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8" r:id="rId2"/>
    <p:sldId id="299" r:id="rId3"/>
    <p:sldId id="300" r:id="rId4"/>
    <p:sldId id="301" r:id="rId5"/>
    <p:sldId id="310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35" autoAdjust="0"/>
    <p:restoredTop sz="79086" autoAdjust="0"/>
  </p:normalViewPr>
  <p:slideViewPr>
    <p:cSldViewPr showGuides="1">
      <p:cViewPr varScale="1">
        <p:scale>
          <a:sx n="162" d="100"/>
          <a:sy n="162" d="100"/>
        </p:scale>
        <p:origin x="-1032" y="48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may be helpful to review the docs: http://</a:t>
            </a:r>
            <a:r>
              <a:rPr lang="en-US" dirty="0" err="1" smtClean="0"/>
              <a:t>nodejs.org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stream.html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94C41-AFE7-4A1F-AB5D-F6B560C1604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5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545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8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oo.gl/YAY1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Working With Streams &amp; Buffers</a:t>
            </a:r>
          </a:p>
        </p:txBody>
      </p:sp>
    </p:spTree>
    <p:extLst>
      <p:ext uri="{BB962C8B-B14F-4D97-AF65-F5344CB8AC3E}">
        <p14:creationId xmlns:p14="http://schemas.microsoft.com/office/powerpoint/2010/main" val="76793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Pipes can be chained together (Unix-like)</a:t>
            </a:r>
          </a:p>
          <a:p>
            <a:r>
              <a:rPr lang="en-US" dirty="0" smtClean="0"/>
              <a:t>Method </a:t>
            </a:r>
            <a:r>
              <a:rPr lang="en-US" sz="2000" dirty="0" smtClean="0">
                <a:latin typeface="Monaco"/>
                <a:cs typeface="Monaco"/>
              </a:rPr>
              <a:t>pipe(writable)</a:t>
            </a:r>
            <a:r>
              <a:rPr lang="en-US" dirty="0" smtClean="0"/>
              <a:t> returns </a:t>
            </a:r>
            <a:r>
              <a:rPr lang="en-US" sz="2000" dirty="0" smtClean="0">
                <a:latin typeface="Monaco"/>
                <a:cs typeface="Monaco"/>
              </a:rPr>
              <a:t>writable</a:t>
            </a:r>
            <a:r>
              <a:rPr lang="en-US" dirty="0" smtClean="0"/>
              <a:t> for chaining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4401" y="3714063"/>
            <a:ext cx="6695199" cy="169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read =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fs.createReadStream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pipe.js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compress =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zlib.createGzip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write =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fs.createWriteStream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pipe.js.gz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endParaRPr lang="en-US" sz="18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read.pipe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(compress).pipe(write);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1553307" y="2798668"/>
            <a:ext cx="5374147" cy="400110"/>
          </a:xfrm>
          <a:prstGeom prst="wedgeRectCallout">
            <a:avLst>
              <a:gd name="adj1" fmla="val -42428"/>
              <a:gd name="adj2" fmla="val 19190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Create read, compress (duplex) &amp; write streams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1705708" y="5638800"/>
            <a:ext cx="5021384" cy="400110"/>
          </a:xfrm>
          <a:prstGeom prst="wedgeRectCallout">
            <a:avLst>
              <a:gd name="adj1" fmla="val -34872"/>
              <a:gd name="adj2" fmla="val -16454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Pipe readable streams to writable streams</a:t>
            </a:r>
          </a:p>
        </p:txBody>
      </p:sp>
    </p:spTree>
    <p:extLst>
      <p:ext uri="{BB962C8B-B14F-4D97-AF65-F5344CB8AC3E}">
        <p14:creationId xmlns:p14="http://schemas.microsoft.com/office/powerpoint/2010/main" val="20517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Pure JavaScript </a:t>
            </a:r>
            <a:r>
              <a:rPr lang="en-US" dirty="0"/>
              <a:t>h</a:t>
            </a:r>
            <a:r>
              <a:rPr lang="en-US" dirty="0" smtClean="0"/>
              <a:t>andles Strings well, but not binary data</a:t>
            </a:r>
          </a:p>
          <a:p>
            <a:r>
              <a:rPr lang="en-US" dirty="0" smtClean="0"/>
              <a:t>Node provides class Buffer to handle binary data</a:t>
            </a:r>
          </a:p>
          <a:p>
            <a:r>
              <a:rPr lang="en-US" dirty="0" smtClean="0"/>
              <a:t>Buffers support Unicode encodings:  '</a:t>
            </a:r>
            <a:r>
              <a:rPr lang="en-US" dirty="0" err="1" smtClean="0"/>
              <a:t>ascii</a:t>
            </a:r>
            <a:r>
              <a:rPr lang="en-US" dirty="0" smtClean="0"/>
              <a:t>', 'hex', 'utf8'</a:t>
            </a:r>
          </a:p>
          <a:p>
            <a:r>
              <a:rPr lang="en-US" dirty="0" smtClean="0"/>
              <a:t>Buffers can read &amp; </a:t>
            </a:r>
            <a:r>
              <a:rPr lang="en-US" dirty="0"/>
              <a:t>write little- &amp; big-</a:t>
            </a:r>
            <a:r>
              <a:rPr lang="en-US" dirty="0" smtClean="0"/>
              <a:t>endian…</a:t>
            </a:r>
          </a:p>
          <a:p>
            <a:pPr lvl="1"/>
            <a:r>
              <a:rPr lang="en-US" dirty="0" smtClean="0"/>
              <a:t>signed </a:t>
            </a:r>
            <a:r>
              <a:rPr lang="en-US" dirty="0" smtClean="0"/>
              <a:t>&amp; unsigned 8-, 16- &amp; 32-bit integers</a:t>
            </a:r>
          </a:p>
          <a:p>
            <a:pPr lvl="1"/>
            <a:r>
              <a:rPr lang="en-US" dirty="0" smtClean="0"/>
              <a:t>32</a:t>
            </a:r>
            <a:r>
              <a:rPr lang="en-US" dirty="0" smtClean="0"/>
              <a:t>-bit </a:t>
            </a:r>
            <a:r>
              <a:rPr lang="en-US" dirty="0"/>
              <a:t>little- &amp; big-endian </a:t>
            </a:r>
            <a:r>
              <a:rPr lang="en-US" dirty="0" smtClean="0"/>
              <a:t>floats</a:t>
            </a:r>
          </a:p>
          <a:p>
            <a:pPr lvl="1"/>
            <a:r>
              <a:rPr lang="en-US" dirty="0" smtClean="0"/>
              <a:t>64</a:t>
            </a:r>
            <a:r>
              <a:rPr lang="en-US" dirty="0" smtClean="0"/>
              <a:t>-bit </a:t>
            </a:r>
            <a:r>
              <a:rPr lang="en-US" dirty="0"/>
              <a:t>little- &amp; big-endian </a:t>
            </a:r>
            <a:r>
              <a:rPr lang="en-US" dirty="0" smtClean="0"/>
              <a:t>doubles</a:t>
            </a:r>
          </a:p>
          <a:p>
            <a:r>
              <a:rPr lang="en-US" dirty="0" smtClean="0"/>
              <a:t>Primary methods</a:t>
            </a:r>
          </a:p>
          <a:p>
            <a:pPr lvl="1"/>
            <a:r>
              <a:rPr lang="en-US" dirty="0" smtClean="0"/>
              <a:t>write(string, [offset], [length], [encoding])</a:t>
            </a:r>
          </a:p>
          <a:p>
            <a:pPr lvl="1"/>
            <a:r>
              <a:rPr lang="en-US" dirty="0" err="1" smtClean="0"/>
              <a:t>toString</a:t>
            </a:r>
            <a:r>
              <a:rPr lang="en-US" dirty="0" smtClean="0"/>
              <a:t>([encoding], [start], [end])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Binary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3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Binary Data: 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4423" y="2574758"/>
            <a:ext cx="7110765" cy="3028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b = 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Buffer(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'buffer'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'utf8'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 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'utf8'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ascii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'hex'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].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enc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enc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':'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b.toString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enc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));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b.length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++) {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(b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])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1086038" y="1322963"/>
            <a:ext cx="2814528" cy="707886"/>
          </a:xfrm>
          <a:prstGeom prst="wedgeRectCallout">
            <a:avLst>
              <a:gd name="adj1" fmla="val 48519"/>
              <a:gd name="adj2" fmla="val 13171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Instantiate buffer with UTF-8 string 'buffer'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486400" y="1322963"/>
            <a:ext cx="2814528" cy="707886"/>
          </a:xfrm>
          <a:prstGeom prst="wedgeRectCallout">
            <a:avLst>
              <a:gd name="adj1" fmla="val -2180"/>
              <a:gd name="adj2" fmla="val 20411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Read string from buffer using different encodings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3586272" y="5311914"/>
            <a:ext cx="2814528" cy="707886"/>
          </a:xfrm>
          <a:prstGeom prst="wedgeRectCallout">
            <a:avLst>
              <a:gd name="adj1" fmla="val -48012"/>
              <a:gd name="adj2" fmla="val -14487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Can read each byte from buffer if you want, too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0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/>
              <a:t>Reading:  </a:t>
            </a:r>
            <a:r>
              <a:rPr lang="en-US" sz="1800" dirty="0" smtClean="0">
                <a:latin typeface="Monaco"/>
                <a:cs typeface="Monaco"/>
              </a:rPr>
              <a:t>Readable</a:t>
            </a:r>
            <a:r>
              <a:rPr lang="en-US" sz="2000" dirty="0" smtClean="0"/>
              <a:t>, flowing mode + </a:t>
            </a:r>
            <a:r>
              <a:rPr lang="en-US" sz="1800" dirty="0" smtClean="0">
                <a:latin typeface="Monaco"/>
                <a:cs typeface="Monaco"/>
              </a:rPr>
              <a:t>'data'</a:t>
            </a:r>
            <a:r>
              <a:rPr lang="en-US" sz="2000" dirty="0" smtClean="0"/>
              <a:t>, non-flowing + </a:t>
            </a:r>
            <a:r>
              <a:rPr lang="en-US" sz="1800" dirty="0" smtClean="0">
                <a:latin typeface="Monaco"/>
                <a:cs typeface="Monaco"/>
              </a:rPr>
              <a:t>'readable'</a:t>
            </a:r>
          </a:p>
          <a:p>
            <a:r>
              <a:rPr lang="en-US" sz="2000" dirty="0" smtClean="0"/>
              <a:t>Writing:  </a:t>
            </a:r>
            <a:r>
              <a:rPr lang="en-US" sz="1800" dirty="0" smtClean="0">
                <a:latin typeface="Monaco"/>
                <a:cs typeface="Monaco"/>
              </a:rPr>
              <a:t>Writeable</a:t>
            </a:r>
            <a:r>
              <a:rPr lang="en-US" sz="2000" dirty="0" smtClean="0"/>
              <a:t>, </a:t>
            </a:r>
            <a:r>
              <a:rPr lang="en-US" sz="1800" dirty="0" smtClean="0">
                <a:latin typeface="Monaco"/>
                <a:cs typeface="Monaco"/>
              </a:rPr>
              <a:t>write(data)</a:t>
            </a:r>
            <a:r>
              <a:rPr lang="en-US" sz="2000" dirty="0" smtClean="0"/>
              <a:t>; don't forget </a:t>
            </a:r>
            <a:r>
              <a:rPr lang="en-US" sz="1800" dirty="0" smtClean="0">
                <a:latin typeface="Monaco"/>
                <a:cs typeface="Monaco"/>
              </a:rPr>
              <a:t>'drain'</a:t>
            </a:r>
            <a:r>
              <a:rPr lang="en-US" sz="2000" dirty="0" smtClean="0"/>
              <a:t>!</a:t>
            </a:r>
          </a:p>
          <a:p>
            <a:r>
              <a:rPr lang="en-US" sz="2000" dirty="0" smtClean="0"/>
              <a:t>Pipes:  </a:t>
            </a:r>
            <a:r>
              <a:rPr lang="en-US" sz="1800" dirty="0" err="1" smtClean="0">
                <a:latin typeface="Monaco"/>
                <a:cs typeface="Monaco"/>
              </a:rPr>
              <a:t>readable.pipe</a:t>
            </a:r>
            <a:r>
              <a:rPr lang="en-US" sz="1800" dirty="0" smtClean="0">
                <a:latin typeface="Monaco"/>
                <a:cs typeface="Monaco"/>
              </a:rPr>
              <a:t>(writeable)</a:t>
            </a:r>
            <a:r>
              <a:rPr lang="en-US" sz="2000" dirty="0" smtClean="0"/>
              <a:t> &amp; </a:t>
            </a:r>
            <a:r>
              <a:rPr lang="en-US" sz="1800" dirty="0" err="1" smtClean="0">
                <a:latin typeface="Monaco"/>
                <a:cs typeface="Monaco"/>
              </a:rPr>
              <a:t>duplex.pipe</a:t>
            </a:r>
            <a:r>
              <a:rPr lang="en-US" sz="1800" dirty="0" smtClean="0">
                <a:latin typeface="Monaco"/>
                <a:cs typeface="Monaco"/>
              </a:rPr>
              <a:t>(duplex)</a:t>
            </a:r>
          </a:p>
          <a:p>
            <a:r>
              <a:rPr lang="en-US" sz="2000" dirty="0" smtClean="0"/>
              <a:t>Chaining:  </a:t>
            </a:r>
            <a:r>
              <a:rPr lang="en-US" sz="1800" dirty="0" err="1" smtClean="0">
                <a:latin typeface="Monaco"/>
                <a:cs typeface="Monaco"/>
              </a:rPr>
              <a:t>a.pipe</a:t>
            </a:r>
            <a:r>
              <a:rPr lang="en-US" sz="1800" dirty="0" smtClean="0">
                <a:latin typeface="Monaco"/>
                <a:cs typeface="Monaco"/>
              </a:rPr>
              <a:t>(b).pipe.(c)…</a:t>
            </a:r>
          </a:p>
          <a:p>
            <a:r>
              <a:rPr lang="en-US" sz="2000" dirty="0" smtClean="0"/>
              <a:t>Handling Binary Data:  use </a:t>
            </a:r>
            <a:r>
              <a:rPr lang="en-US" sz="1800" dirty="0" smtClean="0">
                <a:latin typeface="Monaco"/>
                <a:cs typeface="Monaco"/>
              </a:rPr>
              <a:t>Buffer</a:t>
            </a:r>
            <a:r>
              <a:rPr lang="en-US" sz="2000" dirty="0" smtClean="0"/>
              <a:t> &amp; encodings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</a:p>
          <a:p>
            <a:r>
              <a:rPr lang="en-US" dirty="0" smtClean="0"/>
              <a:t>Writing</a:t>
            </a:r>
          </a:p>
          <a:p>
            <a:r>
              <a:rPr lang="en-US" dirty="0" smtClean="0"/>
              <a:t>Pipes</a:t>
            </a:r>
          </a:p>
          <a:p>
            <a:r>
              <a:rPr lang="en-US" dirty="0" smtClean="0"/>
              <a:t>Chaining</a:t>
            </a:r>
          </a:p>
          <a:p>
            <a:r>
              <a:rPr lang="en-US" dirty="0" smtClean="0"/>
              <a:t>Handling Binary Data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8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Base class is </a:t>
            </a:r>
            <a:r>
              <a:rPr lang="en-US" sz="2000" dirty="0" err="1" smtClean="0">
                <a:latin typeface="Monaco"/>
                <a:cs typeface="Monaco"/>
              </a:rPr>
              <a:t>stream.Readable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Event-based: </a:t>
            </a:r>
            <a:r>
              <a:rPr lang="en-US" sz="2000" dirty="0" smtClean="0">
                <a:latin typeface="Monaco"/>
                <a:cs typeface="Monaco"/>
              </a:rPr>
              <a:t>'readable'</a:t>
            </a:r>
            <a:r>
              <a:rPr lang="en-US" dirty="0" smtClean="0"/>
              <a:t>, </a:t>
            </a:r>
            <a:r>
              <a:rPr lang="en-US" sz="2000" dirty="0" smtClean="0">
                <a:latin typeface="Monaco"/>
                <a:cs typeface="Monaco"/>
              </a:rPr>
              <a:t>'data'</a:t>
            </a:r>
            <a:r>
              <a:rPr lang="en-US" dirty="0" smtClean="0"/>
              <a:t>, </a:t>
            </a:r>
            <a:r>
              <a:rPr lang="en-US" sz="2000" dirty="0" smtClean="0">
                <a:latin typeface="Monaco"/>
                <a:cs typeface="Monaco"/>
              </a:rPr>
              <a:t>'end'</a:t>
            </a:r>
            <a:r>
              <a:rPr lang="en-US" dirty="0" smtClean="0"/>
              <a:t>, </a:t>
            </a:r>
            <a:r>
              <a:rPr lang="en-US" sz="2000" dirty="0" smtClean="0">
                <a:latin typeface="Monaco"/>
                <a:cs typeface="Monaco"/>
              </a:rPr>
              <a:t>'close'</a:t>
            </a:r>
            <a:r>
              <a:rPr lang="en-US" dirty="0" smtClean="0"/>
              <a:t>, </a:t>
            </a:r>
            <a:r>
              <a:rPr lang="en-US" sz="2000" dirty="0" smtClean="0">
                <a:latin typeface="Monaco"/>
                <a:cs typeface="Monaco"/>
              </a:rPr>
              <a:t>'error'</a:t>
            </a:r>
          </a:p>
          <a:p>
            <a:r>
              <a:rPr lang="en-US" dirty="0" smtClean="0"/>
              <a:t>Two modes:  flowing &amp; non-flowing</a:t>
            </a:r>
          </a:p>
          <a:p>
            <a:r>
              <a:rPr lang="en-US" dirty="0" smtClean="0"/>
              <a:t>Non-Flowing mode</a:t>
            </a:r>
          </a:p>
          <a:p>
            <a:pPr lvl="1"/>
            <a:r>
              <a:rPr lang="en-US" dirty="0" smtClean="0"/>
              <a:t>Respond to </a:t>
            </a:r>
            <a:r>
              <a:rPr lang="en-US" sz="2000" dirty="0" smtClean="0">
                <a:latin typeface="Monaco"/>
                <a:cs typeface="Monaco"/>
              </a:rPr>
              <a:t>'readable'</a:t>
            </a:r>
            <a:r>
              <a:rPr lang="en-US" dirty="0" smtClean="0"/>
              <a:t> events</a:t>
            </a:r>
          </a:p>
          <a:p>
            <a:pPr lvl="1"/>
            <a:r>
              <a:rPr lang="en-US" dirty="0" smtClean="0"/>
              <a:t>Pull data via synchronous </a:t>
            </a:r>
            <a:r>
              <a:rPr lang="en-US" sz="2000" dirty="0" smtClean="0">
                <a:latin typeface="Monaco"/>
                <a:cs typeface="Monaco"/>
              </a:rPr>
              <a:t>read([size])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Default mode</a:t>
            </a:r>
          </a:p>
          <a:p>
            <a:r>
              <a:rPr lang="en-US" dirty="0" smtClean="0"/>
              <a:t>Flowing mode</a:t>
            </a:r>
          </a:p>
          <a:p>
            <a:pPr lvl="1"/>
            <a:r>
              <a:rPr lang="en-US" dirty="0" smtClean="0"/>
              <a:t>Respond to </a:t>
            </a:r>
            <a:r>
              <a:rPr lang="en-US" sz="2000" dirty="0" smtClean="0">
                <a:latin typeface="Monaco"/>
                <a:cs typeface="Monaco"/>
              </a:rPr>
              <a:t>'data'</a:t>
            </a:r>
            <a:r>
              <a:rPr lang="en-US" dirty="0" smtClean="0"/>
              <a:t> events</a:t>
            </a:r>
          </a:p>
          <a:p>
            <a:pPr lvl="1"/>
            <a:r>
              <a:rPr lang="en-US" dirty="0" smtClean="0"/>
              <a:t>Data is provided as callback argument</a:t>
            </a:r>
          </a:p>
          <a:p>
            <a:pPr lvl="1"/>
            <a:r>
              <a:rPr lang="en-US" dirty="0" smtClean="0"/>
              <a:t>Switched to this mode on registration of </a:t>
            </a:r>
            <a:r>
              <a:rPr lang="en-US" sz="2000" dirty="0" smtClean="0">
                <a:latin typeface="Monaco"/>
                <a:cs typeface="Monaco"/>
              </a:rPr>
              <a:t>'data'</a:t>
            </a:r>
            <a:r>
              <a:rPr lang="en-US" dirty="0" smtClean="0"/>
              <a:t> listener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5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Reading: </a:t>
            </a:r>
            <a:r>
              <a:rPr lang="en-US" dirty="0" smtClean="0"/>
              <a:t>Non-Flowing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922273"/>
            <a:ext cx="6218069" cy="1815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readable.on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'readable'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onDataAvail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data =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readable.read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(!data)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data =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data.toString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(data);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457200" y="1752600"/>
            <a:ext cx="1741919" cy="400110"/>
          </a:xfrm>
          <a:prstGeom prst="wedgeRectCallout">
            <a:avLst>
              <a:gd name="adj1" fmla="val -24469"/>
              <a:gd name="adj2" fmla="val 24156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Any R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eadable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2590800" y="1752600"/>
            <a:ext cx="2136283" cy="400110"/>
          </a:xfrm>
          <a:prstGeom prst="wedgeRectCallout">
            <a:avLst>
              <a:gd name="adj1" fmla="val -42668"/>
              <a:gd name="adj2" fmla="val 24352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Non-flowing mode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5029200" y="1752600"/>
            <a:ext cx="1340315" cy="400110"/>
          </a:xfrm>
          <a:prstGeom prst="wedgeRectCallout">
            <a:avLst>
              <a:gd name="adj1" fmla="val -33917"/>
              <a:gd name="adj2" fmla="val 2533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Callback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6429005" y="3403937"/>
            <a:ext cx="2275607" cy="1015663"/>
          </a:xfrm>
          <a:prstGeom prst="wedgeRectCallout">
            <a:avLst>
              <a:gd name="adj1" fmla="val -151268"/>
              <a:gd name="adj2" fmla="val -4737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Read Buffer or String synchronously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6400800" y="4876800"/>
            <a:ext cx="2275607" cy="707886"/>
          </a:xfrm>
          <a:prstGeom prst="wedgeRectCallout">
            <a:avLst>
              <a:gd name="adj1" fmla="val -172268"/>
              <a:gd name="adj2" fmla="val -19590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Check &amp; convert to string</a:t>
            </a:r>
          </a:p>
        </p:txBody>
      </p:sp>
    </p:spTree>
    <p:extLst>
      <p:ext uri="{BB962C8B-B14F-4D97-AF65-F5344CB8AC3E}">
        <p14:creationId xmlns:p14="http://schemas.microsoft.com/office/powerpoint/2010/main" val="372567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Reading: Flowing Mode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993" y="3072606"/>
            <a:ext cx="5971807" cy="152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readable.on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'data'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onDataRead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(data)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(!data)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data =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data.toString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(data);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457201" y="1752600"/>
            <a:ext cx="1741919" cy="400110"/>
          </a:xfrm>
          <a:prstGeom prst="wedgeRectCallout">
            <a:avLst>
              <a:gd name="adj1" fmla="val -24919"/>
              <a:gd name="adj2" fmla="val 28075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Any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eadable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2514601" y="1752600"/>
            <a:ext cx="2136283" cy="707886"/>
          </a:xfrm>
          <a:prstGeom prst="wedgeRectCallout">
            <a:avLst>
              <a:gd name="adj1" fmla="val -43452"/>
              <a:gd name="adj2" fmla="val 13961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Switches to flowing mode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4953001" y="1752600"/>
            <a:ext cx="3695077" cy="400110"/>
          </a:xfrm>
          <a:prstGeom prst="wedgeRectCallout">
            <a:avLst>
              <a:gd name="adj1" fmla="val -31981"/>
              <a:gd name="adj2" fmla="val 28971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Callback given Buffer or String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5715001" y="4572000"/>
            <a:ext cx="2275607" cy="707886"/>
          </a:xfrm>
          <a:prstGeom prst="wedgeRectCallout">
            <a:avLst>
              <a:gd name="adj1" fmla="val -142050"/>
              <a:gd name="adj2" fmla="val -15398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Check &amp; convert to string</a:t>
            </a:r>
          </a:p>
        </p:txBody>
      </p:sp>
    </p:spTree>
    <p:extLst>
      <p:ext uri="{BB962C8B-B14F-4D97-AF65-F5344CB8AC3E}">
        <p14:creationId xmlns:p14="http://schemas.microsoft.com/office/powerpoint/2010/main" val="111717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Base class is </a:t>
            </a:r>
            <a:r>
              <a:rPr lang="en-US" sz="2000" dirty="0" err="1" smtClean="0">
                <a:latin typeface="Monaco"/>
                <a:cs typeface="Monaco"/>
              </a:rPr>
              <a:t>stream.Writable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Mostly just </a:t>
            </a:r>
            <a:r>
              <a:rPr lang="en-US" sz="2000" dirty="0" smtClean="0">
                <a:latin typeface="Monaco"/>
                <a:cs typeface="Monaco"/>
              </a:rPr>
              <a:t>write(data)</a:t>
            </a:r>
            <a:r>
              <a:rPr lang="en-US" dirty="0" smtClean="0"/>
              <a:t>, but some events:</a:t>
            </a:r>
          </a:p>
          <a:p>
            <a:pPr lvl="1"/>
            <a:r>
              <a:rPr lang="en-US" sz="2000" dirty="0" smtClean="0">
                <a:latin typeface="Monaco"/>
                <a:cs typeface="Monaco"/>
              </a:rPr>
              <a:t>drain</a:t>
            </a:r>
            <a:r>
              <a:rPr lang="en-US" sz="2200" dirty="0"/>
              <a:t>: </a:t>
            </a:r>
            <a:r>
              <a:rPr lang="en-US" sz="2200" dirty="0" smtClean="0"/>
              <a:t>more data can be written</a:t>
            </a:r>
            <a:endParaRPr lang="en-US" sz="2200" dirty="0"/>
          </a:p>
          <a:p>
            <a:pPr lvl="1"/>
            <a:r>
              <a:rPr lang="en-US" sz="2000" dirty="0" smtClean="0">
                <a:latin typeface="Monaco"/>
                <a:cs typeface="Monaco"/>
              </a:rPr>
              <a:t>finish</a:t>
            </a:r>
            <a:r>
              <a:rPr lang="en-US" sz="2200" dirty="0"/>
              <a:t>: </a:t>
            </a:r>
            <a:r>
              <a:rPr lang="en-US" sz="2200" dirty="0" smtClean="0"/>
              <a:t>end() called, all data flushed to OS</a:t>
            </a:r>
            <a:endParaRPr lang="en-US" sz="2200" dirty="0"/>
          </a:p>
          <a:p>
            <a:pPr lvl="1"/>
            <a:r>
              <a:rPr lang="en-US" sz="2000" dirty="0" smtClean="0">
                <a:latin typeface="Monaco"/>
                <a:cs typeface="Monaco"/>
              </a:rPr>
              <a:t>pipe</a:t>
            </a:r>
            <a:r>
              <a:rPr lang="en-US" sz="2200" dirty="0"/>
              <a:t>: </a:t>
            </a:r>
            <a:r>
              <a:rPr lang="en-US" sz="2200" dirty="0" smtClean="0"/>
              <a:t>pipe() was called</a:t>
            </a:r>
            <a:endParaRPr lang="en-US" sz="2200" dirty="0"/>
          </a:p>
          <a:p>
            <a:pPr lvl="1"/>
            <a:r>
              <a:rPr lang="en-US" sz="2000" dirty="0" err="1" smtClean="0">
                <a:latin typeface="Monaco"/>
                <a:cs typeface="Monaco"/>
              </a:rPr>
              <a:t>unpipe</a:t>
            </a:r>
            <a:r>
              <a:rPr lang="en-US" sz="2200" dirty="0"/>
              <a:t>: </a:t>
            </a:r>
            <a:r>
              <a:rPr lang="en-US" sz="2200" dirty="0" err="1" smtClean="0"/>
              <a:t>unpipe</a:t>
            </a:r>
            <a:r>
              <a:rPr lang="en-US" sz="2200" dirty="0" smtClean="0"/>
              <a:t>() was called</a:t>
            </a:r>
            <a:endParaRPr lang="en-US" sz="2200" dirty="0"/>
          </a:p>
          <a:p>
            <a:pPr lvl="1"/>
            <a:r>
              <a:rPr lang="en-US" sz="2000" dirty="0" smtClean="0">
                <a:latin typeface="Monaco"/>
                <a:cs typeface="Monaco"/>
              </a:rPr>
              <a:t>error</a:t>
            </a:r>
            <a:r>
              <a:rPr lang="en-US" sz="2200" dirty="0"/>
              <a:t>: </a:t>
            </a:r>
            <a:r>
              <a:rPr lang="en-US" sz="2200" dirty="0" smtClean="0"/>
              <a:t>an error occurred</a:t>
            </a:r>
            <a:endParaRPr lang="en-US" sz="2200" dirty="0"/>
          </a:p>
          <a:p>
            <a:r>
              <a:rPr lang="en-US" dirty="0" smtClean="0"/>
              <a:t>Check return value of </a:t>
            </a:r>
            <a:r>
              <a:rPr lang="en-US" sz="2000" dirty="0" smtClean="0">
                <a:latin typeface="Monaco"/>
                <a:cs typeface="Monaco"/>
              </a:rPr>
              <a:t>write</a:t>
            </a:r>
            <a:r>
              <a:rPr lang="en-US" dirty="0" smtClean="0"/>
              <a:t> </a:t>
            </a:r>
            <a:r>
              <a:rPr lang="en-US" dirty="0" smtClean="0"/>
              <a:t>to determine if </a:t>
            </a:r>
            <a:r>
              <a:rPr lang="en-US" dirty="0" smtClean="0"/>
              <a:t>all data </a:t>
            </a:r>
            <a:r>
              <a:rPr lang="en-US" dirty="0" smtClean="0"/>
              <a:t>was written</a:t>
            </a:r>
            <a:endParaRPr lang="en-US" dirty="0" smtClean="0"/>
          </a:p>
          <a:p>
            <a:r>
              <a:rPr lang="en-US" dirty="0" smtClean="0"/>
              <a:t>If not, wait for slow client via </a:t>
            </a:r>
            <a:r>
              <a:rPr lang="en-US" sz="2000" dirty="0" smtClean="0">
                <a:latin typeface="Monaco"/>
                <a:cs typeface="Monaco"/>
              </a:rPr>
              <a:t>'drain'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5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Writing:  Simple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2529" y="3309271"/>
            <a:ext cx="8218942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writable.write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'write me!'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'utf8'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onWritten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'wrote </a:t>
            </a:r>
            <a:r>
              <a:rPr lang="en-US"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data'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462529" y="2111757"/>
            <a:ext cx="1827728" cy="400110"/>
          </a:xfrm>
          <a:prstGeom prst="wedgeRectCallout">
            <a:avLst>
              <a:gd name="adj1" fmla="val -17547"/>
              <a:gd name="adj2" fmla="val 2512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Some writable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2442657" y="2111757"/>
            <a:ext cx="1827728" cy="400110"/>
          </a:xfrm>
          <a:prstGeom prst="wedgeRectCallout">
            <a:avLst>
              <a:gd name="adj1" fmla="val -17547"/>
              <a:gd name="adj2" fmla="val 2512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Data to write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4422785" y="2111757"/>
            <a:ext cx="1827728" cy="400110"/>
          </a:xfrm>
          <a:prstGeom prst="wedgeRectCallout">
            <a:avLst>
              <a:gd name="adj1" fmla="val -26467"/>
              <a:gd name="adj2" fmla="val 2512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Encoding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6422130" y="2111757"/>
            <a:ext cx="1827728" cy="400110"/>
          </a:xfrm>
          <a:prstGeom prst="wedgeRectCallout">
            <a:avLst>
              <a:gd name="adj1" fmla="val -6749"/>
              <a:gd name="adj2" fmla="val 2512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65832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Writing:  Example Handling Slow Clients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549124"/>
            <a:ext cx="572554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writeNicely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(out, data, encoding, count, callback)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= count;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endParaRPr lang="en-US" sz="1200" dirty="0">
              <a:solidFill>
                <a:srgbClr val="931968"/>
              </a:solidFill>
              <a:latin typeface="Monaco"/>
              <a:ea typeface="Monaco"/>
              <a:cs typeface="Monaco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function write()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written = true;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  do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-=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    if (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=== 0)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out.write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(data, encoding, callback);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    } else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      written =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out.write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(data, encoding);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    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  } while (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&gt; 0 &amp;&amp; written);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endParaRPr lang="en-US" sz="1200" dirty="0">
              <a:solidFill>
                <a:srgbClr val="931968"/>
              </a:solidFill>
              <a:latin typeface="Monaco"/>
              <a:ea typeface="Monaco"/>
              <a:cs typeface="Monaco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  if (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&gt; 0)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out.once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('drain', write);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  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endParaRPr lang="en-US" sz="1200" dirty="0">
              <a:solidFill>
                <a:srgbClr val="931968"/>
              </a:solidFill>
              <a:latin typeface="Monaco"/>
              <a:ea typeface="Monaco"/>
              <a:cs typeface="Monaco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write();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457199" y="735224"/>
            <a:ext cx="1947861" cy="400110"/>
          </a:xfrm>
          <a:prstGeom prst="wedgeRectCallout">
            <a:avLst>
              <a:gd name="adj1" fmla="val 61105"/>
              <a:gd name="adj2" fmla="val 17616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stream.Writable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2764310" y="735224"/>
            <a:ext cx="2853709" cy="400110"/>
          </a:xfrm>
          <a:prstGeom prst="wedgeRectCallout">
            <a:avLst>
              <a:gd name="adj1" fmla="val 16604"/>
              <a:gd name="adj2" fmla="val 18036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Number of times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to write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850903" y="735818"/>
            <a:ext cx="2853709" cy="400110"/>
          </a:xfrm>
          <a:prstGeom prst="wedgeRectCallout">
            <a:avLst>
              <a:gd name="adj1" fmla="val -65326"/>
              <a:gd name="adj2" fmla="val 16354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Completion callback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5850903" y="3028890"/>
            <a:ext cx="2853709" cy="400110"/>
          </a:xfrm>
          <a:prstGeom prst="wedgeRectCallout">
            <a:avLst>
              <a:gd name="adj1" fmla="val -91874"/>
              <a:gd name="adj2" fmla="val 17178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Write data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5850903" y="1962090"/>
            <a:ext cx="2853709" cy="400110"/>
          </a:xfrm>
          <a:prstGeom prst="wedgeRectCallout">
            <a:avLst>
              <a:gd name="adj1" fmla="val -146220"/>
              <a:gd name="adj2" fmla="val 28693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Last time to write data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4861493" y="4102169"/>
            <a:ext cx="3520507" cy="707886"/>
          </a:xfrm>
          <a:prstGeom prst="wedgeRectCallout">
            <a:avLst>
              <a:gd name="adj1" fmla="val -112865"/>
              <a:gd name="adj2" fmla="val 5680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If not done, wait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until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out has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been read (or 'drained')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20651" y="5261463"/>
            <a:ext cx="7387810" cy="1163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names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[ </a:t>
            </a:r>
            <a:r>
              <a:rPr lang="en-US" sz="12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'Lois!'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'Mom!'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'Mum!'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'Mommy!'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'Mama!'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Mumma</a:t>
            </a:r>
            <a:r>
              <a:rPr lang="en-US" sz="12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!'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'Mummy!'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2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Ma!'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];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writeNicely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(mom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names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Math.floor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Math.random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*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names.length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], </a:t>
            </a:r>
            <a:r>
              <a:rPr lang="en-US" sz="12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'utf8'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26,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onWhat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mom.write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'Hi!'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 }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see 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  <a:hlinkClick r:id="rId2"/>
              </a:rPr>
              <a:t>http://</a:t>
            </a:r>
            <a:r>
              <a:rPr lang="en-US" sz="1200" dirty="0" err="1">
                <a:solidFill>
                  <a:srgbClr val="4D9072"/>
                </a:solidFill>
                <a:latin typeface="Monaco"/>
                <a:ea typeface="Monaco"/>
                <a:cs typeface="Monaco"/>
                <a:hlinkClick r:id="rId2"/>
              </a:rPr>
              <a:t>goo.gl</a:t>
            </a:r>
            <a:r>
              <a:rPr lang="en-US" sz="1200" dirty="0">
                <a:solidFill>
                  <a:srgbClr val="4D9072"/>
                </a:solidFill>
                <a:latin typeface="Monaco"/>
                <a:ea typeface="Monaco"/>
                <a:cs typeface="Monaco"/>
                <a:hlinkClick r:id="rId2"/>
              </a:rPr>
              <a:t>/YAY1O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34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Readable</a:t>
            </a:r>
            <a:r>
              <a:rPr lang="en-US" dirty="0" smtClean="0"/>
              <a:t> streams can send their data to </a:t>
            </a:r>
            <a:r>
              <a:rPr lang="en-US" sz="2000" dirty="0" smtClean="0">
                <a:latin typeface="Monaco"/>
                <a:cs typeface="Monaco"/>
              </a:rPr>
              <a:t>Writable</a:t>
            </a:r>
            <a:r>
              <a:rPr lang="en-US" dirty="0" smtClean="0"/>
              <a:t> streams:</a:t>
            </a:r>
          </a:p>
          <a:p>
            <a:pPr lvl="1"/>
            <a:r>
              <a:rPr lang="en-US" sz="2000" dirty="0" err="1" smtClean="0">
                <a:latin typeface="Monaco"/>
                <a:cs typeface="Monaco"/>
              </a:rPr>
              <a:t>readable.pipe</a:t>
            </a:r>
            <a:r>
              <a:rPr lang="en-US" sz="2000" dirty="0" smtClean="0">
                <a:latin typeface="Monaco"/>
                <a:cs typeface="Monaco"/>
              </a:rPr>
              <a:t>(writable)</a:t>
            </a:r>
          </a:p>
          <a:p>
            <a:r>
              <a:rPr lang="en-US" dirty="0" smtClean="0"/>
              <a:t>Operation continues…</a:t>
            </a:r>
          </a:p>
          <a:p>
            <a:pPr lvl="1"/>
            <a:r>
              <a:rPr lang="en-US" dirty="0" smtClean="0"/>
              <a:t>indefinitely</a:t>
            </a:r>
            <a:endParaRPr lang="en-US" dirty="0" smtClean="0"/>
          </a:p>
          <a:p>
            <a:pPr lvl="1"/>
            <a:r>
              <a:rPr lang="en-US" dirty="0" smtClean="0"/>
              <a:t>until </a:t>
            </a:r>
            <a:r>
              <a:rPr lang="en-US" sz="2000" dirty="0">
                <a:latin typeface="Monaco"/>
                <a:cs typeface="Monaco"/>
              </a:rPr>
              <a:t>Readable</a:t>
            </a:r>
            <a:r>
              <a:rPr lang="en-US" dirty="0" smtClean="0"/>
              <a:t> stream closes</a:t>
            </a:r>
          </a:p>
          <a:p>
            <a:pPr lvl="1"/>
            <a:r>
              <a:rPr lang="en-US" dirty="0" smtClean="0"/>
              <a:t>until </a:t>
            </a:r>
            <a:r>
              <a:rPr lang="en-US" sz="2000" dirty="0">
                <a:latin typeface="Monaco"/>
                <a:cs typeface="Monaco"/>
              </a:rPr>
              <a:t>Readable</a:t>
            </a:r>
            <a:r>
              <a:rPr lang="en-US" dirty="0" smtClean="0"/>
              <a:t> stream deregisters </a:t>
            </a:r>
            <a:r>
              <a:rPr lang="en-US" sz="2000" dirty="0" smtClean="0">
                <a:latin typeface="Monaco"/>
                <a:cs typeface="Monaco"/>
              </a:rPr>
              <a:t>Writable</a:t>
            </a:r>
            <a:r>
              <a:rPr lang="en-US" dirty="0" smtClean="0"/>
              <a:t> stream:</a:t>
            </a:r>
          </a:p>
          <a:p>
            <a:pPr marL="857250" lvl="3" indent="0">
              <a:buNone/>
            </a:pPr>
            <a:r>
              <a:rPr lang="en-US" dirty="0" err="1" smtClean="0">
                <a:latin typeface="Monaco"/>
                <a:cs typeface="Monaco"/>
              </a:rPr>
              <a:t>readable.unpipe</a:t>
            </a:r>
            <a:r>
              <a:rPr lang="en-US" dirty="0" smtClean="0">
                <a:latin typeface="Monaco"/>
                <a:cs typeface="Monaco"/>
              </a:rPr>
              <a:t>(writable)</a:t>
            </a:r>
          </a:p>
          <a:p>
            <a:r>
              <a:rPr lang="en-US" dirty="0" smtClean="0"/>
              <a:t>Duplex streams are both readable and writable and can pipe to themselves</a:t>
            </a:r>
          </a:p>
          <a:p>
            <a:pPr lvl="1"/>
            <a:r>
              <a:rPr lang="en-US" sz="2000" dirty="0" err="1" smtClean="0">
                <a:latin typeface="Monaco"/>
                <a:cs typeface="Monaco"/>
              </a:rPr>
              <a:t>duplex.pipe</a:t>
            </a:r>
            <a:r>
              <a:rPr lang="en-US" sz="2000" dirty="0" smtClean="0">
                <a:latin typeface="Monaco"/>
                <a:cs typeface="Monaco"/>
              </a:rPr>
              <a:t>(duplex)</a:t>
            </a:r>
          </a:p>
          <a:p>
            <a:pPr marL="225425" lvl="1" indent="-225425">
              <a:buFont typeface="Arial" pitchFamily="34" charset="0"/>
              <a:buChar char="•"/>
            </a:pPr>
            <a:r>
              <a:rPr lang="en-US" sz="2200" dirty="0" smtClean="0"/>
              <a:t>Duplex streams: TCP sockets, </a:t>
            </a:r>
            <a:r>
              <a:rPr lang="en-US" sz="2200" dirty="0" err="1" smtClean="0"/>
              <a:t>zlib</a:t>
            </a:r>
            <a:r>
              <a:rPr lang="en-US" sz="2200" dirty="0" smtClean="0"/>
              <a:t>, crypto streams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0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5238</TotalTime>
  <Words>1045</Words>
  <Application>Microsoft Macintosh PowerPoint</Application>
  <PresentationFormat>On-screen Show (4:3)</PresentationFormat>
  <Paragraphs>158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PPT_template_v1</vt:lpstr>
      <vt:lpstr>Working With Streams &amp; Buffers</vt:lpstr>
      <vt:lpstr>Overview</vt:lpstr>
      <vt:lpstr>Reading</vt:lpstr>
      <vt:lpstr>Reading: Non-Flowing Mode</vt:lpstr>
      <vt:lpstr>Reading: Flowing Mode</vt:lpstr>
      <vt:lpstr>Writing</vt:lpstr>
      <vt:lpstr>Writing:  Simple Example</vt:lpstr>
      <vt:lpstr>Writing:  Example Handling Slow Clients</vt:lpstr>
      <vt:lpstr>Pipes</vt:lpstr>
      <vt:lpstr>Chaining</vt:lpstr>
      <vt:lpstr>Handling Binary Data</vt:lpstr>
      <vt:lpstr>Handling Binary Data:  Example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Robert Streich</cp:lastModifiedBy>
  <cp:revision>843</cp:revision>
  <cp:lastPrinted>2011-10-12T18:09:11Z</cp:lastPrinted>
  <dcterms:created xsi:type="dcterms:W3CDTF">2013-02-07T04:33:41Z</dcterms:created>
  <dcterms:modified xsi:type="dcterms:W3CDTF">2014-06-15T22:13:16Z</dcterms:modified>
</cp:coreProperties>
</file>