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98" r:id="rId2"/>
    <p:sldId id="299" r:id="rId3"/>
    <p:sldId id="323" r:id="rId4"/>
    <p:sldId id="304" r:id="rId5"/>
    <p:sldId id="306" r:id="rId6"/>
    <p:sldId id="325" r:id="rId7"/>
    <p:sldId id="307" r:id="rId8"/>
    <p:sldId id="309" r:id="rId9"/>
    <p:sldId id="311" r:id="rId10"/>
    <p:sldId id="326" r:id="rId11"/>
    <p:sldId id="312" r:id="rId12"/>
    <p:sldId id="313" r:id="rId13"/>
    <p:sldId id="327" r:id="rId14"/>
    <p:sldId id="316" r:id="rId15"/>
    <p:sldId id="317" r:id="rId16"/>
    <p:sldId id="320" r:id="rId17"/>
    <p:sldId id="310" r:id="rId18"/>
    <p:sldId id="319" r:id="rId19"/>
    <p:sldId id="321" r:id="rId20"/>
    <p:sldId id="322" r:id="rId21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35" autoAdjust="0"/>
    <p:restoredTop sz="79086" autoAdjust="0"/>
  </p:normalViewPr>
  <p:slideViewPr>
    <p:cSldViewPr showGuides="1">
      <p:cViewPr varScale="1">
        <p:scale>
          <a:sx n="136" d="100"/>
          <a:sy n="136" d="100"/>
        </p:scale>
        <p:origin x="-1064" y="-104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tags" Target="tags/tag1.xml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3" name="Rectangle 3"/>
          <p:cNvSpPr>
            <a:spLocks noChangeArrowheads="1"/>
          </p:cNvSpPr>
          <p:nvPr/>
        </p:nvSpPr>
        <p:spPr bwMode="auto">
          <a:xfrm>
            <a:off x="0" y="3175"/>
            <a:ext cx="173038" cy="6858000"/>
          </a:xfrm>
          <a:prstGeom prst="rect">
            <a:avLst/>
          </a:prstGeom>
          <a:solidFill>
            <a:srgbClr val="CC00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Myriad Pro" pitchFamily="34" charset="0"/>
            </a:endParaRPr>
          </a:p>
        </p:txBody>
      </p:sp>
      <p:sp>
        <p:nvSpPr>
          <p:cNvPr id="30464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7526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4640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30480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6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7" name="Picture 2" descr="C:\Users\vladimir\_data\bg\docs\logo\scispike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6308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2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2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227" y="6297242"/>
            <a:ext cx="1298448" cy="3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0" r:id="rId3"/>
    <p:sldLayoutId id="2147483671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marL="0" algn="l" defTabSz="457200" rtl="0" eaLnBrk="1" latinLnBrk="0" hangingPunct="1">
        <a:spcBef>
          <a:spcPct val="0"/>
        </a:spcBef>
        <a:buNone/>
        <a:defRPr lang="en-US" sz="2800" b="0" kern="1200" cap="all" baseline="0">
          <a:solidFill>
            <a:srgbClr val="00457C"/>
          </a:solidFill>
          <a:latin typeface="Arial"/>
          <a:ea typeface="+mn-ea"/>
          <a:cs typeface="Arial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dirty="0" smtClean="0">
          <a:solidFill>
            <a:srgbClr val="212121"/>
          </a:solidFill>
          <a:latin typeface="Arial"/>
          <a:ea typeface="+mn-ea"/>
          <a:cs typeface="Arial"/>
        </a:defRPr>
      </a:lvl1pPr>
      <a:lvl2pPr marL="342900" indent="-342900" algn="l" defTabSz="457200" rtl="0" eaLnBrk="1" latinLnBrk="0" hangingPunct="1">
        <a:spcBef>
          <a:spcPct val="20000"/>
        </a:spcBef>
        <a:buSzPct val="120000"/>
        <a:buFont typeface="Wingdings" pitchFamily="2" charset="2"/>
        <a:buChar char="§"/>
        <a:defRPr lang="en-US" sz="1600" b="0" kern="1200" dirty="0" smtClean="0">
          <a:solidFill>
            <a:srgbClr val="212121"/>
          </a:solidFill>
          <a:latin typeface="Arial"/>
          <a:ea typeface="+mn-ea"/>
          <a:cs typeface="Arial"/>
        </a:defRPr>
      </a:lvl2pPr>
      <a:lvl3pPr marL="512763" indent="-114300" algn="l" defTabSz="744538" rtl="0" eaLnBrk="1" latinLnBrk="0" hangingPunct="1">
        <a:spcBef>
          <a:spcPct val="20000"/>
        </a:spcBef>
        <a:buFont typeface="Arial"/>
        <a:buChar char="•"/>
        <a:defRPr lang="en-US" sz="1400" kern="1200" dirty="0" smtClean="0">
          <a:solidFill>
            <a:srgbClr val="212121"/>
          </a:solidFill>
          <a:latin typeface="Arial"/>
          <a:ea typeface="+mn-ea"/>
          <a:cs typeface="Arial"/>
        </a:defRPr>
      </a:lvl3pPr>
      <a:lvl4pPr marL="741363" indent="-171450" algn="l" defTabSz="457200" rtl="0" eaLnBrk="1" latinLnBrk="0" hangingPunct="1">
        <a:spcBef>
          <a:spcPct val="20000"/>
        </a:spcBef>
        <a:buFont typeface="Lucida Grande"/>
        <a:buChar char="-"/>
        <a:defRPr lang="en-US" sz="1200" kern="1200" dirty="0" smtClean="0">
          <a:solidFill>
            <a:srgbClr val="212121"/>
          </a:solidFill>
          <a:latin typeface="Arial"/>
          <a:ea typeface="+mn-ea"/>
          <a:cs typeface="Arial"/>
        </a:defRPr>
      </a:lvl4pPr>
      <a:lvl5pPr marL="915988" indent="-171450" algn="l" defTabSz="457200" rtl="0" eaLnBrk="1" latinLnBrk="0" hangingPunct="1">
        <a:spcBef>
          <a:spcPct val="20000"/>
        </a:spcBef>
        <a:buFont typeface="Wingdings" charset="2"/>
        <a:buChar char="§"/>
        <a:defRPr lang="en-US" sz="1100" kern="1200" dirty="0">
          <a:solidFill>
            <a:srgbClr val="21212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Express/Connect Middleware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88158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Method-Override Examples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00200"/>
            <a:ext cx="6341199" cy="403187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express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'express'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app = express();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methodOverride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'method-override'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dirty="0">
                <a:solidFill>
                  <a:srgbClr val="3F7F5F"/>
                </a:solidFill>
                <a:latin typeface="Monaco"/>
              </a:rPr>
              <a:t>/</a:t>
            </a:r>
            <a:r>
              <a:rPr lang="en-US" sz="1600" dirty="0" smtClean="0">
                <a:solidFill>
                  <a:srgbClr val="3F7F5F"/>
                </a:solidFill>
                <a:latin typeface="Monaco"/>
              </a:rPr>
              <a:t>/ Override </a:t>
            </a:r>
            <a:r>
              <a:rPr lang="en-US" sz="1600" dirty="0">
                <a:solidFill>
                  <a:srgbClr val="3F7F5F"/>
                </a:solidFill>
                <a:latin typeface="Monaco"/>
              </a:rPr>
              <a:t>with POST having ?_method=DELETE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methodOverride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'_method'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));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dirty="0">
                <a:solidFill>
                  <a:srgbClr val="3F7F5F"/>
                </a:solidFill>
                <a:latin typeface="Monaco"/>
              </a:rPr>
              <a:t>// </a:t>
            </a:r>
            <a:r>
              <a:rPr lang="en-US" sz="1600" dirty="0" smtClean="0">
                <a:solidFill>
                  <a:srgbClr val="3F7F5F"/>
                </a:solidFill>
                <a:latin typeface="Monaco"/>
              </a:rPr>
              <a:t>Override </a:t>
            </a:r>
            <a:r>
              <a:rPr lang="en-US" sz="1600" dirty="0">
                <a:solidFill>
                  <a:srgbClr val="3F7F5F"/>
                </a:solidFill>
                <a:latin typeface="Monaco"/>
              </a:rPr>
              <a:t>with the X-HTTP-Method-</a:t>
            </a:r>
            <a:r>
              <a:rPr lang="en-US" sz="1600" dirty="0" smtClean="0">
                <a:solidFill>
                  <a:srgbClr val="3F7F5F"/>
                </a:solidFill>
                <a:latin typeface="Monaco"/>
              </a:rPr>
              <a:t>Override</a:t>
            </a:r>
            <a:br>
              <a:rPr lang="en-US" sz="1600" dirty="0" smtClean="0">
                <a:solidFill>
                  <a:srgbClr val="3F7F5F"/>
                </a:solidFill>
                <a:latin typeface="Monaco"/>
              </a:rPr>
            </a:br>
            <a:r>
              <a:rPr lang="en-US" sz="1600" dirty="0" smtClean="0">
                <a:solidFill>
                  <a:srgbClr val="3F7F5F"/>
                </a:solidFill>
                <a:latin typeface="Monaco"/>
              </a:rPr>
              <a:t>// header </a:t>
            </a:r>
            <a:r>
              <a:rPr lang="en-US" sz="1600" dirty="0">
                <a:solidFill>
                  <a:srgbClr val="3F7F5F"/>
                </a:solidFill>
                <a:latin typeface="Monaco"/>
              </a:rPr>
              <a:t>in the request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methodOverride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'X-HTTP-Method-Override'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));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methodOverride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req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, res)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600" dirty="0">
                <a:solidFill>
                  <a:srgbClr val="3F7F5F"/>
                </a:solidFill>
                <a:latin typeface="Monaco"/>
              </a:rPr>
              <a:t>// Your logic to determine the method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600" dirty="0">
                <a:solidFill>
                  <a:srgbClr val="3F7F5F"/>
                </a:solidFill>
                <a:latin typeface="Monaco"/>
              </a:rPr>
              <a:t>// Return the method as a string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method;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}));</a:t>
            </a:r>
            <a:endParaRPr kumimoji="0" lang="en-US" sz="1600" b="0" i="0" u="none" strike="noStrike" kern="1200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782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Routes requests based on the </a:t>
            </a:r>
            <a:r>
              <a:rPr lang="en-US" sz="2000" dirty="0" smtClean="0">
                <a:latin typeface="Monaco"/>
                <a:cs typeface="Monaco"/>
              </a:rPr>
              <a:t>Host</a:t>
            </a:r>
            <a:r>
              <a:rPr lang="en-US" dirty="0" smtClean="0"/>
              <a:t> request </a:t>
            </a:r>
            <a:r>
              <a:rPr lang="en-US" dirty="0" smtClean="0"/>
              <a:t>header</a:t>
            </a:r>
          </a:p>
          <a:p>
            <a:r>
              <a:rPr lang="en-US" dirty="0" smtClean="0"/>
              <a:t>One way to get around maximum host connections on browser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vhost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3251012"/>
            <a:ext cx="67818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express = require(</a:t>
            </a:r>
            <a:r>
              <a:rPr lang="en-US" sz="1400" b="1" dirty="0">
                <a:solidFill>
                  <a:srgbClr val="2A00FF"/>
                </a:solidFill>
                <a:latin typeface="Monaco"/>
              </a:rPr>
              <a:t>'express'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vhost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= require(</a:t>
            </a:r>
            <a:r>
              <a:rPr lang="en-US" sz="1400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400" b="1" dirty="0" err="1">
                <a:solidFill>
                  <a:srgbClr val="2A00FF"/>
                </a:solidFill>
                <a:latin typeface="Monaco"/>
              </a:rPr>
              <a:t>vhost</a:t>
            </a:r>
            <a:r>
              <a:rPr lang="en-US" sz="1400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app = express();</a:t>
            </a:r>
          </a:p>
          <a:p>
            <a:endParaRPr lang="en-US" sz="1400" dirty="0">
              <a:latin typeface="Monaco"/>
            </a:endParaRPr>
          </a:p>
          <a:p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catalog = express();</a:t>
            </a:r>
          </a:p>
          <a:p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help = express();</a:t>
            </a:r>
          </a:p>
          <a:p>
            <a:endParaRPr lang="en-US" sz="1400" dirty="0">
              <a:latin typeface="Monaco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vhost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400" dirty="0" err="1">
                <a:solidFill>
                  <a:srgbClr val="2A00FF"/>
                </a:solidFill>
                <a:latin typeface="Monaco"/>
              </a:rPr>
              <a:t>catalog.shop.com</a:t>
            </a:r>
            <a:r>
              <a:rPr lang="en-US" sz="1400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, catalog));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vhost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400" dirty="0" err="1">
                <a:solidFill>
                  <a:srgbClr val="2A00FF"/>
                </a:solidFill>
                <a:latin typeface="Monaco"/>
              </a:rPr>
              <a:t>help.shop.com</a:t>
            </a:r>
            <a:r>
              <a:rPr lang="en-US" sz="1400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, help));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</a:rPr>
              <a:t>app.listen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(3000);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4572000" y="3657600"/>
            <a:ext cx="3743849" cy="400110"/>
          </a:xfrm>
          <a:prstGeom prst="wedgeRectCallout">
            <a:avLst>
              <a:gd name="adj1" fmla="val -53895"/>
              <a:gd name="adj2" fmla="val 21961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Can also take a </a:t>
            </a:r>
            <a:r>
              <a:rPr lang="en-US" sz="2000" i="1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RegExp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object 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97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Provides session management and support for several stores (</a:t>
            </a:r>
            <a:r>
              <a:rPr lang="en-US" dirty="0" err="1" smtClean="0"/>
              <a:t>Redis</a:t>
            </a:r>
            <a:r>
              <a:rPr lang="en-US" dirty="0" smtClean="0"/>
              <a:t>, </a:t>
            </a:r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CouchDB</a:t>
            </a:r>
            <a:r>
              <a:rPr lang="en-US" dirty="0" smtClean="0"/>
              <a:t>) in addition to the default memory store</a:t>
            </a:r>
          </a:p>
          <a:p>
            <a:r>
              <a:rPr lang="en-US" dirty="0" smtClean="0"/>
              <a:t>Session data is not saved in cookies but</a:t>
            </a:r>
            <a:r>
              <a:rPr lang="en-US" dirty="0"/>
              <a:t> session ID is</a:t>
            </a:r>
          </a:p>
          <a:p>
            <a:r>
              <a:rPr lang="en-US" dirty="0"/>
              <a:t>API </a:t>
            </a:r>
            <a:r>
              <a:rPr lang="en-US" dirty="0" smtClean="0"/>
              <a:t>includes:</a:t>
            </a:r>
          </a:p>
          <a:p>
            <a:pPr lvl="1"/>
            <a:r>
              <a:rPr lang="en-US" dirty="0" err="1" smtClean="0">
                <a:latin typeface="Monaco"/>
              </a:rPr>
              <a:t>req.session.regenerate</a:t>
            </a:r>
            <a:r>
              <a:rPr lang="en-US" dirty="0" smtClean="0">
                <a:latin typeface="Monaco"/>
              </a:rPr>
              <a:t>()</a:t>
            </a:r>
          </a:p>
          <a:p>
            <a:pPr lvl="1"/>
            <a:r>
              <a:rPr lang="en-US" dirty="0" err="1">
                <a:latin typeface="Monaco"/>
              </a:rPr>
              <a:t>req.session.destroy</a:t>
            </a:r>
            <a:r>
              <a:rPr lang="en-US" dirty="0">
                <a:latin typeface="Monaco"/>
              </a:rPr>
              <a:t>()</a:t>
            </a:r>
          </a:p>
          <a:p>
            <a:pPr lvl="1"/>
            <a:r>
              <a:rPr lang="en-US" dirty="0" err="1">
                <a:latin typeface="Monaco"/>
              </a:rPr>
              <a:t>req.session.reload</a:t>
            </a:r>
            <a:r>
              <a:rPr lang="en-US" dirty="0">
                <a:latin typeface="Monaco"/>
              </a:rPr>
              <a:t>()</a:t>
            </a:r>
          </a:p>
          <a:p>
            <a:pPr lvl="1"/>
            <a:r>
              <a:rPr lang="en-US" dirty="0" err="1">
                <a:latin typeface="Monaco"/>
              </a:rPr>
              <a:t>req.session.save</a:t>
            </a:r>
            <a:r>
              <a:rPr lang="en-US" dirty="0">
                <a:latin typeface="Monaco"/>
              </a:rPr>
              <a:t>()</a:t>
            </a:r>
          </a:p>
          <a:p>
            <a:pPr lvl="1"/>
            <a:r>
              <a:rPr lang="en-US" dirty="0" err="1">
                <a:latin typeface="Monaco"/>
              </a:rPr>
              <a:t>req.session.touch</a:t>
            </a:r>
            <a:r>
              <a:rPr lang="en-US" dirty="0">
                <a:latin typeface="Monaco"/>
              </a:rPr>
              <a:t>()</a:t>
            </a:r>
          </a:p>
          <a:p>
            <a:r>
              <a:rPr lang="en-US" dirty="0" smtClean="0"/>
              <a:t>See also </a:t>
            </a:r>
            <a:r>
              <a:rPr lang="en-US" sz="2000" dirty="0">
                <a:latin typeface="Monaco"/>
              </a:rPr>
              <a:t>cookie-session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Express-session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58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Session using Mongo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0870" y="1676400"/>
            <a:ext cx="6464330" cy="329320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express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'express'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session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'express-session'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MongoStore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'connect-mongo'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)(session);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app = express();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(session({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secret: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'sign with this'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saveUninitialized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resave: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store: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MongoStore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({</a:t>
            </a:r>
          </a:p>
          <a:p>
            <a:r>
              <a:rPr lang="tr-TR" sz="1600" dirty="0">
                <a:solidFill>
                  <a:srgbClr val="000000"/>
                </a:solidFill>
                <a:latin typeface="Monaco"/>
              </a:rPr>
              <a:t>      </a:t>
            </a:r>
            <a:r>
              <a:rPr lang="tr-TR" sz="1600" dirty="0" err="1">
                <a:solidFill>
                  <a:srgbClr val="000000"/>
                </a:solidFill>
                <a:latin typeface="Monaco"/>
              </a:rPr>
              <a:t>db</a:t>
            </a:r>
            <a:r>
              <a:rPr lang="tr-TR" sz="1600" dirty="0">
                <a:solidFill>
                  <a:srgbClr val="000000"/>
                </a:solidFill>
                <a:latin typeface="Monaco"/>
              </a:rPr>
              <a:t> : </a:t>
            </a:r>
            <a:r>
              <a:rPr lang="tr-TR" sz="1600" dirty="0">
                <a:solidFill>
                  <a:srgbClr val="2A00FF"/>
                </a:solidFill>
                <a:latin typeface="Monaco"/>
              </a:rPr>
              <a:t>'</a:t>
            </a:r>
            <a:r>
              <a:rPr lang="tr-TR" sz="1600" dirty="0" err="1">
                <a:solidFill>
                  <a:srgbClr val="2A00FF"/>
                </a:solidFill>
                <a:latin typeface="Monaco"/>
              </a:rPr>
              <a:t>dbname</a:t>
            </a:r>
            <a:r>
              <a:rPr lang="tr-TR" sz="1600" dirty="0">
                <a:solidFill>
                  <a:srgbClr val="2A00FF"/>
                </a:solidFill>
                <a:latin typeface="Monaco"/>
              </a:rPr>
              <a:t>'</a:t>
            </a:r>
            <a:r>
              <a:rPr lang="tr-TR" sz="16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tr-TR" sz="1600" dirty="0">
                <a:solidFill>
                  <a:srgbClr val="000000"/>
                </a:solidFill>
                <a:latin typeface="Monaco"/>
              </a:rPr>
              <a:t>    })</a:t>
            </a:r>
          </a:p>
          <a:p>
            <a:r>
              <a:rPr lang="tr-TR" sz="1600" dirty="0">
                <a:solidFill>
                  <a:srgbClr val="000000"/>
                </a:solidFill>
                <a:latin typeface="Monaco"/>
              </a:rPr>
              <a:t>  }));</a:t>
            </a:r>
            <a:endParaRPr kumimoji="0" lang="en-US" sz="1600" b="0" i="0" u="none" strike="noStrike" kern="1200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4724400" y="4893409"/>
            <a:ext cx="3743849" cy="707886"/>
          </a:xfrm>
          <a:prstGeom prst="wedgeRectCallout">
            <a:avLst>
              <a:gd name="adj1" fmla="val -74097"/>
              <a:gd name="adj2" fmla="val -13403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Several other stores available or create your own 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5029200" y="2988409"/>
            <a:ext cx="3428999" cy="707886"/>
          </a:xfrm>
          <a:prstGeom prst="wedgeRectCallout">
            <a:avLst>
              <a:gd name="adj1" fmla="val -66864"/>
              <a:gd name="adj2" fmla="val 4009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"</a:t>
            </a:r>
            <a:r>
              <a:rPr lang="en-US" sz="2000" i="1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saveUninitialized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" and resave required 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63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Validated </a:t>
            </a:r>
            <a:r>
              <a:rPr lang="en-US" dirty="0" smtClean="0"/>
              <a:t>against visitor's session</a:t>
            </a:r>
          </a:p>
          <a:p>
            <a:r>
              <a:rPr lang="en-US" dirty="0" smtClean="0"/>
              <a:t>Requires session support </a:t>
            </a:r>
            <a:r>
              <a:rPr lang="en-US" dirty="0" smtClean="0"/>
              <a:t>so it should be added </a:t>
            </a:r>
            <a:r>
              <a:rPr lang="en-US" i="1" dirty="0" smtClean="0"/>
              <a:t>below</a:t>
            </a:r>
            <a:r>
              <a:rPr lang="en-US" dirty="0" smtClean="0"/>
              <a:t> </a:t>
            </a:r>
            <a:r>
              <a:rPr lang="en-US" sz="2000" dirty="0" smtClean="0">
                <a:latin typeface="Monaco"/>
                <a:cs typeface="Monaco"/>
              </a:rPr>
              <a:t>session(</a:t>
            </a:r>
            <a:r>
              <a:rPr lang="en-US" sz="2000" dirty="0" smtClean="0">
                <a:latin typeface="Monaco"/>
                <a:cs typeface="Monaco"/>
              </a:rPr>
              <a:t>)</a:t>
            </a:r>
          </a:p>
          <a:p>
            <a:r>
              <a:rPr lang="en-US" sz="2000" dirty="0"/>
              <a:t>Adds a </a:t>
            </a:r>
            <a:r>
              <a:rPr lang="en-US" sz="1800" dirty="0" err="1">
                <a:latin typeface="Monaco"/>
                <a:cs typeface="Monaco"/>
              </a:rPr>
              <a:t>req.csrfToken</a:t>
            </a:r>
            <a:r>
              <a:rPr lang="en-US" sz="1800" dirty="0">
                <a:latin typeface="Monaco"/>
                <a:cs typeface="Monaco"/>
              </a:rPr>
              <a:t>()</a:t>
            </a:r>
            <a:r>
              <a:rPr lang="en-US" sz="2000" dirty="0"/>
              <a:t> function to </a:t>
            </a:r>
            <a:r>
              <a:rPr lang="en-US" sz="2000" dirty="0" smtClean="0"/>
              <a:t>retrieve the token, if needed</a:t>
            </a:r>
          </a:p>
          <a:p>
            <a:r>
              <a:rPr lang="en-US" sz="2000" dirty="0" smtClean="0"/>
              <a:t>A simple example:</a:t>
            </a:r>
            <a:endParaRPr lang="en-US" sz="2000" dirty="0"/>
          </a:p>
          <a:p>
            <a:endParaRPr lang="en-US" sz="2000" dirty="0">
              <a:latin typeface="Monaco"/>
              <a:cs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csurf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3733800"/>
            <a:ext cx="4247978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express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'express'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csrf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600" b="1" dirty="0" err="1">
                <a:solidFill>
                  <a:srgbClr val="2A00FF"/>
                </a:solidFill>
                <a:latin typeface="Monaco"/>
              </a:rPr>
              <a:t>csurf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app = express();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csrf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());</a:t>
            </a:r>
            <a:endParaRPr kumimoji="0" lang="en-US" sz="1600" b="0" i="0" u="none" strike="noStrike" kern="1200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981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Provides verbose HTML, JSON, and plain-text error responses based on the </a:t>
            </a:r>
            <a:r>
              <a:rPr lang="en-US" sz="2000" dirty="0" smtClean="0">
                <a:latin typeface="Monaco"/>
                <a:cs typeface="Monaco"/>
              </a:rPr>
              <a:t>Accept</a:t>
            </a:r>
            <a:r>
              <a:rPr lang="en-US" dirty="0" smtClean="0"/>
              <a:t> header field</a:t>
            </a:r>
          </a:p>
          <a:p>
            <a:r>
              <a:rPr lang="en-US" dirty="0" smtClean="0"/>
              <a:t>Not for use in production!</a:t>
            </a:r>
          </a:p>
          <a:p>
            <a:r>
              <a:rPr lang="en-US" dirty="0" smtClean="0"/>
              <a:t>Should be declared last in chain of middleware components so it can catch </a:t>
            </a:r>
            <a:r>
              <a:rPr lang="en-US" smtClean="0"/>
              <a:t>all errors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errorHandler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8654" y="3881497"/>
            <a:ext cx="5725546" cy="206210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express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'express'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errorhandler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600" b="1" dirty="0" err="1">
                <a:solidFill>
                  <a:srgbClr val="2A00FF"/>
                </a:solidFill>
                <a:latin typeface="Monaco"/>
              </a:rPr>
              <a:t>errorhandler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app = express();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Monaco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process.env.NODE_ENV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=== 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'development'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errorhandler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}</a:t>
            </a:r>
            <a:endParaRPr kumimoji="0" lang="en-US" sz="1600" b="0" i="0" u="none" strike="noStrike" kern="1200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868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smtClean="0">
                <a:latin typeface="Monaco"/>
                <a:cs typeface="Monaco"/>
              </a:rPr>
              <a:t>compression</a:t>
            </a:r>
            <a:r>
              <a:rPr lang="en-US" dirty="0" smtClean="0"/>
              <a:t> </a:t>
            </a:r>
            <a:r>
              <a:rPr lang="en-US" dirty="0" smtClean="0"/>
              <a:t>should be high in the middleware stack because it wraps </a:t>
            </a:r>
            <a:r>
              <a:rPr lang="en-US" sz="2000" dirty="0" err="1" smtClean="0">
                <a:latin typeface="Monaco"/>
                <a:cs typeface="Monaco"/>
              </a:rPr>
              <a:t>res.write</a:t>
            </a:r>
            <a:r>
              <a:rPr lang="en-US" sz="2000" dirty="0" smtClean="0">
                <a:latin typeface="Monaco"/>
                <a:cs typeface="Monaco"/>
              </a:rPr>
              <a:t>()</a:t>
            </a:r>
            <a:r>
              <a:rPr lang="en-US" dirty="0" smtClean="0"/>
              <a:t> and </a:t>
            </a:r>
            <a:r>
              <a:rPr lang="en-US" sz="2000" dirty="0" err="1" smtClean="0">
                <a:latin typeface="Monaco"/>
                <a:cs typeface="Monaco"/>
              </a:rPr>
              <a:t>res.end</a:t>
            </a:r>
            <a:r>
              <a:rPr lang="en-US" sz="2000" dirty="0" smtClean="0">
                <a:latin typeface="Monaco"/>
                <a:cs typeface="Monaco"/>
              </a:rPr>
              <a:t>()</a:t>
            </a:r>
            <a:r>
              <a:rPr lang="en-US" dirty="0" smtClean="0"/>
              <a:t> methods</a:t>
            </a:r>
          </a:p>
          <a:p>
            <a:r>
              <a:rPr lang="en-US" dirty="0" smtClean="0"/>
              <a:t>Auto-detects </a:t>
            </a:r>
            <a:r>
              <a:rPr lang="en-US" dirty="0" smtClean="0"/>
              <a:t>accepted encodings via the </a:t>
            </a:r>
            <a:r>
              <a:rPr lang="en-US" sz="2000" dirty="0" smtClean="0">
                <a:latin typeface="Monaco"/>
                <a:cs typeface="Monaco"/>
              </a:rPr>
              <a:t>Accept-Encoding</a:t>
            </a:r>
            <a:r>
              <a:rPr lang="en-US" dirty="0" smtClean="0"/>
              <a:t> header</a:t>
            </a:r>
          </a:p>
          <a:p>
            <a:r>
              <a:rPr lang="en-US" dirty="0" smtClean="0"/>
              <a:t>If the field contains </a:t>
            </a:r>
            <a:r>
              <a:rPr lang="en-US" sz="2000" dirty="0" err="1" smtClean="0">
                <a:latin typeface="Monaco"/>
                <a:cs typeface="Monaco"/>
              </a:rPr>
              <a:t>gzip</a:t>
            </a:r>
            <a:r>
              <a:rPr lang="en-US" dirty="0" smtClean="0"/>
              <a:t>, </a:t>
            </a:r>
            <a:r>
              <a:rPr lang="en-US" sz="2000" dirty="0" smtClean="0">
                <a:latin typeface="Monaco"/>
                <a:cs typeface="Monaco"/>
              </a:rPr>
              <a:t>deflate</a:t>
            </a:r>
            <a:r>
              <a:rPr lang="en-US" dirty="0" smtClean="0"/>
              <a:t>, or both, the response will be compressed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4038600"/>
            <a:ext cx="5233023" cy="181588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express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'express'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compression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'compression'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app = express();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(compression({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threshold: 512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}));</a:t>
            </a:r>
            <a:endParaRPr kumimoji="0" lang="en-US" sz="1600" b="0" i="0" u="none" strike="noStrike" kern="1200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5129134" y="4953000"/>
            <a:ext cx="2871866" cy="707886"/>
          </a:xfrm>
          <a:prstGeom prst="wedgeRectCallout">
            <a:avLst>
              <a:gd name="adj1" fmla="val -97685"/>
              <a:gd name="adj2" fmla="val 1584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Compress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only if file size exceeds this size in bytes.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5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Handles requests for the favicon</a:t>
            </a:r>
          </a:p>
          <a:p>
            <a:r>
              <a:rPr lang="en-US" dirty="0" smtClean="0"/>
              <a:t>Typically </a:t>
            </a:r>
            <a:r>
              <a:rPr lang="en-US" dirty="0" smtClean="0"/>
              <a:t>declared first in a stack of middleware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Serve-favicon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199" y="3406676"/>
            <a:ext cx="7543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express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'express'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app = express();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favicon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'serve-favicon'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(favicon(__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dirname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+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'/public/</a:t>
            </a:r>
            <a:r>
              <a:rPr lang="en-US" sz="1600" dirty="0" err="1">
                <a:solidFill>
                  <a:srgbClr val="2A00FF"/>
                </a:solidFill>
                <a:latin typeface="Monaco"/>
              </a:rPr>
              <a:t>favicon.ico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));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req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, res) {</a:t>
            </a:r>
          </a:p>
          <a:p>
            <a:r>
              <a:rPr lang="fr-FR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fr-FR" sz="1600" dirty="0" err="1">
                <a:solidFill>
                  <a:srgbClr val="000000"/>
                </a:solidFill>
                <a:latin typeface="Monaco"/>
              </a:rPr>
              <a:t>res.end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'hello'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fr-FR" sz="1600" dirty="0">
                <a:solidFill>
                  <a:srgbClr val="000000"/>
                </a:solidFill>
                <a:latin typeface="Monaco"/>
              </a:rPr>
              <a:t>  });</a:t>
            </a:r>
          </a:p>
          <a:p>
            <a:r>
              <a:rPr lang="fr-FR" sz="1600" dirty="0" err="1">
                <a:solidFill>
                  <a:srgbClr val="000000"/>
                </a:solidFill>
                <a:latin typeface="Monaco"/>
              </a:rPr>
              <a:t>app.listen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(3000);</a:t>
            </a:r>
            <a:endParaRPr lang="en-US" sz="1600" dirty="0" smtClean="0">
              <a:latin typeface="Monaco"/>
              <a:cs typeface="Monaco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5638800" y="2743200"/>
            <a:ext cx="2871866" cy="707886"/>
          </a:xfrm>
          <a:prstGeom prst="wedgeRectCallout">
            <a:avLst>
              <a:gd name="adj1" fmla="val -29079"/>
              <a:gd name="adj2" fmla="val 18734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File system location of custom favicon icon</a:t>
            </a:r>
          </a:p>
        </p:txBody>
      </p:sp>
    </p:spTree>
    <p:extLst>
      <p:ext uri="{BB962C8B-B14F-4D97-AF65-F5344CB8AC3E}">
        <p14:creationId xmlns:p14="http://schemas.microsoft.com/office/powerpoint/2010/main" val="158946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High performance static file server which supports browser </a:t>
            </a:r>
            <a:r>
              <a:rPr lang="en-US" dirty="0" smtClean="0"/>
              <a:t>caching</a:t>
            </a:r>
          </a:p>
          <a:p>
            <a:r>
              <a:rPr lang="en-US" dirty="0" smtClean="0"/>
              <a:t>Options object controls some behaviors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Serve-static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0387" y="3784193"/>
            <a:ext cx="7333013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4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express = require(</a:t>
            </a:r>
            <a:r>
              <a:rPr lang="en-US" sz="1400" b="1" dirty="0">
                <a:solidFill>
                  <a:srgbClr val="2A00FF"/>
                </a:solidFill>
                <a:latin typeface="Monaco"/>
              </a:rPr>
              <a:t>'express'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serveStatic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= require(</a:t>
            </a:r>
            <a:r>
              <a:rPr lang="en-US" sz="1400" b="1" dirty="0">
                <a:solidFill>
                  <a:srgbClr val="2A00FF"/>
                </a:solidFill>
                <a:latin typeface="Monaco"/>
              </a:rPr>
              <a:t>'serve-static'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400" b="1" dirty="0" err="1" smtClean="0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4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app = express();</a:t>
            </a:r>
          </a:p>
          <a:p>
            <a:endParaRPr lang="en-US" sz="1400" dirty="0" smtClean="0">
              <a:latin typeface="Monaco"/>
            </a:endParaRPr>
          </a:p>
          <a:p>
            <a:r>
              <a:rPr lang="en-US" sz="14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oneDay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86400000;</a:t>
            </a:r>
          </a:p>
          <a:p>
            <a:endParaRPr lang="en-US" sz="1400" dirty="0">
              <a:latin typeface="Monaco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serveStatic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__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dirname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 </a:t>
            </a:r>
            <a:r>
              <a:rPr lang="en-US" sz="14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'/public'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{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maxAge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oneDay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})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</a:rPr>
              <a:t>app.listen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(3000)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;</a:t>
            </a:r>
            <a:endParaRPr lang="en-US" sz="1300" dirty="0" smtClean="0">
              <a:latin typeface="Monaco"/>
              <a:cs typeface="Monaco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4930256" y="3200400"/>
            <a:ext cx="3680344" cy="707886"/>
          </a:xfrm>
          <a:prstGeom prst="wedgeRectCallout">
            <a:avLst>
              <a:gd name="adj1" fmla="val 7249"/>
              <a:gd name="adj2" fmla="val 19691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Browser cache in milliseconds. Defaults to 0 if not specified</a:t>
            </a:r>
          </a:p>
        </p:txBody>
      </p:sp>
    </p:spTree>
    <p:extLst>
      <p:ext uri="{BB962C8B-B14F-4D97-AF65-F5344CB8AC3E}">
        <p14:creationId xmlns:p14="http://schemas.microsoft.com/office/powerpoint/2010/main" val="228356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Serves directory lists allowing users to browse remote files</a:t>
            </a:r>
          </a:p>
          <a:p>
            <a:r>
              <a:rPr lang="en-US" dirty="0" smtClean="0"/>
              <a:t>Includes search input field, file icons, and clickable </a:t>
            </a:r>
            <a:r>
              <a:rPr lang="en-US" dirty="0" smtClean="0"/>
              <a:t>breadcrumbs</a:t>
            </a:r>
          </a:p>
          <a:p>
            <a:r>
              <a:rPr lang="en-US" dirty="0" smtClean="0"/>
              <a:t>Can specify an HTML template with replacement tokens and a CSS </a:t>
            </a:r>
            <a:r>
              <a:rPr lang="en-US" dirty="0" err="1" smtClean="0"/>
              <a:t>stylesheet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Serve-Index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4670" y="4221540"/>
            <a:ext cx="6464330" cy="15696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express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'express'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serveIndex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'serve-index'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;</a:t>
            </a:r>
            <a:endParaRPr lang="en-US" sz="1600" dirty="0">
              <a:latin typeface="Monaco"/>
            </a:endParaRP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app = express();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serveIndex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'public/ftp'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, {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'icons'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}));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</a:rPr>
              <a:t>app.listen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(3000);</a:t>
            </a:r>
            <a:endParaRPr kumimoji="0" lang="en-US" sz="1600" b="0" i="0" u="none" strike="noStrike" kern="1200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4800600" y="3330714"/>
            <a:ext cx="3680344" cy="707886"/>
          </a:xfrm>
          <a:prstGeom prst="wedgeRectCallout">
            <a:avLst>
              <a:gd name="adj1" fmla="val 3444"/>
              <a:gd name="adj2" fmla="val 21406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Options object to control layout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an appearance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03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 smtClean="0"/>
              <a:t>Relationship between Connect 3.x and Express 4.x</a:t>
            </a:r>
            <a:endParaRPr lang="en-US" dirty="0"/>
          </a:p>
          <a:p>
            <a:pPr lvl="0"/>
            <a:r>
              <a:rPr lang="en-US" dirty="0" smtClean="0"/>
              <a:t>Cookies</a:t>
            </a:r>
          </a:p>
          <a:p>
            <a:pPr lvl="0"/>
            <a:r>
              <a:rPr lang="en-US" dirty="0" smtClean="0"/>
              <a:t>Body parsing</a:t>
            </a:r>
          </a:p>
          <a:p>
            <a:pPr lvl="0"/>
            <a:r>
              <a:rPr lang="en-US" dirty="0" smtClean="0"/>
              <a:t>Logging</a:t>
            </a:r>
          </a:p>
          <a:p>
            <a:pPr lvl="0"/>
            <a:r>
              <a:rPr lang="en-US" dirty="0" smtClean="0"/>
              <a:t>Sessions</a:t>
            </a:r>
          </a:p>
          <a:p>
            <a:pPr lvl="0"/>
            <a:r>
              <a:rPr lang="en-US" dirty="0" smtClean="0"/>
              <a:t>Basic webserver functionality</a:t>
            </a:r>
          </a:p>
          <a:p>
            <a:pPr lvl="0"/>
            <a:r>
              <a:rPr lang="en-US" dirty="0" smtClean="0"/>
              <a:t>And several more</a:t>
            </a:r>
          </a:p>
          <a:p>
            <a:pPr lvl="0"/>
            <a:endParaRPr lang="en-US" dirty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8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000" dirty="0" smtClean="0"/>
              <a:t>The Connect/Express modules provide support for the bulk of common webserver functionality, including:</a:t>
            </a:r>
          </a:p>
          <a:p>
            <a:pPr lvl="0"/>
            <a:r>
              <a:rPr lang="en-US" sz="2000" dirty="0" smtClean="0"/>
              <a:t>Cookie management</a:t>
            </a:r>
          </a:p>
          <a:p>
            <a:pPr lvl="0"/>
            <a:r>
              <a:rPr lang="en-US" sz="2000" dirty="0" smtClean="0"/>
              <a:t>Request parsing</a:t>
            </a:r>
          </a:p>
          <a:p>
            <a:pPr lvl="0"/>
            <a:r>
              <a:rPr lang="en-US" sz="2000" dirty="0" smtClean="0"/>
              <a:t>Session management</a:t>
            </a:r>
          </a:p>
          <a:p>
            <a:pPr lvl="0"/>
            <a:r>
              <a:rPr lang="en-US" sz="2000" dirty="0" smtClean="0"/>
              <a:t>File serving</a:t>
            </a:r>
          </a:p>
          <a:p>
            <a:pPr lvl="0"/>
            <a:r>
              <a:rPr lang="en-US" sz="2000" dirty="0" smtClean="0"/>
              <a:t>CSRF protection</a:t>
            </a:r>
          </a:p>
          <a:p>
            <a:pPr lvl="0"/>
            <a:r>
              <a:rPr lang="en-US" sz="2000" dirty="0" smtClean="0"/>
              <a:t>Logging</a:t>
            </a:r>
          </a:p>
          <a:p>
            <a:pPr lvl="0"/>
            <a:r>
              <a:rPr lang="en-US" sz="2000" dirty="0" smtClean="0"/>
              <a:t>Error handling</a:t>
            </a:r>
          </a:p>
          <a:p>
            <a:pPr lvl="0"/>
            <a:endParaRPr lang="en-US" sz="2000" dirty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8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Connect provided support for many basic web application operations</a:t>
            </a:r>
          </a:p>
          <a:p>
            <a:r>
              <a:rPr lang="en-US" dirty="0" smtClean="0"/>
              <a:t>Connect 3.0 broke out functionality into individual modules</a:t>
            </a:r>
          </a:p>
          <a:p>
            <a:r>
              <a:rPr lang="en-US" dirty="0" smtClean="0"/>
              <a:t>Connect 3.x and Express 4.x share these modules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Connect/Express Web Application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70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Parse the </a:t>
            </a:r>
            <a:r>
              <a:rPr lang="en-US" sz="2000" dirty="0">
                <a:latin typeface="Monaco"/>
              </a:rPr>
              <a:t>Cookie</a:t>
            </a:r>
            <a:r>
              <a:rPr lang="en-US" dirty="0"/>
              <a:t> header and populate </a:t>
            </a:r>
            <a:r>
              <a:rPr lang="en-US" sz="2000" dirty="0" err="1">
                <a:latin typeface="Monaco"/>
              </a:rPr>
              <a:t>req.cookies</a:t>
            </a:r>
            <a:r>
              <a:rPr lang="en-US" dirty="0"/>
              <a:t> with an object keyed by the cookie names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Supports signed cookies with an option </a:t>
            </a:r>
            <a:r>
              <a:rPr lang="en-US" i="1" dirty="0" smtClean="0"/>
              <a:t>secret</a:t>
            </a:r>
            <a:r>
              <a:rPr lang="en-US" dirty="0" smtClean="0"/>
              <a:t> string argument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cookie-Parser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Rectangular Callout 8"/>
          <p:cNvSpPr/>
          <p:nvPr/>
        </p:nvSpPr>
        <p:spPr bwMode="auto">
          <a:xfrm>
            <a:off x="5796361" y="3836074"/>
            <a:ext cx="2661839" cy="1015663"/>
          </a:xfrm>
          <a:prstGeom prst="wedgeRectCallout">
            <a:avLst>
              <a:gd name="adj1" fmla="val -84015"/>
              <a:gd name="adj2" fmla="val -2374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The password used to sign outbound and verify inbound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cookies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0960" y="3056582"/>
            <a:ext cx="56388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express = require(</a:t>
            </a:r>
            <a:r>
              <a:rPr lang="en-US" sz="1400" b="1" dirty="0">
                <a:solidFill>
                  <a:srgbClr val="2A00FF"/>
                </a:solidFill>
                <a:latin typeface="Monaco"/>
              </a:rPr>
              <a:t>'express'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app = express();</a:t>
            </a:r>
          </a:p>
          <a:p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cookieParser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= require(</a:t>
            </a:r>
            <a:r>
              <a:rPr lang="en-US" sz="1400" b="1" dirty="0">
                <a:solidFill>
                  <a:srgbClr val="2A00FF"/>
                </a:solidFill>
                <a:latin typeface="Monaco"/>
              </a:rPr>
              <a:t>'cookie-parser'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en-US" sz="1400" dirty="0">
              <a:latin typeface="Monaco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cookieParser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onaco"/>
              </a:rPr>
              <a:t>'node is cool'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));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req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, res){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req.cookies.foo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fr-FR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fr-FR" sz="1400" dirty="0" err="1">
                <a:solidFill>
                  <a:srgbClr val="000000"/>
                </a:solidFill>
                <a:latin typeface="Monaco"/>
              </a:rPr>
              <a:t>res.end</a:t>
            </a:r>
            <a:r>
              <a:rPr lang="fr-FR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fr-FR" sz="1400" dirty="0">
                <a:solidFill>
                  <a:srgbClr val="2A00FF"/>
                </a:solidFill>
                <a:latin typeface="Monaco"/>
              </a:rPr>
              <a:t>'hello\n'</a:t>
            </a:r>
            <a:r>
              <a:rPr lang="fr-FR" sz="14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fr-FR" sz="1400" dirty="0" smtClean="0">
                <a:solidFill>
                  <a:srgbClr val="000000"/>
                </a:solidFill>
                <a:latin typeface="Monaco"/>
              </a:rPr>
              <a:t>  }</a:t>
            </a:r>
            <a:r>
              <a:rPr lang="fr-FR" sz="1400" dirty="0">
                <a:solidFill>
                  <a:srgbClr val="000000"/>
                </a:solidFill>
                <a:latin typeface="Monaco"/>
              </a:rPr>
              <a:t>).</a:t>
            </a:r>
            <a:r>
              <a:rPr lang="fr-FR" sz="1400" dirty="0" err="1">
                <a:solidFill>
                  <a:srgbClr val="000000"/>
                </a:solidFill>
                <a:latin typeface="Monaco"/>
              </a:rPr>
              <a:t>listen</a:t>
            </a:r>
            <a:r>
              <a:rPr lang="fr-FR" sz="1400" dirty="0">
                <a:solidFill>
                  <a:srgbClr val="000000"/>
                </a:solidFill>
                <a:latin typeface="Monaco"/>
              </a:rPr>
              <a:t>(3000);</a:t>
            </a: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2976961" y="5385137"/>
            <a:ext cx="4186327" cy="1015663"/>
          </a:xfrm>
          <a:prstGeom prst="wedgeRectCallout">
            <a:avLst>
              <a:gd name="adj1" fmla="val -33380"/>
              <a:gd name="adj2" fmla="val -11987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If a request includes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a 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cookie with the key 'foo', its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value 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will be displayed. Otherwise, the value is 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undefined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.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90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Parses request bodies</a:t>
            </a:r>
          </a:p>
          <a:p>
            <a:r>
              <a:rPr lang="en-US" dirty="0"/>
              <a:t>Does not support multipart </a:t>
            </a:r>
            <a:r>
              <a:rPr lang="en-US" dirty="0" smtClean="0"/>
              <a:t>bodies. Use one of the following instead:</a:t>
            </a:r>
            <a:endParaRPr lang="en-US" dirty="0"/>
          </a:p>
          <a:p>
            <a:pPr lvl="1"/>
            <a:r>
              <a:rPr lang="en-US" dirty="0" smtClean="0"/>
              <a:t>busboy</a:t>
            </a:r>
            <a:endParaRPr lang="en-US" dirty="0"/>
          </a:p>
          <a:p>
            <a:pPr lvl="1"/>
            <a:r>
              <a:rPr lang="en-US" dirty="0" smtClean="0"/>
              <a:t>formidable</a:t>
            </a:r>
          </a:p>
          <a:p>
            <a:pPr lvl="1"/>
            <a:r>
              <a:rPr lang="en-US" dirty="0" smtClean="0"/>
              <a:t>multiparty</a:t>
            </a:r>
          </a:p>
          <a:p>
            <a:r>
              <a:rPr lang="en-US" dirty="0" smtClean="0"/>
              <a:t>Populates </a:t>
            </a:r>
            <a:r>
              <a:rPr lang="en-US" sz="2000" dirty="0" err="1" smtClean="0">
                <a:latin typeface="Monaco"/>
                <a:cs typeface="Monaco"/>
              </a:rPr>
              <a:t>req.body</a:t>
            </a:r>
            <a:r>
              <a:rPr lang="en-US" dirty="0" smtClean="0"/>
              <a:t> </a:t>
            </a:r>
            <a:r>
              <a:rPr lang="en-US" dirty="0" smtClean="0"/>
              <a:t>property</a:t>
            </a:r>
          </a:p>
          <a:p>
            <a:r>
              <a:rPr lang="en-US" dirty="0" smtClean="0"/>
              <a:t>Automatically inflates </a:t>
            </a:r>
            <a:r>
              <a:rPr lang="en-US" sz="2000" dirty="0" err="1">
                <a:latin typeface="Monaco"/>
                <a:cs typeface="Monaco"/>
              </a:rPr>
              <a:t>gzip</a:t>
            </a:r>
            <a:r>
              <a:rPr lang="en-US" dirty="0" smtClean="0"/>
              <a:t> and </a:t>
            </a:r>
            <a:r>
              <a:rPr lang="en-US" sz="2000" dirty="0">
                <a:latin typeface="Monaco"/>
                <a:cs typeface="Monaco"/>
              </a:rPr>
              <a:t>deflate</a:t>
            </a:r>
            <a:r>
              <a:rPr lang="en-US" dirty="0" smtClean="0"/>
              <a:t> encodings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body-Parser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32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bodyParser.json</a:t>
            </a:r>
            <a:r>
              <a:rPr lang="en-US" dirty="0"/>
              <a:t>(options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Returns middleware that only parses </a:t>
            </a:r>
            <a:r>
              <a:rPr lang="en-US" dirty="0" err="1" smtClean="0"/>
              <a:t>json</a:t>
            </a:r>
            <a:endParaRPr lang="en-US" dirty="0" smtClean="0"/>
          </a:p>
          <a:p>
            <a:pPr lvl="1"/>
            <a:r>
              <a:rPr lang="en-US" dirty="0" smtClean="0"/>
              <a:t>Accepts </a:t>
            </a:r>
            <a:r>
              <a:rPr lang="en-US" dirty="0"/>
              <a:t>any Unicode encoding of the body</a:t>
            </a:r>
            <a:endParaRPr lang="en-US" dirty="0" smtClean="0"/>
          </a:p>
          <a:p>
            <a:r>
              <a:rPr lang="en-US" dirty="0" err="1"/>
              <a:t>bodyParser.raw</a:t>
            </a:r>
            <a:r>
              <a:rPr lang="en-US" dirty="0"/>
              <a:t>(options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Returns middleware that parses all bodies as a </a:t>
            </a:r>
            <a:r>
              <a:rPr lang="en-US" sz="1600" dirty="0">
                <a:latin typeface="Monaco"/>
              </a:rPr>
              <a:t>Buffer</a:t>
            </a:r>
            <a:endParaRPr lang="en-US" sz="1600" dirty="0" smtClean="0">
              <a:latin typeface="Monaco"/>
            </a:endParaRPr>
          </a:p>
          <a:p>
            <a:r>
              <a:rPr lang="en-US" dirty="0" err="1"/>
              <a:t>bodyParser.text</a:t>
            </a:r>
            <a:r>
              <a:rPr lang="en-US" dirty="0"/>
              <a:t>(options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Returns middleware that parses all bodies as a string.</a:t>
            </a:r>
            <a:endParaRPr lang="en-US" dirty="0" smtClean="0"/>
          </a:p>
          <a:p>
            <a:r>
              <a:rPr lang="en-US" dirty="0" err="1"/>
              <a:t>bodyParser.urlencoded</a:t>
            </a:r>
            <a:r>
              <a:rPr lang="en-US" dirty="0"/>
              <a:t>(options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Returns middleware that only parses </a:t>
            </a:r>
            <a:r>
              <a:rPr lang="en-US" sz="1600" dirty="0" err="1">
                <a:latin typeface="Monaco"/>
              </a:rPr>
              <a:t>urlencoded</a:t>
            </a:r>
            <a:r>
              <a:rPr lang="en-US" dirty="0"/>
              <a:t> </a:t>
            </a:r>
            <a:r>
              <a:rPr lang="en-US" dirty="0" smtClean="0"/>
              <a:t>bodies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ccepts </a:t>
            </a:r>
            <a:r>
              <a:rPr lang="en-US" dirty="0"/>
              <a:t>only </a:t>
            </a:r>
            <a:r>
              <a:rPr lang="en-US" sz="1600" dirty="0">
                <a:latin typeface="Monaco"/>
              </a:rPr>
              <a:t>UTF-8</a:t>
            </a:r>
            <a:r>
              <a:rPr lang="en-US" dirty="0"/>
              <a:t> encoding of the body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Body-Parser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5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body-Parser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199" y="2438400"/>
            <a:ext cx="72390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express = require(</a:t>
            </a:r>
            <a:r>
              <a:rPr lang="en-US" b="1" dirty="0">
                <a:solidFill>
                  <a:srgbClr val="2A00FF"/>
                </a:solidFill>
                <a:latin typeface="Monaco"/>
              </a:rPr>
              <a:t>'express'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);</a:t>
            </a:r>
            <a:endParaRPr lang="en-US" b="1" dirty="0">
              <a:solidFill>
                <a:srgbClr val="000000"/>
              </a:solidFill>
              <a:latin typeface="Monaco"/>
            </a:endParaRPr>
          </a:p>
          <a:p>
            <a:r>
              <a:rPr lang="en-US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bodyParser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= require(</a:t>
            </a:r>
            <a:r>
              <a:rPr lang="en-US" b="1" dirty="0">
                <a:solidFill>
                  <a:srgbClr val="2A00FF"/>
                </a:solidFill>
                <a:latin typeface="Monaco"/>
              </a:rPr>
              <a:t>'body-parser'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);</a:t>
            </a:r>
            <a:endParaRPr lang="en-US" b="1" dirty="0">
              <a:solidFill>
                <a:srgbClr val="000000"/>
              </a:solidFill>
              <a:latin typeface="Monaco"/>
            </a:endParaRPr>
          </a:p>
          <a:p>
            <a:endParaRPr lang="en-US" dirty="0">
              <a:latin typeface="Monaco"/>
            </a:endParaRPr>
          </a:p>
          <a:p>
            <a:r>
              <a:rPr lang="en-US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app = express();</a:t>
            </a:r>
          </a:p>
          <a:p>
            <a:endParaRPr lang="en-US" dirty="0">
              <a:latin typeface="Monaco"/>
            </a:endParaRPr>
          </a:p>
          <a:p>
            <a:r>
              <a:rPr lang="en-US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bodyParser.json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());</a:t>
            </a:r>
          </a:p>
          <a:p>
            <a:endParaRPr lang="en-US" dirty="0">
              <a:latin typeface="Monaco"/>
            </a:endParaRPr>
          </a:p>
          <a:p>
            <a:r>
              <a:rPr lang="en-US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req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, res, next) {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res.end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'showing user '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req.body.name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});</a:t>
            </a:r>
          </a:p>
          <a:p>
            <a:r>
              <a:rPr lang="en-US" dirty="0" err="1">
                <a:solidFill>
                  <a:srgbClr val="000000"/>
                </a:solidFill>
                <a:latin typeface="Monaco"/>
              </a:rPr>
              <a:t>app.listen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(3000);</a:t>
            </a:r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3733800" y="1371600"/>
            <a:ext cx="4724400" cy="707886"/>
          </a:xfrm>
          <a:prstGeom prst="wedgeRectCallout">
            <a:avLst>
              <a:gd name="adj1" fmla="val 4602"/>
              <a:gd name="adj2" fmla="val 41095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HTTP </a:t>
            </a:r>
            <a:r>
              <a:rPr lang="en-US" sz="2000" i="1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POSTing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{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"name":"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barrett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"}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causes </a:t>
            </a:r>
            <a:r>
              <a:rPr lang="en-US" sz="1600" i="1" dirty="0" err="1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req.body.name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to return 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'</a:t>
            </a:r>
            <a:r>
              <a:rPr lang="en-US" sz="1600" i="1" dirty="0" err="1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barrett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'</a:t>
            </a:r>
            <a:endParaRPr kumimoji="0" lang="en-US" sz="16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Monaco"/>
              <a:cs typeface="Monaco"/>
            </a:endParaRPr>
          </a:p>
        </p:txBody>
      </p:sp>
      <p:sp>
        <p:nvSpPr>
          <p:cNvPr id="3" name="Rectangular Callout 2"/>
          <p:cNvSpPr/>
          <p:nvPr/>
        </p:nvSpPr>
        <p:spPr bwMode="auto">
          <a:xfrm>
            <a:off x="3372936" y="5695890"/>
            <a:ext cx="3942264" cy="400110"/>
          </a:xfrm>
          <a:prstGeom prst="wedgeRectCallout">
            <a:avLst>
              <a:gd name="adj1" fmla="val -30647"/>
              <a:gd name="adj2" fmla="val -20026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Returns 'showing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user </a:t>
            </a:r>
            <a:r>
              <a:rPr kumimoji="0" lang="en-US" sz="2000" i="1" u="none" strike="noStrike" cap="none" normalizeH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barrett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'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81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Provides customizable </a:t>
            </a:r>
            <a:r>
              <a:rPr lang="en-US" dirty="0" smtClean="0"/>
              <a:t>log formats for requests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Morgan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9208" y="3013777"/>
            <a:ext cx="78952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express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'express'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app = express();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morgan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600" b="1" dirty="0" err="1">
                <a:solidFill>
                  <a:srgbClr val="2A00FF"/>
                </a:solidFill>
                <a:latin typeface="Monaco"/>
              </a:rPr>
              <a:t>morgan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morgan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':method :</a:t>
            </a:r>
            <a:r>
              <a:rPr lang="en-US" sz="1600" dirty="0" err="1">
                <a:solidFill>
                  <a:srgbClr val="2A00FF"/>
                </a:solidFill>
                <a:latin typeface="Monaco"/>
              </a:rPr>
              <a:t>url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));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req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, res) {</a:t>
            </a:r>
          </a:p>
          <a:p>
            <a:r>
              <a:rPr lang="fr-FR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fr-FR" sz="1600" dirty="0" err="1">
                <a:solidFill>
                  <a:srgbClr val="000000"/>
                </a:solidFill>
                <a:latin typeface="Monaco"/>
              </a:rPr>
              <a:t>res.end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'hello'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fr-FR" sz="1600" dirty="0">
                <a:solidFill>
                  <a:srgbClr val="000000"/>
                </a:solidFill>
                <a:latin typeface="Monaco"/>
              </a:rPr>
              <a:t>  });</a:t>
            </a:r>
          </a:p>
          <a:p>
            <a:r>
              <a:rPr lang="fr-FR" sz="1600" dirty="0" err="1">
                <a:solidFill>
                  <a:srgbClr val="000000"/>
                </a:solidFill>
                <a:latin typeface="Monaco"/>
              </a:rPr>
              <a:t>app.listen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(3000);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5029200" y="2743200"/>
            <a:ext cx="3124372" cy="707886"/>
          </a:xfrm>
          <a:prstGeom prst="wedgeRectCallout">
            <a:avLst>
              <a:gd name="adj1" fmla="val -63012"/>
              <a:gd name="adj2" fmla="val 14100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Several tokens available for customization</a:t>
            </a:r>
          </a:p>
        </p:txBody>
      </p:sp>
    </p:spTree>
    <p:extLst>
      <p:ext uri="{BB962C8B-B14F-4D97-AF65-F5344CB8AC3E}">
        <p14:creationId xmlns:p14="http://schemas.microsoft.com/office/powerpoint/2010/main" val="322730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Web browser </a:t>
            </a:r>
            <a:r>
              <a:rPr lang="en-US" sz="2000" dirty="0" smtClean="0">
                <a:latin typeface="Monaco"/>
                <a:cs typeface="Monaco"/>
              </a:rPr>
              <a:t>&lt;form&gt;</a:t>
            </a:r>
            <a:r>
              <a:rPr lang="en-US" dirty="0" smtClean="0"/>
              <a:t> methods can normally only be </a:t>
            </a:r>
            <a:r>
              <a:rPr lang="en-US" sz="2000" dirty="0" smtClean="0">
                <a:latin typeface="Monaco"/>
                <a:cs typeface="Monaco"/>
              </a:rPr>
              <a:t>GET</a:t>
            </a:r>
            <a:r>
              <a:rPr lang="en-US" dirty="0" smtClean="0"/>
              <a:t> or </a:t>
            </a:r>
            <a:r>
              <a:rPr lang="en-US" sz="2000" dirty="0" smtClean="0">
                <a:latin typeface="Monaco"/>
                <a:cs typeface="Monaco"/>
              </a:rPr>
              <a:t>POST</a:t>
            </a:r>
          </a:p>
          <a:p>
            <a:r>
              <a:rPr lang="en-US" sz="2000" dirty="0" smtClean="0">
                <a:latin typeface="Monaco"/>
                <a:cs typeface="Monaco"/>
              </a:rPr>
              <a:t>method-override</a:t>
            </a:r>
            <a:r>
              <a:rPr lang="en-US" dirty="0" smtClean="0"/>
              <a:t> </a:t>
            </a:r>
            <a:r>
              <a:rPr lang="en-US" dirty="0" smtClean="0"/>
              <a:t>allows you to utilize </a:t>
            </a:r>
            <a:r>
              <a:rPr lang="en-US" sz="2000" dirty="0" smtClean="0">
                <a:latin typeface="Monaco"/>
                <a:cs typeface="Monaco"/>
              </a:rPr>
              <a:t>PUT</a:t>
            </a:r>
            <a:r>
              <a:rPr lang="en-US" dirty="0" smtClean="0"/>
              <a:t> or </a:t>
            </a:r>
            <a:r>
              <a:rPr lang="en-US" sz="2000" dirty="0" smtClean="0">
                <a:latin typeface="Monaco"/>
                <a:cs typeface="Monaco"/>
              </a:rPr>
              <a:t>DELETE</a:t>
            </a:r>
            <a:r>
              <a:rPr lang="en-US" dirty="0" smtClean="0"/>
              <a:t> in the </a:t>
            </a:r>
            <a:r>
              <a:rPr lang="en-US" sz="2000" dirty="0" smtClean="0">
                <a:latin typeface="Monaco"/>
                <a:cs typeface="Monaco"/>
              </a:rPr>
              <a:t>&lt;form&gt;</a:t>
            </a:r>
            <a:r>
              <a:rPr lang="en-US" dirty="0" smtClean="0"/>
              <a:t> making your application more </a:t>
            </a:r>
            <a:r>
              <a:rPr lang="en-US" dirty="0" err="1" smtClean="0"/>
              <a:t>RESTful</a:t>
            </a:r>
            <a:endParaRPr lang="en-US" dirty="0" smtClean="0"/>
          </a:p>
          <a:p>
            <a:r>
              <a:rPr lang="en-US" sz="2000" dirty="0" smtClean="0">
                <a:latin typeface="Monaco"/>
                <a:cs typeface="Monaco"/>
              </a:rPr>
              <a:t>method-override</a:t>
            </a:r>
            <a:r>
              <a:rPr lang="en-US" dirty="0" smtClean="0"/>
              <a:t> </a:t>
            </a:r>
            <a:r>
              <a:rPr lang="en-US" dirty="0" smtClean="0"/>
              <a:t>alters the original </a:t>
            </a:r>
            <a:r>
              <a:rPr lang="en-US" sz="2000" dirty="0" err="1" smtClean="0">
                <a:latin typeface="Monaco"/>
                <a:cs typeface="Monaco"/>
              </a:rPr>
              <a:t>req.method</a:t>
            </a:r>
            <a:r>
              <a:rPr lang="en-US" dirty="0" smtClean="0"/>
              <a:t> property</a:t>
            </a:r>
          </a:p>
          <a:p>
            <a:r>
              <a:rPr lang="en-US" dirty="0" smtClean="0"/>
              <a:t>Original method is still available if needed in </a:t>
            </a:r>
            <a:r>
              <a:rPr lang="en-US" sz="2000" dirty="0" err="1" smtClean="0">
                <a:latin typeface="Monaco"/>
                <a:cs typeface="Monaco"/>
              </a:rPr>
              <a:t>req.originalMethod</a:t>
            </a:r>
            <a:endParaRPr lang="en-US" sz="2000" dirty="0">
              <a:latin typeface="Monaco"/>
              <a:cs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method-Override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94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PPT_template_v1">
  <a:themeElements>
    <a:clrScheme name="Custom 6">
      <a:dk1>
        <a:srgbClr val="000000"/>
      </a:dk1>
      <a:lt1>
        <a:srgbClr val="FFFFFF"/>
      </a:lt1>
      <a:dk2>
        <a:srgbClr val="F8981D"/>
      </a:dk2>
      <a:lt2>
        <a:srgbClr val="B32317"/>
      </a:lt2>
      <a:accent1>
        <a:srgbClr val="00457C"/>
      </a:accent1>
      <a:accent2>
        <a:srgbClr val="0079C1"/>
      </a:accent2>
      <a:accent3>
        <a:srgbClr val="6DB33F"/>
      </a:accent3>
      <a:accent4>
        <a:srgbClr val="C2CD23"/>
      </a:accent4>
      <a:accent5>
        <a:srgbClr val="007C85"/>
      </a:accent5>
      <a:accent6>
        <a:srgbClr val="26BCD7"/>
      </a:accent6>
      <a:hlink>
        <a:srgbClr val="0079C1"/>
      </a:hlink>
      <a:folHlink>
        <a:srgbClr val="C3CE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57C"/>
        </a:solidFill>
        <a:ln>
          <a:noFill/>
        </a:ln>
        <a:effectLst/>
      </a:spPr>
      <a:bodyPr lIns="45720" tIns="45720" rIns="45720" bIns="45720" rtlCol="0" anchor="ctr" anchorCtr="1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17074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t">
        <a:spAutoFit/>
      </a:bodyPr>
      <a:lstStyle>
        <a:defPPr marR="0" algn="l" defTabSz="457200" rtl="0" eaLnBrk="1" fontAlgn="auto" latinLnBrk="0" hangingPunct="1">
          <a:lnSpc>
            <a:spcPct val="100000"/>
          </a:lnSpc>
          <a:spcBef>
            <a:spcPct val="0"/>
          </a:spcBef>
          <a:buClrTx/>
          <a:buSzTx/>
          <a:tabLst/>
          <a:defRPr kumimoji="0" sz="2200" b="0" i="0" u="none" strike="noStrike" kern="1200" spc="0" normalizeH="0" baseline="0" noProof="0" dirty="0" smtClean="0">
            <a:ln>
              <a:noFill/>
            </a:ln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PPT_template_v1</Template>
  <TotalTime>10104</TotalTime>
  <Words>1427</Words>
  <Application>Microsoft Macintosh PowerPoint</Application>
  <PresentationFormat>On-screen Show (4:3)</PresentationFormat>
  <Paragraphs>229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PPT_template_v1</vt:lpstr>
      <vt:lpstr>Express/Connect Middleware</vt:lpstr>
      <vt:lpstr>Overview</vt:lpstr>
      <vt:lpstr>Connect/Express Web Application Modules</vt:lpstr>
      <vt:lpstr>cookie-Parser</vt:lpstr>
      <vt:lpstr>body-Parser</vt:lpstr>
      <vt:lpstr>Body-Parser API</vt:lpstr>
      <vt:lpstr>body-Parser Example</vt:lpstr>
      <vt:lpstr>Morgan</vt:lpstr>
      <vt:lpstr>method-Override</vt:lpstr>
      <vt:lpstr>Method-Override Examples</vt:lpstr>
      <vt:lpstr>vhost</vt:lpstr>
      <vt:lpstr>Express-session</vt:lpstr>
      <vt:lpstr>Express Session using Mongo</vt:lpstr>
      <vt:lpstr>csurf</vt:lpstr>
      <vt:lpstr>errorHandler</vt:lpstr>
      <vt:lpstr>compression</vt:lpstr>
      <vt:lpstr>Serve-favicon</vt:lpstr>
      <vt:lpstr>Serve-static</vt:lpstr>
      <vt:lpstr>Serve-Index</vt:lpstr>
      <vt:lpstr>Summary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Robert Streich</cp:lastModifiedBy>
  <cp:revision>875</cp:revision>
  <cp:lastPrinted>2011-10-12T18:09:11Z</cp:lastPrinted>
  <dcterms:created xsi:type="dcterms:W3CDTF">2013-02-07T04:33:41Z</dcterms:created>
  <dcterms:modified xsi:type="dcterms:W3CDTF">2014-07-10T17:56:50Z</dcterms:modified>
</cp:coreProperties>
</file>