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98" r:id="rId2"/>
    <p:sldId id="299" r:id="rId3"/>
    <p:sldId id="300" r:id="rId4"/>
    <p:sldId id="301" r:id="rId5"/>
    <p:sldId id="302" r:id="rId6"/>
    <p:sldId id="303" r:id="rId7"/>
    <p:sldId id="304" r:id="rId8"/>
    <p:sldId id="305" r:id="rId9"/>
    <p:sldId id="306" r:id="rId10"/>
    <p:sldId id="307" r:id="rId11"/>
    <p:sldId id="308" r:id="rId12"/>
    <p:sldId id="309" r:id="rId13"/>
    <p:sldId id="310" r:id="rId14"/>
  </p:sldIdLst>
  <p:sldSz cx="9144000" cy="6858000" type="screen4x3"/>
  <p:notesSz cx="6858000" cy="9144000"/>
  <p:custDataLst>
    <p:tags r:id="rId18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iyush, Pranav" initials="PP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9C4"/>
    <a:srgbClr val="009BFA"/>
    <a:srgbClr val="00457C"/>
    <a:srgbClr val="717074"/>
    <a:srgbClr val="E6E7E8"/>
    <a:srgbClr val="E7E5D3"/>
    <a:srgbClr val="959484"/>
    <a:srgbClr val="F15F7C"/>
    <a:srgbClr val="7A003C"/>
    <a:srgbClr val="26BC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35" autoAdjust="0"/>
    <p:restoredTop sz="79086" autoAdjust="0"/>
  </p:normalViewPr>
  <p:slideViewPr>
    <p:cSldViewPr showGuides="1">
      <p:cViewPr varScale="1">
        <p:scale>
          <a:sx n="151" d="100"/>
          <a:sy n="151" d="100"/>
        </p:scale>
        <p:origin x="-1352" y="-104"/>
      </p:cViewPr>
      <p:guideLst>
        <p:guide orient="horz" pos="4176"/>
        <p:guide orient="horz" pos="607"/>
        <p:guide orient="horz" pos="212"/>
        <p:guide orient="horz" pos="912"/>
        <p:guide orient="horz" pos="3969"/>
        <p:guide pos="1267"/>
        <p:guide pos="382"/>
        <p:guide pos="2880"/>
        <p:guide pos="5568"/>
      </p:guideLst>
    </p:cSldViewPr>
  </p:slideViewPr>
  <p:outlineViewPr>
    <p:cViewPr>
      <p:scale>
        <a:sx n="33" d="100"/>
        <a:sy n="33" d="100"/>
      </p:scale>
      <p:origin x="0" y="270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howGuides="1">
      <p:cViewPr>
        <p:scale>
          <a:sx n="55" d="100"/>
          <a:sy n="55" d="100"/>
        </p:scale>
        <p:origin x="-3522" y="-34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interSettings" Target="printerSettings/printerSettings1.bin"/><Relationship Id="rId18" Type="http://schemas.openxmlformats.org/officeDocument/2006/relationships/tags" Target="tags/tag1.xml"/><Relationship Id="rId1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33400" y="8852257"/>
            <a:ext cx="399899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fld id="{54727DA6-B225-4212-AE3D-ABAC65F7FD65}" type="slidenum">
              <a:rPr lang="en-US" sz="800">
                <a:solidFill>
                  <a:srgbClr val="717074"/>
                </a:solidFill>
              </a:rPr>
              <a:pPr/>
              <a:t>‹#›</a:t>
            </a:fld>
            <a:endParaRPr lang="en-US" sz="800">
              <a:solidFill>
                <a:srgbClr val="717074"/>
              </a:solidFill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ltGray">
          <a:xfrm>
            <a:off x="949503" y="8852258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09853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648200"/>
            <a:ext cx="5486400" cy="3962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85800" y="8852258"/>
            <a:ext cx="989013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en-US" sz="800" b="0" smtClean="0">
                <a:solidFill>
                  <a:srgbClr val="717074"/>
                </a:solidFill>
              </a:defRPr>
            </a:lvl1pPr>
          </a:lstStyle>
          <a:p>
            <a:fld id="{FEB94C41-AFE7-4A1F-AB5D-F6B560C1604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Slide Image Placeholder 1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457200"/>
            <a:ext cx="5486400" cy="4114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ltGray">
          <a:xfrm>
            <a:off x="1159204" y="8852258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585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C80D5-740B-4CAF-B407-EC08971373C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4617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652259" y="4797623"/>
            <a:ext cx="6182180" cy="307777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14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MMM DD, YYYY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1593698"/>
            <a:ext cx="4747353" cy="1036134"/>
            <a:chOff x="0" y="336398"/>
            <a:chExt cx="4747353" cy="1036134"/>
          </a:xfrm>
        </p:grpSpPr>
        <p:sp>
          <p:nvSpPr>
            <p:cNvPr id="9" name="Rounded Rectangle 8"/>
            <p:cNvSpPr/>
            <p:nvPr userDrawn="1"/>
          </p:nvSpPr>
          <p:spPr>
            <a:xfrm>
              <a:off x="2729951" y="336398"/>
              <a:ext cx="2017402" cy="1036134"/>
            </a:xfrm>
            <a:prstGeom prst="roundRect">
              <a:avLst>
                <a:gd name="adj" fmla="val 6966"/>
              </a:avLst>
            </a:prstGeom>
            <a:solidFill>
              <a:srgbClr val="0079C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 userDrawn="1"/>
          </p:nvSpPr>
          <p:spPr>
            <a:xfrm>
              <a:off x="188382" y="336398"/>
              <a:ext cx="2355483" cy="1036133"/>
            </a:xfrm>
            <a:prstGeom prst="roundRect">
              <a:avLst>
                <a:gd name="adj" fmla="val 5462"/>
              </a:avLst>
            </a:prstGeom>
            <a:solidFill>
              <a:srgbClr val="00457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0" y="336398"/>
              <a:ext cx="279400" cy="1036133"/>
            </a:xfrm>
            <a:prstGeom prst="rect">
              <a:avLst/>
            </a:prstGeom>
            <a:solidFill>
              <a:srgbClr val="00457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2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651893" y="3962400"/>
            <a:ext cx="6182546" cy="461665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chemeClr val="tx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 smtClean="0"/>
              <a:t>Type your subtitle here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1893" y="2899820"/>
            <a:ext cx="6187307" cy="1143000"/>
          </a:xfrm>
          <a:prstGeom prst="rect">
            <a:avLst/>
          </a:prstGeom>
        </p:spPr>
        <p:txBody>
          <a:bodyPr/>
          <a:lstStyle>
            <a:lvl1pPr>
              <a:defRPr lang="en-US" sz="320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275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ppiyush\Documents\Admin - Office Template\newest\Picture4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9" y="2573611"/>
            <a:ext cx="2911475" cy="801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77737" y="2438400"/>
            <a:ext cx="5761463" cy="1143000"/>
          </a:xfrm>
          <a:prstGeom prst="rect">
            <a:avLst/>
          </a:prstGeo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5"/>
          <p:cNvSpPr>
            <a:spLocks noChangeArrowheads="1"/>
          </p:cNvSpPr>
          <p:nvPr userDrawn="1"/>
        </p:nvSpPr>
        <p:spPr bwMode="ltGray">
          <a:xfrm>
            <a:off x="1006804" y="6522639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ltGray">
          <a:xfrm>
            <a:off x="590701" y="6522639"/>
            <a:ext cx="579754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lvl="0" algn="l"/>
            <a:fld id="{DFCF27A5-1A5B-48D3-A060-2758FFBB1ADD}" type="slidenum">
              <a:rPr lang="en-US" sz="800" b="0">
                <a:solidFill>
                  <a:srgbClr val="717074"/>
                </a:solidFill>
              </a:rPr>
              <a:pPr lvl="0" algn="l"/>
              <a:t>‹#›</a:t>
            </a:fld>
            <a:endParaRPr lang="en-US" sz="800" b="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0630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in B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503107" y="1353312"/>
            <a:ext cx="8107493" cy="4818888"/>
          </a:xfrm>
          <a:prstGeom prst="rect">
            <a:avLst/>
          </a:prstGeom>
        </p:spPr>
        <p:txBody>
          <a:bodyPr/>
          <a:lstStyle>
            <a:lvl1pPr marL="225425" indent="-225425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defRPr sz="2200">
                <a:solidFill>
                  <a:schemeClr val="tx1"/>
                </a:solidFill>
              </a:defRPr>
            </a:lvl1pPr>
            <a:lvl2pPr marL="5143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8001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0858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grpSp>
        <p:nvGrpSpPr>
          <p:cNvPr id="4" name="Group 3"/>
          <p:cNvGrpSpPr>
            <a:grpSpLocks noChangeAspect="1"/>
          </p:cNvGrpSpPr>
          <p:nvPr userDrawn="1"/>
        </p:nvGrpSpPr>
        <p:grpSpPr>
          <a:xfrm>
            <a:off x="1498" y="334094"/>
            <a:ext cx="1826189" cy="630936"/>
            <a:chOff x="1497" y="334094"/>
            <a:chExt cx="2011454" cy="694944"/>
          </a:xfrm>
        </p:grpSpPr>
        <p:sp>
          <p:nvSpPr>
            <p:cNvPr id="14" name="Round Same Side Corner Rectangle 13"/>
            <p:cNvSpPr/>
            <p:nvPr userDrawn="1"/>
          </p:nvSpPr>
          <p:spPr>
            <a:xfrm rot="5400000" flipH="1">
              <a:off x="-76227" y="411818"/>
              <a:ext cx="694944" cy="539496"/>
            </a:xfrm>
            <a:prstGeom prst="round2SameRect">
              <a:avLst>
                <a:gd name="adj1" fmla="val 8978"/>
                <a:gd name="adj2" fmla="val 0"/>
              </a:avLst>
            </a:prstGeom>
            <a:solidFill>
              <a:srgbClr val="00457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dirty="0" smtClean="0"/>
            </a:p>
          </p:txBody>
        </p:sp>
        <p:sp>
          <p:nvSpPr>
            <p:cNvPr id="15" name="Rounded Rectangle 14"/>
            <p:cNvSpPr/>
            <p:nvPr userDrawn="1"/>
          </p:nvSpPr>
          <p:spPr>
            <a:xfrm>
              <a:off x="665301" y="334094"/>
              <a:ext cx="1347650" cy="692150"/>
            </a:xfrm>
            <a:prstGeom prst="roundRect">
              <a:avLst>
                <a:gd name="adj" fmla="val 6966"/>
              </a:avLst>
            </a:prstGeom>
            <a:solidFill>
              <a:srgbClr val="0079C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231211"/>
            <a:ext cx="7010400" cy="830997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>
            <a:lvl1pPr>
              <a:lnSpc>
                <a:spcPct val="95000"/>
              </a:lnSpc>
              <a:defRPr lang="en-US" sz="2600" dirty="0"/>
            </a:lvl1pPr>
          </a:lstStyle>
          <a:p>
            <a:pPr lvl="0">
              <a:lnSpc>
                <a:spcPct val="90000"/>
              </a:lnSpc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 userDrawn="1"/>
        </p:nvSpPr>
        <p:spPr bwMode="ltGray">
          <a:xfrm>
            <a:off x="1006804" y="6522639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ltGray">
          <a:xfrm>
            <a:off x="590701" y="6522639"/>
            <a:ext cx="579754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lvl="0" algn="l"/>
            <a:fld id="{DFCF27A5-1A5B-48D3-A060-2758FFBB1ADD}" type="slidenum">
              <a:rPr lang="en-US" sz="800" b="0">
                <a:solidFill>
                  <a:srgbClr val="717074"/>
                </a:solidFill>
              </a:rPr>
              <a:pPr lvl="0" algn="l"/>
              <a:t>‹#›</a:t>
            </a:fld>
            <a:endParaRPr lang="en-US" sz="800" b="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9415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503107" y="1353312"/>
            <a:ext cx="8107493" cy="4818888"/>
          </a:xfrm>
          <a:prstGeom prst="rect">
            <a:avLst/>
          </a:prstGeom>
        </p:spPr>
        <p:txBody>
          <a:bodyPr/>
          <a:lstStyle>
            <a:lvl1pPr marL="225425" indent="-225425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defRPr sz="2200">
                <a:solidFill>
                  <a:schemeClr val="tx1"/>
                </a:solidFill>
              </a:defRPr>
            </a:lvl1pPr>
            <a:lvl2pPr marL="5143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8001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0858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106" y="231211"/>
            <a:ext cx="8336093" cy="830997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>
            <a:lvl1pPr>
              <a:defRPr lang="en-US" sz="2600" dirty="0"/>
            </a:lvl1pPr>
          </a:lstStyle>
          <a:p>
            <a:pPr lvl="0">
              <a:lnSpc>
                <a:spcPct val="90000"/>
              </a:lnSpc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 userDrawn="1"/>
        </p:nvSpPr>
        <p:spPr bwMode="ltGray">
          <a:xfrm>
            <a:off x="1006804" y="6522639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ltGray">
          <a:xfrm>
            <a:off x="590701" y="6522639"/>
            <a:ext cx="579754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lvl="0" algn="l"/>
            <a:fld id="{DFCF27A5-1A5B-48D3-A060-2758FFBB1ADD}" type="slidenum">
              <a:rPr lang="en-US" sz="800" b="0">
                <a:solidFill>
                  <a:srgbClr val="717074"/>
                </a:solidFill>
              </a:rPr>
              <a:pPr lvl="0" algn="l"/>
              <a:t>‹#›</a:t>
            </a:fld>
            <a:endParaRPr lang="en-US" sz="800" b="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1797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6403" name="Rectangle 3"/>
          <p:cNvSpPr>
            <a:spLocks noChangeArrowheads="1"/>
          </p:cNvSpPr>
          <p:nvPr/>
        </p:nvSpPr>
        <p:spPr bwMode="auto">
          <a:xfrm>
            <a:off x="0" y="3175"/>
            <a:ext cx="173038" cy="6858000"/>
          </a:xfrm>
          <a:prstGeom prst="rect">
            <a:avLst/>
          </a:prstGeom>
          <a:solidFill>
            <a:srgbClr val="CC000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Myriad Pro" pitchFamily="34" charset="0"/>
            </a:endParaRPr>
          </a:p>
        </p:txBody>
      </p:sp>
      <p:sp>
        <p:nvSpPr>
          <p:cNvPr id="3046405" name="Rectangle 5"/>
          <p:cNvSpPr>
            <a:spLocks noGrp="1" noChangeArrowheads="1"/>
          </p:cNvSpPr>
          <p:nvPr>
            <p:ph type="ctrTitle" sz="quarter"/>
          </p:nvPr>
        </p:nvSpPr>
        <p:spPr>
          <a:xfrm>
            <a:off x="838200" y="1752600"/>
            <a:ext cx="7772400" cy="1143000"/>
          </a:xfrm>
          <a:prstGeom prst="rect">
            <a:avLst/>
          </a:prstGeom>
        </p:spPr>
        <p:txBody>
          <a:bodyPr/>
          <a:lstStyle>
            <a:lvl1pPr>
              <a:defRPr sz="4000">
                <a:latin typeface="Myriad Pro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046406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838200" y="3048000"/>
            <a:ext cx="6400800" cy="1752600"/>
          </a:xfrm>
          <a:prstGeom prst="rect">
            <a:avLst/>
          </a:prstGeom>
        </p:spPr>
        <p:txBody>
          <a:bodyPr/>
          <a:lstStyle>
            <a:lvl1pPr marL="0" indent="0">
              <a:buFont typeface="Wingdings" pitchFamily="2" charset="2"/>
              <a:buNone/>
              <a:defRPr>
                <a:latin typeface="Myriad Pro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2050" name="Picture 2" descr="C:\Users\vladimir\_data\bg\docs\logo\scispike_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08914" y="5764613"/>
            <a:ext cx="2601685" cy="750486"/>
          </a:xfrm>
          <a:prstGeom prst="rect">
            <a:avLst/>
          </a:prstGeom>
          <a:noFill/>
        </p:spPr>
      </p:pic>
      <p:pic>
        <p:nvPicPr>
          <p:cNvPr id="6" name="Picture 2" descr="C:\Users\vladimir\_data\bg\docs\logo\scispike_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08914" y="5764613"/>
            <a:ext cx="2601685" cy="750486"/>
          </a:xfrm>
          <a:prstGeom prst="rect">
            <a:avLst/>
          </a:prstGeom>
          <a:noFill/>
        </p:spPr>
      </p:pic>
      <p:pic>
        <p:nvPicPr>
          <p:cNvPr id="7" name="Picture 2" descr="C:\Users\vladimir\_data\bg\docs\logo\scispike_logo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08914" y="5764613"/>
            <a:ext cx="2601685" cy="75048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01148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400"/>
            <a:ext cx="8247413" cy="533400"/>
          </a:xfrm>
          <a:prstGeom prst="rect">
            <a:avLst/>
          </a:prstGeom>
        </p:spPr>
        <p:txBody>
          <a:bodyPr lIns="0" rIns="0">
            <a:noAutofit/>
          </a:bodyPr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47412" cy="4924425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 marL="571500" indent="-228600">
              <a:defRPr/>
            </a:lvl2pPr>
            <a:lvl3pPr marL="800100" indent="-228600">
              <a:defRPr/>
            </a:lvl3pPr>
            <a:lvl4pPr marL="1028700" indent="-280988">
              <a:defRPr/>
            </a:lvl4pPr>
            <a:lvl5pPr marL="1257300" indent="-228600"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895062" y="6553200"/>
            <a:ext cx="906037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D854ACF-EFF3-42D3-AB5F-408268493A1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67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31227" y="6297242"/>
            <a:ext cx="1298448" cy="331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525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70" r:id="rId3"/>
    <p:sldLayoutId id="2147483671" r:id="rId4"/>
    <p:sldLayoutId id="2147483672" r:id="rId5"/>
    <p:sldLayoutId id="2147483673" r:id="rId6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hf sldNum="0" hdr="0" dt="0"/>
  <p:txStyles>
    <p:titleStyle>
      <a:lvl1pPr marL="0" algn="l" defTabSz="457200" rtl="0" eaLnBrk="1" latinLnBrk="0" hangingPunct="1">
        <a:spcBef>
          <a:spcPct val="0"/>
        </a:spcBef>
        <a:buNone/>
        <a:defRPr lang="en-US" sz="2800" b="0" kern="1200" cap="all" baseline="0">
          <a:solidFill>
            <a:srgbClr val="00457C"/>
          </a:solidFill>
          <a:latin typeface="Arial"/>
          <a:ea typeface="+mn-ea"/>
          <a:cs typeface="Arial"/>
        </a:defRPr>
      </a:lvl1pPr>
    </p:titleStyle>
    <p:bodyStyle>
      <a:lvl1pPr marL="225425" indent="-225425" algn="l" defTabSz="457200" rtl="0" eaLnBrk="1" latinLnBrk="0" hangingPunct="1">
        <a:spcBef>
          <a:spcPct val="20000"/>
        </a:spcBef>
        <a:buFont typeface="Arial" pitchFamily="34" charset="0"/>
        <a:buChar char="•"/>
        <a:defRPr lang="en-US" sz="1600" kern="1200" dirty="0" smtClean="0">
          <a:solidFill>
            <a:srgbClr val="212121"/>
          </a:solidFill>
          <a:latin typeface="Arial"/>
          <a:ea typeface="+mn-ea"/>
          <a:cs typeface="Arial"/>
        </a:defRPr>
      </a:lvl1pPr>
      <a:lvl2pPr marL="342900" indent="-342900" algn="l" defTabSz="457200" rtl="0" eaLnBrk="1" latinLnBrk="0" hangingPunct="1">
        <a:spcBef>
          <a:spcPct val="20000"/>
        </a:spcBef>
        <a:buSzPct val="120000"/>
        <a:buFont typeface="Wingdings" pitchFamily="2" charset="2"/>
        <a:buChar char="§"/>
        <a:defRPr lang="en-US" sz="1600" b="0" kern="1200" dirty="0" smtClean="0">
          <a:solidFill>
            <a:srgbClr val="212121"/>
          </a:solidFill>
          <a:latin typeface="Arial"/>
          <a:ea typeface="+mn-ea"/>
          <a:cs typeface="Arial"/>
        </a:defRPr>
      </a:lvl2pPr>
      <a:lvl3pPr marL="512763" indent="-114300" algn="l" defTabSz="744538" rtl="0" eaLnBrk="1" latinLnBrk="0" hangingPunct="1">
        <a:spcBef>
          <a:spcPct val="20000"/>
        </a:spcBef>
        <a:buFont typeface="Arial"/>
        <a:buChar char="•"/>
        <a:defRPr lang="en-US" sz="1400" kern="1200" dirty="0" smtClean="0">
          <a:solidFill>
            <a:srgbClr val="212121"/>
          </a:solidFill>
          <a:latin typeface="Arial"/>
          <a:ea typeface="+mn-ea"/>
          <a:cs typeface="Arial"/>
        </a:defRPr>
      </a:lvl3pPr>
      <a:lvl4pPr marL="741363" indent="-171450" algn="l" defTabSz="457200" rtl="0" eaLnBrk="1" latinLnBrk="0" hangingPunct="1">
        <a:spcBef>
          <a:spcPct val="20000"/>
        </a:spcBef>
        <a:buFont typeface="Lucida Grande"/>
        <a:buChar char="-"/>
        <a:defRPr lang="en-US" sz="1200" kern="1200" dirty="0" smtClean="0">
          <a:solidFill>
            <a:srgbClr val="212121"/>
          </a:solidFill>
          <a:latin typeface="Arial"/>
          <a:ea typeface="+mn-ea"/>
          <a:cs typeface="Arial"/>
        </a:defRPr>
      </a:lvl4pPr>
      <a:lvl5pPr marL="915988" indent="-171450" algn="l" defTabSz="457200" rtl="0" eaLnBrk="1" latinLnBrk="0" hangingPunct="1">
        <a:spcBef>
          <a:spcPct val="20000"/>
        </a:spcBef>
        <a:buFont typeface="Wingdings" charset="2"/>
        <a:buChar char="§"/>
        <a:defRPr lang="en-US" sz="1100" kern="1200" dirty="0">
          <a:solidFill>
            <a:srgbClr val="21212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facebook.com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Kraken Security with </a:t>
            </a:r>
            <a:r>
              <a:rPr lang="en-US" sz="3600" dirty="0" err="1" smtClean="0"/>
              <a:t>Lusca</a:t>
            </a: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3247875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Prevents cross-site scripting</a:t>
            </a:r>
          </a:p>
          <a:p>
            <a:r>
              <a:rPr lang="en-US" dirty="0" smtClean="0"/>
              <a:t>Configuration</a:t>
            </a:r>
          </a:p>
          <a:p>
            <a:pPr lvl="1"/>
            <a:r>
              <a:rPr lang="en-US" sz="1600" dirty="0" err="1">
                <a:latin typeface="Monaco"/>
                <a:cs typeface="Monaco"/>
              </a:rPr>
              <a:t>lusca.xssProtection</a:t>
            </a:r>
            <a:r>
              <a:rPr lang="en-US" sz="1600" dirty="0">
                <a:latin typeface="Monaco"/>
                <a:cs typeface="Monaco"/>
              </a:rPr>
              <a:t>({ enabled: true });</a:t>
            </a:r>
          </a:p>
          <a:p>
            <a:r>
              <a:rPr lang="en-US" dirty="0" smtClean="0"/>
              <a:t>Produces</a:t>
            </a:r>
          </a:p>
          <a:p>
            <a:pPr lvl="1"/>
            <a:r>
              <a:rPr lang="en-US" sz="1600" dirty="0">
                <a:latin typeface="Monaco"/>
                <a:cs typeface="Monaco"/>
              </a:rPr>
              <a:t>X-XSS-Protection: 1; mode-block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X-XSS-Protection Header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834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Configuration:  Standalone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3090259"/>
            <a:ext cx="3979116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app.use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lusca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({</a:t>
            </a:r>
          </a:p>
          <a:p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csrf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: </a:t>
            </a:r>
            <a:r>
              <a:rPr lang="en-US" sz="14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true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,</a:t>
            </a:r>
          </a:p>
          <a:p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csp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: { </a:t>
            </a:r>
            <a:r>
              <a:rPr lang="en-US" sz="1400" dirty="0">
                <a:solidFill>
                  <a:srgbClr val="4D9072"/>
                </a:solidFill>
                <a:latin typeface="Monaco"/>
                <a:ea typeface="Monaco"/>
                <a:cs typeface="Monaco"/>
              </a:rPr>
              <a:t>/* ... *</a:t>
            </a:r>
            <a:r>
              <a:rPr lang="en-US" sz="1400" dirty="0" smtClean="0">
                <a:solidFill>
                  <a:srgbClr val="4D9072"/>
                </a:solidFill>
                <a:latin typeface="Monaco"/>
                <a:ea typeface="Monaco"/>
                <a:cs typeface="Monaco"/>
              </a:rPr>
              <a:t>/ </a:t>
            </a:r>
            <a:r>
              <a:rPr lang="en-US" sz="14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}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,</a:t>
            </a:r>
          </a:p>
          <a:p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xframe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: </a:t>
            </a:r>
            <a:r>
              <a:rPr lang="en-US" sz="1400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'SAMEORIGIN'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,</a:t>
            </a:r>
          </a:p>
          <a:p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p3p : </a:t>
            </a:r>
            <a:r>
              <a:rPr lang="en-US" sz="1400" dirty="0" smtClean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'CP="ABC DEF"'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,</a:t>
            </a:r>
          </a:p>
          <a:p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hsts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: {</a:t>
            </a:r>
          </a:p>
          <a:p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maxAge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: 31536000,</a:t>
            </a:r>
          </a:p>
          <a:p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includeSubDomains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: </a:t>
            </a:r>
            <a:r>
              <a:rPr lang="en-US" sz="14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true</a:t>
            </a:r>
            <a:endParaRPr lang="en-US" sz="1400" dirty="0">
              <a:solidFill>
                <a:srgbClr val="000000"/>
              </a:solidFill>
              <a:latin typeface="Monaco"/>
              <a:ea typeface="Monaco"/>
              <a:cs typeface="Monaco"/>
            </a:endParaRPr>
          </a:p>
          <a:p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},</a:t>
            </a:r>
          </a:p>
          <a:p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xssProtection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: </a:t>
            </a:r>
            <a:r>
              <a:rPr lang="en-US" sz="14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true</a:t>
            </a:r>
            <a:endParaRPr lang="en-US" sz="1400" dirty="0">
              <a:solidFill>
                <a:srgbClr val="000000"/>
              </a:solidFill>
              <a:latin typeface="Monaco"/>
              <a:ea typeface="Monaco"/>
              <a:cs typeface="Monaco"/>
            </a:endParaRPr>
          </a:p>
          <a:p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}));</a:t>
            </a:r>
            <a:endParaRPr lang="en-US" sz="1400" dirty="0" smtClean="0">
              <a:latin typeface="Monaco"/>
              <a:cs typeface="Monaco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02633" y="4368058"/>
            <a:ext cx="4601979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app.use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lusca.csrf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());</a:t>
            </a:r>
          </a:p>
          <a:p>
            <a:r>
              <a:rPr lang="en-US" sz="14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app.use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lusca.csp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({ </a:t>
            </a:r>
            <a:r>
              <a:rPr lang="en-US" sz="1400" dirty="0">
                <a:solidFill>
                  <a:srgbClr val="4D9072"/>
                </a:solidFill>
                <a:latin typeface="Monaco"/>
                <a:ea typeface="Monaco"/>
                <a:cs typeface="Monaco"/>
              </a:rPr>
              <a:t>/* ... */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}));</a:t>
            </a:r>
          </a:p>
          <a:p>
            <a:r>
              <a:rPr lang="en-US" sz="14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app.use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lusca.xframe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  <a:r>
              <a:rPr lang="en-US" sz="1400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'SAMEORIGIN'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));</a:t>
            </a:r>
          </a:p>
          <a:p>
            <a:r>
              <a:rPr lang="en-US" sz="14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app.use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(lusca.p3p(</a:t>
            </a:r>
            <a:r>
              <a:rPr lang="en-US" sz="1400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'CP="ABC DEF"'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));</a:t>
            </a:r>
          </a:p>
          <a:p>
            <a:r>
              <a:rPr lang="en-US" sz="14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app.use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lusca.hsts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({ </a:t>
            </a:r>
            <a:r>
              <a:rPr lang="en-US" sz="14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maxAge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: 31536000 });</a:t>
            </a:r>
          </a:p>
          <a:p>
            <a:r>
              <a:rPr lang="en-US" sz="14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app.use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lusca.xssProtection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  <a:r>
              <a:rPr lang="en-US" sz="14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true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);</a:t>
            </a:r>
            <a:endParaRPr lang="en-US" sz="1400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1118121"/>
            <a:ext cx="3979116" cy="8248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rgbClr val="931968"/>
                </a:solidFill>
                <a:latin typeface="Monaco"/>
                <a:ea typeface="Monaco"/>
                <a:cs typeface="Monaco"/>
              </a:rPr>
              <a:t>var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express = require(</a:t>
            </a:r>
            <a:r>
              <a:rPr lang="en-US" sz="1400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'express'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)</a:t>
            </a:r>
          </a:p>
          <a:p>
            <a:r>
              <a:rPr lang="en-US" sz="1400" dirty="0" err="1">
                <a:solidFill>
                  <a:srgbClr val="931968"/>
                </a:solidFill>
                <a:latin typeface="Monaco"/>
                <a:ea typeface="Monaco"/>
                <a:cs typeface="Monaco"/>
              </a:rPr>
              <a:t>var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app = express();</a:t>
            </a:r>
          </a:p>
          <a:p>
            <a:r>
              <a:rPr lang="en-US" sz="1400" dirty="0" err="1">
                <a:solidFill>
                  <a:srgbClr val="931968"/>
                </a:solidFill>
                <a:latin typeface="Monaco"/>
                <a:ea typeface="Monaco"/>
                <a:cs typeface="Monaco"/>
              </a:rPr>
              <a:t>var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lusca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= require(</a:t>
            </a:r>
            <a:r>
              <a:rPr lang="en-US" sz="1400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'</a:t>
            </a:r>
            <a:r>
              <a:rPr lang="en-US" sz="1400" dirty="0" err="1">
                <a:solidFill>
                  <a:srgbClr val="3933FF"/>
                </a:solidFill>
                <a:latin typeface="Monaco"/>
                <a:ea typeface="Monaco"/>
                <a:cs typeface="Monaco"/>
              </a:rPr>
              <a:t>lusca</a:t>
            </a:r>
            <a:r>
              <a:rPr lang="en-US" sz="1400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'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)</a:t>
            </a:r>
            <a:r>
              <a:rPr lang="en-US" sz="14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;</a:t>
            </a:r>
            <a:endParaRPr lang="en-US" sz="1400" dirty="0">
              <a:solidFill>
                <a:srgbClr val="000000"/>
              </a:solidFill>
              <a:latin typeface="Monaco"/>
              <a:ea typeface="Monaco"/>
              <a:cs typeface="Monaco"/>
            </a:endParaRPr>
          </a:p>
        </p:txBody>
      </p:sp>
      <p:sp>
        <p:nvSpPr>
          <p:cNvPr id="9" name="Rectangular Callout 8"/>
          <p:cNvSpPr/>
          <p:nvPr/>
        </p:nvSpPr>
        <p:spPr bwMode="auto">
          <a:xfrm>
            <a:off x="5680542" y="1003923"/>
            <a:ext cx="1660937" cy="707886"/>
          </a:xfrm>
          <a:prstGeom prst="wedgeRectCallout">
            <a:avLst>
              <a:gd name="adj1" fmla="val -165489"/>
              <a:gd name="adj2" fmla="val 60076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Standard require</a:t>
            </a:r>
          </a:p>
        </p:txBody>
      </p:sp>
      <p:sp>
        <p:nvSpPr>
          <p:cNvPr id="10" name="Rectangular Callout 9"/>
          <p:cNvSpPr/>
          <p:nvPr/>
        </p:nvSpPr>
        <p:spPr bwMode="auto">
          <a:xfrm>
            <a:off x="3272164" y="2185988"/>
            <a:ext cx="1660937" cy="707886"/>
          </a:xfrm>
          <a:prstGeom prst="wedgeRectCallout">
            <a:avLst>
              <a:gd name="adj1" fmla="val -115893"/>
              <a:gd name="adj2" fmla="val 98864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Configure</a:t>
            </a:r>
            <a:r>
              <a:rPr kumimoji="0" lang="en-US" sz="2000" i="1" u="none" strike="noStrike" cap="none" normalizeH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 via object</a:t>
            </a:r>
            <a:endParaRPr kumimoji="0" lang="en-US" sz="2000" i="1" u="none" strike="noStrike" cap="none" normalizeH="0" baseline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Calibri" pitchFamily="34" charset="0"/>
            </a:endParaRPr>
          </a:p>
        </p:txBody>
      </p:sp>
      <p:sp>
        <p:nvSpPr>
          <p:cNvPr id="11" name="Rectangular Callout 10"/>
          <p:cNvSpPr/>
          <p:nvPr/>
        </p:nvSpPr>
        <p:spPr bwMode="auto">
          <a:xfrm>
            <a:off x="6110379" y="2539931"/>
            <a:ext cx="1660937" cy="707886"/>
          </a:xfrm>
          <a:prstGeom prst="wedgeRectCallout">
            <a:avLst>
              <a:gd name="adj1" fmla="val -94195"/>
              <a:gd name="adj2" fmla="val 203108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…or opt-in</a:t>
            </a:r>
            <a:r>
              <a:rPr kumimoji="0" lang="en-US" sz="2000" i="1" u="none" strike="noStrike" cap="none" normalizeH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 selectively</a:t>
            </a:r>
            <a:endParaRPr kumimoji="0" lang="en-US" sz="2000" i="1" u="none" strike="noStrike" cap="none" normalizeH="0" baseline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2603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Configuration:  Kraken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199" y="1416050"/>
            <a:ext cx="397911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…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"middleware" : {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"</a:t>
            </a:r>
            <a:r>
              <a:rPr lang="en-US" sz="1400" dirty="0" err="1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appsec</a:t>
            </a:r>
            <a:r>
              <a:rPr lang="en-US" sz="14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" : {</a:t>
            </a:r>
            <a:endParaRPr lang="en-US" sz="1400" dirty="0">
              <a:solidFill>
                <a:srgbClr val="000000"/>
              </a:solidFill>
              <a:latin typeface="Monaco"/>
              <a:ea typeface="Monaco"/>
              <a:cs typeface="Monaco"/>
            </a:endParaRPr>
          </a:p>
          <a:p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sz="14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"</a:t>
            </a:r>
            <a:r>
              <a:rPr lang="en-US" sz="1400" dirty="0" err="1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csrf</a:t>
            </a:r>
            <a:r>
              <a:rPr lang="en-US" sz="14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" 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: </a:t>
            </a:r>
            <a:r>
              <a:rPr lang="en-US" sz="14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true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,</a:t>
            </a:r>
          </a:p>
          <a:p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sz="14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"</a:t>
            </a:r>
            <a:r>
              <a:rPr lang="en-US" sz="1400" dirty="0" err="1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csp</a:t>
            </a:r>
            <a:r>
              <a:rPr lang="en-US" sz="14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" 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: { </a:t>
            </a:r>
            <a:r>
              <a:rPr lang="en-US" sz="1400" dirty="0">
                <a:solidFill>
                  <a:srgbClr val="4D9072"/>
                </a:solidFill>
                <a:latin typeface="Monaco"/>
                <a:ea typeface="Monaco"/>
                <a:cs typeface="Monaco"/>
              </a:rPr>
              <a:t>/* ... *</a:t>
            </a:r>
            <a:r>
              <a:rPr lang="en-US" sz="1400" dirty="0" smtClean="0">
                <a:solidFill>
                  <a:srgbClr val="4D9072"/>
                </a:solidFill>
                <a:latin typeface="Monaco"/>
                <a:ea typeface="Monaco"/>
                <a:cs typeface="Monaco"/>
              </a:rPr>
              <a:t>/ </a:t>
            </a:r>
            <a:r>
              <a:rPr lang="en-US" sz="14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}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,</a:t>
            </a:r>
          </a:p>
          <a:p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sz="14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"</a:t>
            </a:r>
            <a:r>
              <a:rPr lang="en-US" sz="1400" dirty="0" err="1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xframe</a:t>
            </a:r>
            <a:r>
              <a:rPr lang="en-US" sz="14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" 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: </a:t>
            </a:r>
            <a:r>
              <a:rPr lang="en-US" sz="1400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'SAMEORIGIN'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,</a:t>
            </a:r>
          </a:p>
          <a:p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sz="14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"p3p" 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: </a:t>
            </a:r>
            <a:r>
              <a:rPr lang="en-US" sz="1400" dirty="0" smtClean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'CP="ABC DEF"'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,</a:t>
            </a:r>
          </a:p>
          <a:p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sz="14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"</a:t>
            </a:r>
            <a:r>
              <a:rPr lang="en-US" sz="1400" dirty="0" err="1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hsts</a:t>
            </a:r>
            <a:r>
              <a:rPr lang="en-US" sz="14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" 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: {</a:t>
            </a:r>
          </a:p>
          <a:p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</a:t>
            </a:r>
            <a:r>
              <a:rPr lang="en-US" sz="14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"</a:t>
            </a:r>
            <a:r>
              <a:rPr lang="en-US" sz="1400" dirty="0" err="1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maxAge</a:t>
            </a:r>
            <a:r>
              <a:rPr lang="en-US" sz="14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" 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: 31536000,</a:t>
            </a:r>
          </a:p>
          <a:p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</a:t>
            </a:r>
            <a:r>
              <a:rPr lang="en-US" sz="14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"</a:t>
            </a:r>
            <a:r>
              <a:rPr lang="en-US" sz="1400" dirty="0" err="1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includeSubDomains</a:t>
            </a:r>
            <a:r>
              <a:rPr lang="en-US" sz="14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" </a:t>
            </a:r>
            <a:r>
              <a:rPr lang="en-US" sz="140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: </a:t>
            </a:r>
            <a:r>
              <a:rPr lang="en-US" sz="1400" smtClean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false</a:t>
            </a:r>
            <a:endParaRPr lang="en-US" sz="1400" dirty="0">
              <a:solidFill>
                <a:srgbClr val="000000"/>
              </a:solidFill>
              <a:latin typeface="Monaco"/>
              <a:ea typeface="Monaco"/>
              <a:cs typeface="Monaco"/>
            </a:endParaRPr>
          </a:p>
          <a:p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sz="14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}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,</a:t>
            </a:r>
          </a:p>
          <a:p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sz="14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"</a:t>
            </a:r>
            <a:r>
              <a:rPr lang="en-US" sz="1400" dirty="0" err="1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xssProtection</a:t>
            </a:r>
            <a:r>
              <a:rPr lang="en-US" sz="14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" 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: </a:t>
            </a:r>
            <a:r>
              <a:rPr lang="en-US" sz="14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true</a:t>
            </a:r>
            <a:endParaRPr lang="en-US" sz="1400" dirty="0">
              <a:solidFill>
                <a:srgbClr val="000000"/>
              </a:solidFill>
              <a:latin typeface="Monaco"/>
              <a:ea typeface="Monaco"/>
              <a:cs typeface="Monaco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}</a:t>
            </a:r>
          </a:p>
          <a:p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}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…</a:t>
            </a:r>
            <a:endParaRPr lang="en-US" sz="1400" dirty="0" smtClean="0">
              <a:latin typeface="Monaco"/>
              <a:cs typeface="Monaco"/>
            </a:endParaRPr>
          </a:p>
        </p:txBody>
      </p:sp>
      <p:sp>
        <p:nvSpPr>
          <p:cNvPr id="7" name="Rectangular Callout 6"/>
          <p:cNvSpPr/>
          <p:nvPr/>
        </p:nvSpPr>
        <p:spPr bwMode="auto">
          <a:xfrm>
            <a:off x="6003795" y="3025721"/>
            <a:ext cx="2145947" cy="707886"/>
          </a:xfrm>
          <a:prstGeom prst="wedgeRectCallout">
            <a:avLst>
              <a:gd name="adj1" fmla="val -140185"/>
              <a:gd name="adj2" fmla="val 15549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In </a:t>
            </a:r>
            <a:r>
              <a:rPr kumimoji="0" lang="en-US" sz="2000" i="1" u="none" strike="noStrike" cap="none" normalizeH="0" baseline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config</a:t>
            </a: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/</a:t>
            </a:r>
            <a:r>
              <a:rPr kumimoji="0" lang="en-US" sz="2000" i="1" u="none" strike="noStrike" cap="none" normalizeH="0" baseline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middleware.json</a:t>
            </a:r>
            <a:endParaRPr kumimoji="0" lang="en-US" sz="2000" i="1" u="none" strike="noStrike" cap="none" normalizeH="0" baseline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357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Kraken's middleware to address security concerns</a:t>
            </a:r>
          </a:p>
          <a:p>
            <a:r>
              <a:rPr lang="en-US" dirty="0"/>
              <a:t>Simple to configure</a:t>
            </a:r>
          </a:p>
          <a:p>
            <a:r>
              <a:rPr lang="en-US" dirty="0" smtClean="0"/>
              <a:t>Security settings against various vulnerabilities</a:t>
            </a:r>
          </a:p>
          <a:p>
            <a:pPr lvl="1"/>
            <a:r>
              <a:rPr lang="en-US" dirty="0"/>
              <a:t>Cross Site Request Forgery (CSRF/XSRF)</a:t>
            </a:r>
          </a:p>
          <a:p>
            <a:pPr lvl="1"/>
            <a:r>
              <a:rPr lang="en-US" dirty="0"/>
              <a:t>Content Security Policy (CSP)</a:t>
            </a:r>
          </a:p>
          <a:p>
            <a:pPr lvl="1"/>
            <a:r>
              <a:rPr lang="en-US" dirty="0"/>
              <a:t>X-FRAME-OPTIONS Header (</a:t>
            </a:r>
            <a:r>
              <a:rPr lang="en-US" dirty="0" err="1"/>
              <a:t>Clickjacking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Platform for Privacy Preference Project (P3P) Headers</a:t>
            </a:r>
          </a:p>
          <a:p>
            <a:pPr lvl="1"/>
            <a:r>
              <a:rPr lang="en-US" dirty="0"/>
              <a:t>HTTP Strict Transport Security (HSTS)</a:t>
            </a:r>
          </a:p>
          <a:p>
            <a:pPr lvl="1"/>
            <a:r>
              <a:rPr lang="en-US" dirty="0"/>
              <a:t>X-XSS-Protection Headers (XSS attacks)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388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lvl="0"/>
            <a:r>
              <a:rPr lang="en-US" dirty="0" smtClean="0"/>
              <a:t>Kraken security middleware:  </a:t>
            </a:r>
            <a:r>
              <a:rPr lang="en-US" dirty="0" err="1" smtClean="0"/>
              <a:t>Lusca</a:t>
            </a:r>
            <a:endParaRPr lang="en-US" dirty="0" smtClean="0"/>
          </a:p>
          <a:p>
            <a:pPr lvl="0"/>
            <a:r>
              <a:rPr lang="en-US" dirty="0" smtClean="0"/>
              <a:t>Features &amp; addressed threats</a:t>
            </a:r>
          </a:p>
          <a:p>
            <a:pPr lvl="0"/>
            <a:r>
              <a:rPr lang="en-US" dirty="0" smtClean="0"/>
              <a:t>Configuration</a:t>
            </a:r>
          </a:p>
        </p:txBody>
      </p:sp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Overview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369B8B7-927E-44BF-8C60-1C3FD10483AB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714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Kraken's middleware to address security concerns</a:t>
            </a:r>
          </a:p>
          <a:p>
            <a:r>
              <a:rPr lang="en-US" dirty="0"/>
              <a:t>Simple to configure</a:t>
            </a:r>
          </a:p>
          <a:p>
            <a:r>
              <a:rPr lang="en-US" dirty="0" smtClean="0"/>
              <a:t>Standalone middleware (if desired)</a:t>
            </a:r>
          </a:p>
          <a:p>
            <a:pPr lvl="1"/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lusca</a:t>
            </a:r>
            <a:r>
              <a:rPr lang="en-US" dirty="0" smtClean="0"/>
              <a:t> = require('</a:t>
            </a:r>
            <a:r>
              <a:rPr lang="en-US" dirty="0" err="1" smtClean="0"/>
              <a:t>lusca</a:t>
            </a:r>
            <a:r>
              <a:rPr lang="en-US" dirty="0" smtClean="0"/>
              <a:t>');</a:t>
            </a:r>
          </a:p>
          <a:p>
            <a:r>
              <a:rPr lang="en-US" dirty="0" smtClean="0"/>
              <a:t>Based on OWASP:  Open Web Application Security Project</a:t>
            </a:r>
          </a:p>
          <a:p>
            <a:pPr lvl="1"/>
            <a:r>
              <a:rPr lang="en-US" dirty="0" smtClean="0"/>
              <a:t>https://</a:t>
            </a:r>
            <a:r>
              <a:rPr lang="en-US" dirty="0" err="1" smtClean="0"/>
              <a:t>www.owasp.org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Kraken Security Middleware:  </a:t>
            </a:r>
            <a:r>
              <a:rPr lang="en-US" dirty="0" err="1" smtClean="0"/>
              <a:t>Lusca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328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Cross Site Request Forgery (CSRF/XSRF)</a:t>
            </a:r>
          </a:p>
          <a:p>
            <a:r>
              <a:rPr lang="en-US" dirty="0" smtClean="0"/>
              <a:t>Content Security Policy (CSP)</a:t>
            </a:r>
          </a:p>
          <a:p>
            <a:r>
              <a:rPr lang="en-US" dirty="0" smtClean="0"/>
              <a:t>X-FRAME-OPTIONS Header (</a:t>
            </a:r>
            <a:r>
              <a:rPr lang="en-US" dirty="0" err="1" smtClean="0"/>
              <a:t>Clickjacking</a:t>
            </a:r>
            <a:r>
              <a:rPr lang="en-US" dirty="0" smtClean="0"/>
              <a:t>)</a:t>
            </a:r>
          </a:p>
          <a:p>
            <a:r>
              <a:rPr lang="en-US" dirty="0" smtClean="0"/>
              <a:t>Platform for Privacy Preference Project (P3P) Headers</a:t>
            </a:r>
          </a:p>
          <a:p>
            <a:r>
              <a:rPr lang="en-US" dirty="0" smtClean="0"/>
              <a:t>HTTP Strict Transport Security (HSTS)</a:t>
            </a:r>
            <a:endParaRPr lang="en-US" dirty="0"/>
          </a:p>
          <a:p>
            <a:r>
              <a:rPr lang="en-US" dirty="0" smtClean="0"/>
              <a:t>X-XSS-Protection Headers (XSS attacks)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&amp; Addressed Threats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390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Uses cryptographic token in session</a:t>
            </a:r>
          </a:p>
          <a:p>
            <a:r>
              <a:rPr lang="en-US" dirty="0" smtClean="0"/>
              <a:t>Each request validates incoming token</a:t>
            </a:r>
          </a:p>
          <a:p>
            <a:pPr lvl="1"/>
            <a:r>
              <a:rPr lang="en-US" dirty="0" smtClean="0"/>
              <a:t>Default key:  </a:t>
            </a:r>
            <a:r>
              <a:rPr lang="en-US" sz="1600" dirty="0">
                <a:latin typeface="Monaco"/>
                <a:cs typeface="Monaco"/>
              </a:rPr>
              <a:t>'_</a:t>
            </a:r>
            <a:r>
              <a:rPr lang="en-US" sz="1600" dirty="0" err="1">
                <a:latin typeface="Monaco"/>
                <a:cs typeface="Monaco"/>
              </a:rPr>
              <a:t>csrf</a:t>
            </a:r>
            <a:r>
              <a:rPr lang="en-US" sz="1600" dirty="0">
                <a:latin typeface="Monaco"/>
                <a:cs typeface="Monaco"/>
              </a:rPr>
              <a:t>'</a:t>
            </a:r>
          </a:p>
          <a:p>
            <a:pPr lvl="1"/>
            <a:r>
              <a:rPr lang="en-US" dirty="0" smtClean="0"/>
              <a:t>On mismatch, sends HTTP 403 (forbidden)</a:t>
            </a:r>
          </a:p>
          <a:p>
            <a:r>
              <a:rPr lang="en-US" dirty="0" smtClean="0"/>
              <a:t>Each response sets new token</a:t>
            </a:r>
          </a:p>
          <a:p>
            <a:r>
              <a:rPr lang="en-US" dirty="0" smtClean="0"/>
              <a:t>Configuration</a:t>
            </a:r>
          </a:p>
          <a:p>
            <a:pPr lvl="1"/>
            <a:r>
              <a:rPr lang="en-US" sz="1600" dirty="0" err="1">
                <a:latin typeface="Monaco"/>
                <a:cs typeface="Monaco"/>
              </a:rPr>
              <a:t>lusca.csrf</a:t>
            </a:r>
            <a:r>
              <a:rPr lang="en-US" sz="1600" dirty="0">
                <a:latin typeface="Monaco"/>
                <a:cs typeface="Monaco"/>
              </a:rPr>
              <a:t>()</a:t>
            </a:r>
          </a:p>
          <a:p>
            <a:r>
              <a:rPr lang="en-US" dirty="0" smtClean="0"/>
              <a:t>Result:</a:t>
            </a:r>
          </a:p>
          <a:p>
            <a:pPr lvl="1"/>
            <a:r>
              <a:rPr lang="en-US" dirty="0" smtClean="0"/>
              <a:t>Sets token on each response</a:t>
            </a:r>
          </a:p>
          <a:p>
            <a:pPr lvl="1"/>
            <a:r>
              <a:rPr lang="en-US" dirty="0" smtClean="0"/>
              <a:t>Validates token on each request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 Site Request Forgery (CSRF)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813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Determines allowable sources that browser can load:</a:t>
            </a:r>
          </a:p>
          <a:p>
            <a:pPr lvl="1"/>
            <a:r>
              <a:rPr lang="en-US" dirty="0" smtClean="0"/>
              <a:t>script, style, font, frame, object, etc.</a:t>
            </a:r>
          </a:p>
          <a:p>
            <a:pPr lvl="1"/>
            <a:r>
              <a:rPr lang="en-US" dirty="0" smtClean="0"/>
              <a:t>set all via </a:t>
            </a:r>
            <a:r>
              <a:rPr lang="en-US" sz="1600" dirty="0">
                <a:latin typeface="Monaco"/>
                <a:cs typeface="Monaco"/>
              </a:rPr>
              <a:t>default-src</a:t>
            </a:r>
          </a:p>
          <a:p>
            <a:r>
              <a:rPr lang="en-US" dirty="0" smtClean="0"/>
              <a:t>Header is now standard:  </a:t>
            </a:r>
            <a:r>
              <a:rPr lang="en-US" sz="2000" dirty="0" smtClean="0">
                <a:latin typeface="Monaco"/>
                <a:cs typeface="Monaco"/>
              </a:rPr>
              <a:t>Content-Security-Policy</a:t>
            </a:r>
          </a:p>
          <a:p>
            <a:pPr lvl="1"/>
            <a:r>
              <a:rPr lang="en-US" dirty="0" smtClean="0"/>
              <a:t>Priors:  </a:t>
            </a:r>
            <a:r>
              <a:rPr lang="en-US" sz="1600" dirty="0">
                <a:latin typeface="Monaco"/>
                <a:cs typeface="Monaco"/>
              </a:rPr>
              <a:t>X-Content-Security-Policy</a:t>
            </a:r>
            <a:r>
              <a:rPr lang="en-US" dirty="0" smtClean="0"/>
              <a:t> &amp; </a:t>
            </a:r>
            <a:r>
              <a:rPr lang="en-US" sz="1600" dirty="0">
                <a:latin typeface="Monaco"/>
                <a:cs typeface="Monaco"/>
              </a:rPr>
              <a:t>X-</a:t>
            </a:r>
            <a:r>
              <a:rPr lang="en-US" sz="1600" dirty="0" err="1">
                <a:latin typeface="Monaco"/>
                <a:cs typeface="Monaco"/>
              </a:rPr>
              <a:t>WebKit</a:t>
            </a:r>
            <a:r>
              <a:rPr lang="en-US" sz="1600" dirty="0">
                <a:latin typeface="Monaco"/>
                <a:cs typeface="Monaco"/>
              </a:rPr>
              <a:t>-CSP</a:t>
            </a:r>
          </a:p>
          <a:p>
            <a:r>
              <a:rPr lang="en-US" dirty="0">
                <a:latin typeface="Myriad Pro"/>
                <a:cs typeface="Myriad Pro"/>
              </a:rPr>
              <a:t>Configuration:</a:t>
            </a:r>
          </a:p>
          <a:p>
            <a:pPr lvl="1"/>
            <a:r>
              <a:rPr lang="en-US" sz="1600" dirty="0" err="1" smtClean="0">
                <a:latin typeface="Monaco"/>
                <a:cs typeface="Monaco"/>
              </a:rPr>
              <a:t>lusca.csp</a:t>
            </a:r>
            <a:r>
              <a:rPr lang="en-US" sz="1600" dirty="0" smtClean="0">
                <a:latin typeface="Monaco"/>
                <a:cs typeface="Monaco"/>
              </a:rPr>
              <a:t>({ default-src: "'self' </a:t>
            </a:r>
            <a:r>
              <a:rPr lang="en-US" sz="1600" dirty="0">
                <a:latin typeface="Monaco"/>
                <a:cs typeface="Monaco"/>
              </a:rPr>
              <a:t>https</a:t>
            </a:r>
            <a:r>
              <a:rPr lang="en-US" sz="1600" dirty="0" smtClean="0">
                <a:latin typeface="Monaco"/>
                <a:cs typeface="Monaco"/>
              </a:rPr>
              <a:t>://apis.google.com" });</a:t>
            </a:r>
            <a:endParaRPr lang="en-US" sz="2000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yriad Pro"/>
                <a:cs typeface="Myriad Pro"/>
              </a:rPr>
              <a:t>Produces:</a:t>
            </a:r>
          </a:p>
          <a:p>
            <a:pPr lvl="1"/>
            <a:r>
              <a:rPr lang="en-US" sz="1400" dirty="0" smtClean="0">
                <a:latin typeface="Monaco"/>
                <a:cs typeface="Monaco"/>
              </a:rPr>
              <a:t>Content-Security-Policy: default-src 'self' https://</a:t>
            </a:r>
            <a:r>
              <a:rPr lang="en-US" sz="1400" dirty="0" err="1" smtClean="0">
                <a:latin typeface="Monaco"/>
                <a:cs typeface="Monaco"/>
              </a:rPr>
              <a:t>apis.google.com</a:t>
            </a:r>
            <a:r>
              <a:rPr lang="en-US" sz="1400" dirty="0" smtClean="0">
                <a:latin typeface="Monaco"/>
                <a:cs typeface="Monaco"/>
              </a:rPr>
              <a:t>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 Security Policy (CSP)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362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2000" dirty="0" smtClean="0">
                <a:latin typeface="Monaco"/>
                <a:cs typeface="Monaco"/>
              </a:rPr>
              <a:t>&lt;frameset&gt;</a:t>
            </a:r>
            <a:r>
              <a:rPr lang="en-US" dirty="0" smtClean="0"/>
              <a:t> not supported in HTML5!</a:t>
            </a:r>
          </a:p>
          <a:p>
            <a:r>
              <a:rPr lang="en-US" dirty="0" smtClean="0"/>
              <a:t>Determines allowable sources for frames in browser</a:t>
            </a:r>
          </a:p>
          <a:p>
            <a:pPr lvl="1"/>
            <a:r>
              <a:rPr lang="en-US" sz="1600" dirty="0" smtClean="0">
                <a:latin typeface="Monaco"/>
                <a:cs typeface="Monaco"/>
              </a:rPr>
              <a:t>DENY</a:t>
            </a:r>
            <a:r>
              <a:rPr lang="en-US" dirty="0" smtClean="0"/>
              <a:t>, </a:t>
            </a:r>
            <a:r>
              <a:rPr lang="en-US" sz="1600" dirty="0">
                <a:latin typeface="Monaco"/>
                <a:cs typeface="Monaco"/>
              </a:rPr>
              <a:t>SAMEORIGIN</a:t>
            </a:r>
            <a:r>
              <a:rPr lang="en-US" dirty="0" smtClean="0">
                <a:latin typeface="Myriad Pro"/>
                <a:cs typeface="Myriad Pro"/>
              </a:rPr>
              <a:t>, </a:t>
            </a:r>
            <a:r>
              <a:rPr lang="en-US" sz="1600" dirty="0">
                <a:latin typeface="Monaco"/>
                <a:cs typeface="Monaco"/>
              </a:rPr>
              <a:t>ALLOW-FROM &lt;</a:t>
            </a:r>
            <a:r>
              <a:rPr lang="en-US" sz="1600" dirty="0" err="1">
                <a:latin typeface="Monaco"/>
                <a:cs typeface="Monaco"/>
              </a:rPr>
              <a:t>uri</a:t>
            </a:r>
            <a:r>
              <a:rPr lang="en-US" sz="1600" dirty="0">
                <a:latin typeface="Monaco"/>
                <a:cs typeface="Monaco"/>
              </a:rPr>
              <a:t>&gt;</a:t>
            </a:r>
          </a:p>
          <a:p>
            <a:pPr lvl="1"/>
            <a:r>
              <a:rPr lang="en-US" dirty="0"/>
              <a:t>Example</a:t>
            </a:r>
            <a:r>
              <a:rPr lang="en-US" dirty="0" smtClean="0"/>
              <a:t>:</a:t>
            </a:r>
            <a:r>
              <a:rPr lang="en-US" sz="2400" dirty="0" smtClean="0">
                <a:latin typeface="Myriad Pro"/>
                <a:cs typeface="Myriad Pro"/>
              </a:rPr>
              <a:t> </a:t>
            </a:r>
            <a:r>
              <a:rPr lang="en-US" sz="1600" dirty="0">
                <a:latin typeface="Monaco"/>
                <a:cs typeface="Monaco"/>
              </a:rPr>
              <a:t>ALLOW-FROM https://</a:t>
            </a:r>
            <a:r>
              <a:rPr lang="en-US" sz="1600" dirty="0">
                <a:latin typeface="Monaco"/>
                <a:cs typeface="Monaco"/>
              </a:rPr>
              <a:t>facebook.com</a:t>
            </a:r>
            <a:endParaRPr lang="en-US" sz="1600" dirty="0">
              <a:latin typeface="Monaco"/>
              <a:cs typeface="Monaco"/>
              <a:hlinkClick r:id="rId2"/>
            </a:endParaRPr>
          </a:p>
          <a:p>
            <a:r>
              <a:rPr lang="en-US" dirty="0" smtClean="0"/>
              <a:t>Prevents "</a:t>
            </a:r>
            <a:r>
              <a:rPr lang="en-US" dirty="0" err="1" smtClean="0"/>
              <a:t>clickjacking</a:t>
            </a:r>
            <a:r>
              <a:rPr lang="en-US" dirty="0" smtClean="0"/>
              <a:t>":</a:t>
            </a:r>
          </a:p>
          <a:p>
            <a:pPr lvl="1"/>
            <a:r>
              <a:rPr lang="en-US" dirty="0" smtClean="0"/>
              <a:t>Layer &amp; align invisible frame over fraudulent content</a:t>
            </a:r>
          </a:p>
          <a:p>
            <a:pPr lvl="1"/>
            <a:r>
              <a:rPr lang="en-US" dirty="0" smtClean="0"/>
              <a:t>Entice user to click on visible clickable, but click registered on invisible clickable (like Twitter "Follow" button)</a:t>
            </a:r>
          </a:p>
          <a:p>
            <a:r>
              <a:rPr lang="en-US" dirty="0" smtClean="0"/>
              <a:t>Configuration</a:t>
            </a:r>
          </a:p>
          <a:p>
            <a:pPr lvl="1"/>
            <a:r>
              <a:rPr lang="en-US" sz="1600" dirty="0" err="1">
                <a:latin typeface="Monaco"/>
                <a:cs typeface="Monaco"/>
              </a:rPr>
              <a:t>lusca.xframe</a:t>
            </a:r>
            <a:r>
              <a:rPr lang="en-US" sz="1600" dirty="0">
                <a:latin typeface="Monaco"/>
                <a:cs typeface="Monaco"/>
              </a:rPr>
              <a:t>('SAMEORIGIN')</a:t>
            </a:r>
          </a:p>
          <a:p>
            <a:r>
              <a:rPr lang="en-US" dirty="0" smtClean="0"/>
              <a:t>Produces</a:t>
            </a:r>
          </a:p>
          <a:p>
            <a:pPr lvl="1"/>
            <a:r>
              <a:rPr lang="en-US" sz="1600" dirty="0">
                <a:latin typeface="Monaco"/>
                <a:cs typeface="Monaco"/>
              </a:rPr>
              <a:t>X-FRAME-OPTION: SAMEORIGIN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X-FRAME-OPTIONS Header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965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Inform web users of the data collection practices of the site</a:t>
            </a:r>
          </a:p>
          <a:p>
            <a:r>
              <a:rPr lang="en-US" dirty="0" err="1" smtClean="0"/>
              <a:t>Lusca</a:t>
            </a:r>
            <a:r>
              <a:rPr lang="en-US" dirty="0" smtClean="0"/>
              <a:t> supports compact form (HTTP header)</a:t>
            </a:r>
          </a:p>
          <a:p>
            <a:r>
              <a:rPr lang="en-US" dirty="0"/>
              <a:t>Configuration</a:t>
            </a:r>
          </a:p>
          <a:p>
            <a:pPr lvl="1"/>
            <a:r>
              <a:rPr lang="en-US" sz="1400" dirty="0">
                <a:latin typeface="Monaco"/>
                <a:cs typeface="Monaco"/>
              </a:rPr>
              <a:t>lusca.p3p('</a:t>
            </a:r>
            <a:r>
              <a:rPr lang="en-US" sz="1400" dirty="0" smtClean="0">
                <a:latin typeface="Monaco"/>
                <a:cs typeface="Monaco"/>
              </a:rPr>
              <a:t>CP="</a:t>
            </a:r>
            <a:r>
              <a:rPr lang="en-US" sz="1400" dirty="0">
                <a:latin typeface="Monaco"/>
                <a:cs typeface="Monaco"/>
              </a:rPr>
              <a:t>NON DSP ADM DEV PSD </a:t>
            </a:r>
            <a:r>
              <a:rPr lang="en-US" sz="1400" dirty="0" err="1">
                <a:latin typeface="Monaco"/>
                <a:cs typeface="Monaco"/>
              </a:rPr>
              <a:t>IVDo</a:t>
            </a:r>
            <a:r>
              <a:rPr lang="en-US" sz="1400" dirty="0">
                <a:latin typeface="Monaco"/>
                <a:cs typeface="Monaco"/>
              </a:rPr>
              <a:t> OUR IND STP PHY PRE NAV UNI</a:t>
            </a:r>
            <a:r>
              <a:rPr lang="en-US" sz="1400" dirty="0" smtClean="0">
                <a:latin typeface="Monaco"/>
                <a:cs typeface="Monaco"/>
              </a:rPr>
              <a:t>"</a:t>
            </a:r>
            <a:r>
              <a:rPr lang="en-US" sz="1400" dirty="0">
                <a:latin typeface="Monaco"/>
                <a:cs typeface="Monaco"/>
              </a:rPr>
              <a:t>')</a:t>
            </a:r>
          </a:p>
          <a:p>
            <a:r>
              <a:rPr lang="en-US" dirty="0" smtClean="0"/>
              <a:t>Produces</a:t>
            </a:r>
          </a:p>
          <a:p>
            <a:pPr lvl="1"/>
            <a:r>
              <a:rPr lang="en-US" sz="1400" dirty="0">
                <a:latin typeface="Monaco"/>
                <a:cs typeface="Monaco"/>
              </a:rPr>
              <a:t>P3P: CP="NON DSP ADM DEV PSD </a:t>
            </a:r>
            <a:r>
              <a:rPr lang="en-US" sz="1400" dirty="0" err="1">
                <a:latin typeface="Monaco"/>
                <a:cs typeface="Monaco"/>
              </a:rPr>
              <a:t>IVDo</a:t>
            </a:r>
            <a:r>
              <a:rPr lang="en-US" sz="1400" dirty="0">
                <a:latin typeface="Monaco"/>
                <a:cs typeface="Monaco"/>
              </a:rPr>
              <a:t> OUR IND STP PHY PRE NAV UNI</a:t>
            </a:r>
            <a:r>
              <a:rPr lang="en-US" sz="1400" dirty="0" smtClean="0">
                <a:latin typeface="Monaco"/>
                <a:cs typeface="Monaco"/>
              </a:rPr>
              <a:t>"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Platform for Privacy Preference Project (P3P)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762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Allows a site to dictate that the site is to be accessed via HTTPS only</a:t>
            </a:r>
          </a:p>
          <a:p>
            <a:r>
              <a:rPr lang="en-US" dirty="0" smtClean="0"/>
              <a:t>Can specify</a:t>
            </a:r>
          </a:p>
          <a:p>
            <a:pPr lvl="1"/>
            <a:r>
              <a:rPr lang="en-US" dirty="0" smtClean="0"/>
              <a:t>duration in seconds</a:t>
            </a:r>
          </a:p>
          <a:p>
            <a:pPr lvl="1"/>
            <a:r>
              <a:rPr lang="en-US" dirty="0" smtClean="0"/>
              <a:t>whether to apply to subdomains of the current host</a:t>
            </a:r>
          </a:p>
          <a:p>
            <a:r>
              <a:rPr lang="en-US" dirty="0" smtClean="0"/>
              <a:t>Configuration</a:t>
            </a:r>
          </a:p>
          <a:p>
            <a:pPr lvl="1"/>
            <a:r>
              <a:rPr lang="en-US" sz="1600" dirty="0" err="1" smtClean="0">
                <a:latin typeface="Monaco"/>
                <a:cs typeface="Monaco"/>
              </a:rPr>
              <a:t>lusca.hsts</a:t>
            </a:r>
            <a:r>
              <a:rPr lang="en-US" sz="1600" dirty="0" smtClean="0">
                <a:latin typeface="Monaco"/>
                <a:cs typeface="Monaco"/>
              </a:rPr>
              <a:t>({ </a:t>
            </a:r>
            <a:r>
              <a:rPr lang="en-US" sz="1600" dirty="0" err="1" smtClean="0">
                <a:latin typeface="Monaco"/>
                <a:cs typeface="Monaco"/>
              </a:rPr>
              <a:t>maxAge</a:t>
            </a:r>
            <a:r>
              <a:rPr lang="en-US" sz="1600" dirty="0" smtClean="0">
                <a:latin typeface="Monaco"/>
                <a:cs typeface="Monaco"/>
              </a:rPr>
              <a:t>: 31536000, </a:t>
            </a:r>
            <a:r>
              <a:rPr lang="en-US" sz="1600" dirty="0" err="1" smtClean="0">
                <a:latin typeface="Monaco"/>
                <a:cs typeface="Monaco"/>
              </a:rPr>
              <a:t>includeSubDomains</a:t>
            </a:r>
            <a:r>
              <a:rPr lang="en-US" sz="1600" dirty="0" smtClean="0">
                <a:latin typeface="Monaco"/>
                <a:cs typeface="Monaco"/>
              </a:rPr>
              <a:t>: true});</a:t>
            </a:r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/>
              <a:t>Produces</a:t>
            </a:r>
          </a:p>
          <a:p>
            <a:pPr lvl="1"/>
            <a:r>
              <a:rPr lang="en-US" sz="1400" dirty="0">
                <a:latin typeface="Monaco"/>
                <a:cs typeface="Monaco"/>
              </a:rPr>
              <a:t>Strict-Transport-Security: max-age=31536000; </a:t>
            </a:r>
            <a:r>
              <a:rPr lang="en-US" sz="1400" dirty="0" err="1">
                <a:latin typeface="Monaco"/>
                <a:cs typeface="Monaco"/>
              </a:rPr>
              <a:t>includeSubDomains</a:t>
            </a:r>
            <a:endParaRPr lang="en-US" sz="1400" dirty="0">
              <a:latin typeface="Monaco"/>
              <a:cs typeface="Monaco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Strict Transport </a:t>
            </a:r>
            <a:r>
              <a:rPr lang="en-US" dirty="0" smtClean="0"/>
              <a:t>Security (HSTS)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972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 reqver=&quot;17839&quot;&gt;&lt;version val=&quot;21182&quot;/&gt;&lt;CPresentation id=&quot;1&quot;&gt;&lt;m_defprecNumber idref=&quot;2&quot;/&gt;&lt;m_defprecPercent idref=&quot;3&quot;/&gt;&lt;m_defprecDate idref=&quot;4&quot;/&gt;&lt;m_defprecYear idref=&quot;5&quot;/&gt;&lt;m_defprecQuarter idref=&quot;6&quot;/&gt;&lt;m_defprecMonth idref=&quot;7&quot;/&gt;&lt;m_defprecWeek idref=&quot;8&quot;/&gt;&lt;m_defprecDay idref=&quot;9&quot;/&gt;&lt;m_mruColor&gt;&lt;m_vecMRU length=&quot;0&quot;/&gt;&lt;/m_mruColor&gt;&lt;m_mapectfillschemeMRU/&gt;&lt;m_eweekdayFirstOfWeek val=&quot;2&quot;/&gt;&lt;m_eweekdayFirstOfWorkweek val=&quot;2&quot;/&gt;&lt;m_eweekdayFirstOfWeekend val=&quot;7&quot;/&gt;&lt;/CPresentation&gt;&lt;CDefaultPrec id=&quot;9&quot;&gt;&lt;m_precDefault/&gt;&lt;/CDefaultPrec&gt;&lt;CDefaultPrec id=&quot;8&quot;&gt;&lt;m_precDefault/&gt;&lt;/CDefaultPrec&gt;&lt;CDefaultPrec id=&quot;7&quot;&gt;&lt;m_precDefault/&gt;&lt;/CDefaultPrec&gt;&lt;CDefaultPrec id=&quot;6&quot;&gt;&lt;m_precDefault/&gt;&lt;/CDefaultPrec&gt;&lt;CDefaultPrec id=&quot;5&quot;&gt;&lt;m_precDefault/&gt;&lt;/CDefaultPrec&gt;&lt;CDefaultPrec id=&quot;4&quot;&gt;&lt;m_precDefault/&gt;&lt;/CDefaultPrec&gt;&lt;CDefaultPrec id=&quot;3&quot;&gt;&lt;m_precDefault/&gt;&lt;/CDefaultPrec&gt;&lt;CDefaultPrec id=&quot;2&quot;&gt;&lt;m_precDefault&gt;&lt;m_chDecimalSymbol&gt;.&lt;/m_chDecimalSymbol&gt;&lt;m_nGroupingDigits val=&quot;3&quot;/&gt;&lt;m_chGroupingSymbol&gt;,&lt;/m_chGroupingSymbol&gt;&lt;m_chDecimalSymbol17909&gt;.&lt;/m_chDecimalSymbol17909&gt;&lt;m_nGroupingDigits17909 val=&quot;3&quot;/&gt;&lt;m_chGroupingSymbol17909&gt;,&lt;/m_chGroupingSymbol17909&gt;&lt;/m_precDefault&gt;&lt;/CDefaultPrec&gt;&lt;/root&gt;"/>
  <p:tag name="THINKCELLUNDODONOTDELETE" val="19"/>
</p:tagLst>
</file>

<file path=ppt/theme/theme1.xml><?xml version="1.0" encoding="utf-8"?>
<a:theme xmlns:a="http://schemas.openxmlformats.org/drawingml/2006/main" name="PPT_template_v1">
  <a:themeElements>
    <a:clrScheme name="Custom 6">
      <a:dk1>
        <a:srgbClr val="000000"/>
      </a:dk1>
      <a:lt1>
        <a:srgbClr val="FFFFFF"/>
      </a:lt1>
      <a:dk2>
        <a:srgbClr val="F8981D"/>
      </a:dk2>
      <a:lt2>
        <a:srgbClr val="B32317"/>
      </a:lt2>
      <a:accent1>
        <a:srgbClr val="00457C"/>
      </a:accent1>
      <a:accent2>
        <a:srgbClr val="0079C1"/>
      </a:accent2>
      <a:accent3>
        <a:srgbClr val="6DB33F"/>
      </a:accent3>
      <a:accent4>
        <a:srgbClr val="C2CD23"/>
      </a:accent4>
      <a:accent5>
        <a:srgbClr val="007C85"/>
      </a:accent5>
      <a:accent6>
        <a:srgbClr val="26BCD7"/>
      </a:accent6>
      <a:hlink>
        <a:srgbClr val="0079C1"/>
      </a:hlink>
      <a:folHlink>
        <a:srgbClr val="C3CE23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457C"/>
        </a:solidFill>
        <a:ln>
          <a:noFill/>
        </a:ln>
        <a:effectLst/>
      </a:spPr>
      <a:bodyPr lIns="45720" tIns="45720" rIns="45720" bIns="45720" rtlCol="0" anchor="ctr" anchorCtr="1"/>
      <a:lstStyle>
        <a:defPPr algn="ctr">
          <a:defRPr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>
          <a:solidFill>
            <a:srgbClr val="717074"/>
          </a:solidFill>
          <a:tailEnd type="arrow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 anchor="t">
        <a:spAutoFit/>
      </a:bodyPr>
      <a:lstStyle>
        <a:defPPr marR="0" algn="l" defTabSz="457200" rtl="0" eaLnBrk="1" fontAlgn="auto" latinLnBrk="0" hangingPunct="1">
          <a:lnSpc>
            <a:spcPct val="100000"/>
          </a:lnSpc>
          <a:spcBef>
            <a:spcPct val="0"/>
          </a:spcBef>
          <a:buClrTx/>
          <a:buSzTx/>
          <a:tabLst/>
          <a:defRPr kumimoji="0" sz="2200" b="0" i="0" u="none" strike="noStrike" kern="1200" spc="0" normalizeH="0" baseline="0" noProof="0" dirty="0" smtClean="0">
            <a:ln>
              <a:noFill/>
            </a:ln>
            <a:effectLst/>
            <a:uLnTx/>
            <a:uFillTx/>
            <a:latin typeface="Arial"/>
            <a:ea typeface="+mn-ea"/>
            <a:cs typeface="Arial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PPT_template_v1</Template>
  <TotalTime>1882</TotalTime>
  <Words>869</Words>
  <Application>Microsoft Macintosh PowerPoint</Application>
  <PresentationFormat>On-screen Show (4:3)</PresentationFormat>
  <Paragraphs>138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PPT_template_v1</vt:lpstr>
      <vt:lpstr>Kraken Security with Lusca</vt:lpstr>
      <vt:lpstr>Overview</vt:lpstr>
      <vt:lpstr>Kraken Security Middleware:  Lusca</vt:lpstr>
      <vt:lpstr>Features &amp; Addressed Threats </vt:lpstr>
      <vt:lpstr>Cross Site Request Forgery (CSRF)</vt:lpstr>
      <vt:lpstr>Content Security Policy (CSP)</vt:lpstr>
      <vt:lpstr>X-FRAME-OPTIONS Header</vt:lpstr>
      <vt:lpstr>Platform for Privacy Preference Project (P3P)</vt:lpstr>
      <vt:lpstr>HTTP Strict Transport Security (HSTS)</vt:lpstr>
      <vt:lpstr>X-XSS-Protection Header</vt:lpstr>
      <vt:lpstr>Configuration:  Standalone</vt:lpstr>
      <vt:lpstr>Configuration:  Kraken</vt:lpstr>
      <vt:lpstr>Summary</vt:lpstr>
    </vt:vector>
  </TitlesOfParts>
  <Company>eBay,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Paypal brand central</dc:title>
  <dc:creator>Yu,Sabrina</dc:creator>
  <cp:lastModifiedBy>Robert Streich</cp:lastModifiedBy>
  <cp:revision>834</cp:revision>
  <cp:lastPrinted>2011-10-12T18:09:11Z</cp:lastPrinted>
  <dcterms:created xsi:type="dcterms:W3CDTF">2013-02-07T04:33:41Z</dcterms:created>
  <dcterms:modified xsi:type="dcterms:W3CDTF">2014-06-16T22:58:37Z</dcterms:modified>
</cp:coreProperties>
</file>