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1" r:id="rId4"/>
    <p:sldId id="300" r:id="rId5"/>
    <p:sldId id="302" r:id="rId6"/>
    <p:sldId id="303" r:id="rId7"/>
    <p:sldId id="308" r:id="rId8"/>
    <p:sldId id="305" r:id="rId9"/>
    <p:sldId id="306" r:id="rId10"/>
    <p:sldId id="304" r:id="rId11"/>
    <p:sldId id="307" r:id="rId12"/>
    <p:sldId id="309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>
        <p:scale>
          <a:sx n="85" d="100"/>
          <a:sy n="85" d="100"/>
        </p:scale>
        <p:origin x="-1336" y="-7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3306D-A175-F244-AC20-DA806EA3F538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D3C1A-4C96-B645-997E-72BDB4BFDD1C}">
      <dgm:prSet/>
      <dgm:spPr/>
      <dgm:t>
        <a:bodyPr/>
        <a:lstStyle/>
        <a:p>
          <a:pPr rtl="0"/>
          <a:r>
            <a:rPr lang="en-US" smtClean="0"/>
            <a:t>Books</a:t>
          </a:r>
          <a:endParaRPr lang="en-US"/>
        </a:p>
      </dgm:t>
    </dgm:pt>
    <dgm:pt modelId="{74D3E553-C6D9-634F-A0BE-ACEC4D4AC16B}" type="parTrans" cxnId="{3956C320-0C18-984B-8D5E-384C438197B5}">
      <dgm:prSet/>
      <dgm:spPr/>
      <dgm:t>
        <a:bodyPr/>
        <a:lstStyle/>
        <a:p>
          <a:endParaRPr lang="en-US"/>
        </a:p>
      </dgm:t>
    </dgm:pt>
    <dgm:pt modelId="{E22A3482-4504-564E-9D1E-9DEFA210217C}" type="sibTrans" cxnId="{3956C320-0C18-984B-8D5E-384C438197B5}">
      <dgm:prSet/>
      <dgm:spPr/>
      <dgm:t>
        <a:bodyPr/>
        <a:lstStyle/>
        <a:p>
          <a:endParaRPr lang="en-US"/>
        </a:p>
      </dgm:t>
    </dgm:pt>
    <dgm:pt modelId="{D8F1F815-7F5B-A548-87B4-727592B05E80}">
      <dgm:prSet/>
      <dgm:spPr/>
      <dgm:t>
        <a:bodyPr/>
        <a:lstStyle/>
        <a:p>
          <a:pPr rtl="0"/>
          <a:r>
            <a:rPr lang="en-US" smtClean="0"/>
            <a:t>Web sites</a:t>
          </a:r>
          <a:endParaRPr lang="en-US"/>
        </a:p>
      </dgm:t>
    </dgm:pt>
    <dgm:pt modelId="{CCEF78F4-9BE7-A841-B4D7-6CB46098CB8E}" type="parTrans" cxnId="{C055A657-D0D7-5E48-A940-DB3A8DD4D705}">
      <dgm:prSet/>
      <dgm:spPr/>
      <dgm:t>
        <a:bodyPr/>
        <a:lstStyle/>
        <a:p>
          <a:endParaRPr lang="en-US"/>
        </a:p>
      </dgm:t>
    </dgm:pt>
    <dgm:pt modelId="{D3806E50-6D14-504E-8E7A-E533723F7560}" type="sibTrans" cxnId="{C055A657-D0D7-5E48-A940-DB3A8DD4D705}">
      <dgm:prSet/>
      <dgm:spPr/>
      <dgm:t>
        <a:bodyPr/>
        <a:lstStyle/>
        <a:p>
          <a:endParaRPr lang="en-US"/>
        </a:p>
      </dgm:t>
    </dgm:pt>
    <dgm:pt modelId="{60017D18-B955-2B41-ABB5-E1CDEA9558CE}">
      <dgm:prSet/>
      <dgm:spPr/>
      <dgm:t>
        <a:bodyPr/>
        <a:lstStyle/>
        <a:p>
          <a:pPr rtl="0"/>
          <a:r>
            <a:rPr lang="en-US" dirty="0" smtClean="0"/>
            <a:t>Notable technologies often used with Node</a:t>
          </a:r>
          <a:endParaRPr lang="en-US" dirty="0"/>
        </a:p>
      </dgm:t>
    </dgm:pt>
    <dgm:pt modelId="{9D7B0935-B85D-AE43-BF84-BA16A2209EA7}" type="parTrans" cxnId="{957FDEE9-3B38-D841-AB2A-C8A0DC82EF5C}">
      <dgm:prSet/>
      <dgm:spPr/>
      <dgm:t>
        <a:bodyPr/>
        <a:lstStyle/>
        <a:p>
          <a:endParaRPr lang="en-US"/>
        </a:p>
      </dgm:t>
    </dgm:pt>
    <dgm:pt modelId="{5946B512-093E-D140-9105-09366EB30DFD}" type="sibTrans" cxnId="{957FDEE9-3B38-D841-AB2A-C8A0DC82EF5C}">
      <dgm:prSet/>
      <dgm:spPr/>
      <dgm:t>
        <a:bodyPr/>
        <a:lstStyle/>
        <a:p>
          <a:endParaRPr lang="en-US"/>
        </a:p>
      </dgm:t>
    </dgm:pt>
    <dgm:pt modelId="{132E28DB-45FB-204D-8A9A-A2DB42112048}" type="pres">
      <dgm:prSet presAssocID="{0E23306D-A175-F244-AC20-DA806EA3F538}" presName="linear" presStyleCnt="0">
        <dgm:presLayoutVars>
          <dgm:dir/>
          <dgm:animLvl val="lvl"/>
          <dgm:resizeHandles val="exact"/>
        </dgm:presLayoutVars>
      </dgm:prSet>
      <dgm:spPr/>
    </dgm:pt>
    <dgm:pt modelId="{3806250F-845B-F446-ACCE-56990AC398ED}" type="pres">
      <dgm:prSet presAssocID="{573D3C1A-4C96-B645-997E-72BDB4BFDD1C}" presName="parentLin" presStyleCnt="0"/>
      <dgm:spPr/>
    </dgm:pt>
    <dgm:pt modelId="{5D941CBE-10B5-744F-A73A-57C72C799ADE}" type="pres">
      <dgm:prSet presAssocID="{573D3C1A-4C96-B645-997E-72BDB4BFDD1C}" presName="parentLeftMargin" presStyleLbl="node1" presStyleIdx="0" presStyleCnt="3"/>
      <dgm:spPr/>
    </dgm:pt>
    <dgm:pt modelId="{59F25378-0A40-6646-A9E5-8887B1D59F4D}" type="pres">
      <dgm:prSet presAssocID="{573D3C1A-4C96-B645-997E-72BDB4BFDD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9496E7-66B6-AB40-B5AD-BE3E253C58CF}" type="pres">
      <dgm:prSet presAssocID="{573D3C1A-4C96-B645-997E-72BDB4BFDD1C}" presName="negativeSpace" presStyleCnt="0"/>
      <dgm:spPr/>
    </dgm:pt>
    <dgm:pt modelId="{F7D5DF00-C65E-F34A-9ECC-101FC44C9A70}" type="pres">
      <dgm:prSet presAssocID="{573D3C1A-4C96-B645-997E-72BDB4BFDD1C}" presName="childText" presStyleLbl="conFgAcc1" presStyleIdx="0" presStyleCnt="3">
        <dgm:presLayoutVars>
          <dgm:bulletEnabled val="1"/>
        </dgm:presLayoutVars>
      </dgm:prSet>
      <dgm:spPr/>
    </dgm:pt>
    <dgm:pt modelId="{DBDB805D-3466-B741-9C22-0D85F0638BA1}" type="pres">
      <dgm:prSet presAssocID="{E22A3482-4504-564E-9D1E-9DEFA210217C}" presName="spaceBetweenRectangles" presStyleCnt="0"/>
      <dgm:spPr/>
    </dgm:pt>
    <dgm:pt modelId="{3034009D-4299-3243-A900-48E02B2656E2}" type="pres">
      <dgm:prSet presAssocID="{D8F1F815-7F5B-A548-87B4-727592B05E80}" presName="parentLin" presStyleCnt="0"/>
      <dgm:spPr/>
    </dgm:pt>
    <dgm:pt modelId="{F6915FDD-E34E-7A40-91B1-EB7ADC05372A}" type="pres">
      <dgm:prSet presAssocID="{D8F1F815-7F5B-A548-87B4-727592B05E80}" presName="parentLeftMargin" presStyleLbl="node1" presStyleIdx="0" presStyleCnt="3"/>
      <dgm:spPr/>
    </dgm:pt>
    <dgm:pt modelId="{2DF231D7-2A32-144D-B067-B4347695FA7E}" type="pres">
      <dgm:prSet presAssocID="{D8F1F815-7F5B-A548-87B4-727592B05E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B8F23D-81D3-A341-AD72-4B126D43703A}" type="pres">
      <dgm:prSet presAssocID="{D8F1F815-7F5B-A548-87B4-727592B05E80}" presName="negativeSpace" presStyleCnt="0"/>
      <dgm:spPr/>
    </dgm:pt>
    <dgm:pt modelId="{1342DD26-AF47-FD45-B1FB-9E7E52FE4D96}" type="pres">
      <dgm:prSet presAssocID="{D8F1F815-7F5B-A548-87B4-727592B05E80}" presName="childText" presStyleLbl="conFgAcc1" presStyleIdx="1" presStyleCnt="3">
        <dgm:presLayoutVars>
          <dgm:bulletEnabled val="1"/>
        </dgm:presLayoutVars>
      </dgm:prSet>
      <dgm:spPr/>
    </dgm:pt>
    <dgm:pt modelId="{DB8A4C62-9F2F-0542-95FB-389B080F4F8F}" type="pres">
      <dgm:prSet presAssocID="{D3806E50-6D14-504E-8E7A-E533723F7560}" presName="spaceBetweenRectangles" presStyleCnt="0"/>
      <dgm:spPr/>
    </dgm:pt>
    <dgm:pt modelId="{01D2FBB7-71C8-6341-87E9-41C00F871289}" type="pres">
      <dgm:prSet presAssocID="{60017D18-B955-2B41-ABB5-E1CDEA9558CE}" presName="parentLin" presStyleCnt="0"/>
      <dgm:spPr/>
    </dgm:pt>
    <dgm:pt modelId="{77BB11B4-AE47-884D-9258-87DDD970BA1E}" type="pres">
      <dgm:prSet presAssocID="{60017D18-B955-2B41-ABB5-E1CDEA9558CE}" presName="parentLeftMargin" presStyleLbl="node1" presStyleIdx="1" presStyleCnt="3"/>
      <dgm:spPr/>
    </dgm:pt>
    <dgm:pt modelId="{C8B6C52D-75F2-9C45-B8A3-81D7F4DEEF99}" type="pres">
      <dgm:prSet presAssocID="{60017D18-B955-2B41-ABB5-E1CDEA9558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84EDC7-FBD3-F941-B665-4237D63C9C6C}" type="pres">
      <dgm:prSet presAssocID="{60017D18-B955-2B41-ABB5-E1CDEA9558CE}" presName="negativeSpace" presStyleCnt="0"/>
      <dgm:spPr/>
    </dgm:pt>
    <dgm:pt modelId="{EC31FE5E-BC7D-7148-9FEF-0618B4F68F43}" type="pres">
      <dgm:prSet presAssocID="{60017D18-B955-2B41-ABB5-E1CDEA9558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7FDEE9-3B38-D841-AB2A-C8A0DC82EF5C}" srcId="{0E23306D-A175-F244-AC20-DA806EA3F538}" destId="{60017D18-B955-2B41-ABB5-E1CDEA9558CE}" srcOrd="2" destOrd="0" parTransId="{9D7B0935-B85D-AE43-BF84-BA16A2209EA7}" sibTransId="{5946B512-093E-D140-9105-09366EB30DFD}"/>
    <dgm:cxn modelId="{9CA6673D-5481-8247-B125-2CC655B1595E}" type="presOf" srcId="{60017D18-B955-2B41-ABB5-E1CDEA9558CE}" destId="{C8B6C52D-75F2-9C45-B8A3-81D7F4DEEF99}" srcOrd="1" destOrd="0" presId="urn:microsoft.com/office/officeart/2005/8/layout/list1"/>
    <dgm:cxn modelId="{C055A657-D0D7-5E48-A940-DB3A8DD4D705}" srcId="{0E23306D-A175-F244-AC20-DA806EA3F538}" destId="{D8F1F815-7F5B-A548-87B4-727592B05E80}" srcOrd="1" destOrd="0" parTransId="{CCEF78F4-9BE7-A841-B4D7-6CB46098CB8E}" sibTransId="{D3806E50-6D14-504E-8E7A-E533723F7560}"/>
    <dgm:cxn modelId="{856A69EF-A6F1-CB49-91AE-356B7B2A3022}" type="presOf" srcId="{60017D18-B955-2B41-ABB5-E1CDEA9558CE}" destId="{77BB11B4-AE47-884D-9258-87DDD970BA1E}" srcOrd="0" destOrd="0" presId="urn:microsoft.com/office/officeart/2005/8/layout/list1"/>
    <dgm:cxn modelId="{88EFD2C1-453F-D548-B856-8D9653DD91F4}" type="presOf" srcId="{D8F1F815-7F5B-A548-87B4-727592B05E80}" destId="{2DF231D7-2A32-144D-B067-B4347695FA7E}" srcOrd="1" destOrd="0" presId="urn:microsoft.com/office/officeart/2005/8/layout/list1"/>
    <dgm:cxn modelId="{48F8F3C4-CE08-704C-9AB9-4726D3973A2D}" type="presOf" srcId="{0E23306D-A175-F244-AC20-DA806EA3F538}" destId="{132E28DB-45FB-204D-8A9A-A2DB42112048}" srcOrd="0" destOrd="0" presId="urn:microsoft.com/office/officeart/2005/8/layout/list1"/>
    <dgm:cxn modelId="{1EBF2DE5-C17E-4740-9BB3-05573991DA6C}" type="presOf" srcId="{573D3C1A-4C96-B645-997E-72BDB4BFDD1C}" destId="{5D941CBE-10B5-744F-A73A-57C72C799ADE}" srcOrd="0" destOrd="0" presId="urn:microsoft.com/office/officeart/2005/8/layout/list1"/>
    <dgm:cxn modelId="{EA7CC45B-B780-9042-89C9-6D247B767DCF}" type="presOf" srcId="{D8F1F815-7F5B-A548-87B4-727592B05E80}" destId="{F6915FDD-E34E-7A40-91B1-EB7ADC05372A}" srcOrd="0" destOrd="0" presId="urn:microsoft.com/office/officeart/2005/8/layout/list1"/>
    <dgm:cxn modelId="{01DF392F-4098-BA44-A573-FE8C762FF398}" type="presOf" srcId="{573D3C1A-4C96-B645-997E-72BDB4BFDD1C}" destId="{59F25378-0A40-6646-A9E5-8887B1D59F4D}" srcOrd="1" destOrd="0" presId="urn:microsoft.com/office/officeart/2005/8/layout/list1"/>
    <dgm:cxn modelId="{3956C320-0C18-984B-8D5E-384C438197B5}" srcId="{0E23306D-A175-F244-AC20-DA806EA3F538}" destId="{573D3C1A-4C96-B645-997E-72BDB4BFDD1C}" srcOrd="0" destOrd="0" parTransId="{74D3E553-C6D9-634F-A0BE-ACEC4D4AC16B}" sibTransId="{E22A3482-4504-564E-9D1E-9DEFA210217C}"/>
    <dgm:cxn modelId="{B23677CE-6417-8E4A-8D41-1F033FA55799}" type="presParOf" srcId="{132E28DB-45FB-204D-8A9A-A2DB42112048}" destId="{3806250F-845B-F446-ACCE-56990AC398ED}" srcOrd="0" destOrd="0" presId="urn:microsoft.com/office/officeart/2005/8/layout/list1"/>
    <dgm:cxn modelId="{6DF8AEF0-1976-2B43-B6A8-262F7251F3AB}" type="presParOf" srcId="{3806250F-845B-F446-ACCE-56990AC398ED}" destId="{5D941CBE-10B5-744F-A73A-57C72C799ADE}" srcOrd="0" destOrd="0" presId="urn:microsoft.com/office/officeart/2005/8/layout/list1"/>
    <dgm:cxn modelId="{D188785B-BF66-C340-8C3B-CAC400967C63}" type="presParOf" srcId="{3806250F-845B-F446-ACCE-56990AC398ED}" destId="{59F25378-0A40-6646-A9E5-8887B1D59F4D}" srcOrd="1" destOrd="0" presId="urn:microsoft.com/office/officeart/2005/8/layout/list1"/>
    <dgm:cxn modelId="{B3266404-0B2B-FD4D-8FBD-0F0EDDC6BBD5}" type="presParOf" srcId="{132E28DB-45FB-204D-8A9A-A2DB42112048}" destId="{A89496E7-66B6-AB40-B5AD-BE3E253C58CF}" srcOrd="1" destOrd="0" presId="urn:microsoft.com/office/officeart/2005/8/layout/list1"/>
    <dgm:cxn modelId="{BD7ABA7B-AA0D-8647-A294-E0522E8603CA}" type="presParOf" srcId="{132E28DB-45FB-204D-8A9A-A2DB42112048}" destId="{F7D5DF00-C65E-F34A-9ECC-101FC44C9A70}" srcOrd="2" destOrd="0" presId="urn:microsoft.com/office/officeart/2005/8/layout/list1"/>
    <dgm:cxn modelId="{90C3824E-E6F0-5047-A929-B01FCFF5F6BA}" type="presParOf" srcId="{132E28DB-45FB-204D-8A9A-A2DB42112048}" destId="{DBDB805D-3466-B741-9C22-0D85F0638BA1}" srcOrd="3" destOrd="0" presId="urn:microsoft.com/office/officeart/2005/8/layout/list1"/>
    <dgm:cxn modelId="{00CF93F2-B694-4A42-B856-E4BB36E7D38C}" type="presParOf" srcId="{132E28DB-45FB-204D-8A9A-A2DB42112048}" destId="{3034009D-4299-3243-A900-48E02B2656E2}" srcOrd="4" destOrd="0" presId="urn:microsoft.com/office/officeart/2005/8/layout/list1"/>
    <dgm:cxn modelId="{7482F864-FEE8-454D-9411-D1C3F099C636}" type="presParOf" srcId="{3034009D-4299-3243-A900-48E02B2656E2}" destId="{F6915FDD-E34E-7A40-91B1-EB7ADC05372A}" srcOrd="0" destOrd="0" presId="urn:microsoft.com/office/officeart/2005/8/layout/list1"/>
    <dgm:cxn modelId="{3E12E376-2257-6241-A876-5B92A0E29ABD}" type="presParOf" srcId="{3034009D-4299-3243-A900-48E02B2656E2}" destId="{2DF231D7-2A32-144D-B067-B4347695FA7E}" srcOrd="1" destOrd="0" presId="urn:microsoft.com/office/officeart/2005/8/layout/list1"/>
    <dgm:cxn modelId="{3613E6A9-B0E3-E44E-95CD-B1945C075387}" type="presParOf" srcId="{132E28DB-45FB-204D-8A9A-A2DB42112048}" destId="{89B8F23D-81D3-A341-AD72-4B126D43703A}" srcOrd="5" destOrd="0" presId="urn:microsoft.com/office/officeart/2005/8/layout/list1"/>
    <dgm:cxn modelId="{FE1F6009-7205-9B45-9B3F-5C72F8A5055F}" type="presParOf" srcId="{132E28DB-45FB-204D-8A9A-A2DB42112048}" destId="{1342DD26-AF47-FD45-B1FB-9E7E52FE4D96}" srcOrd="6" destOrd="0" presId="urn:microsoft.com/office/officeart/2005/8/layout/list1"/>
    <dgm:cxn modelId="{1048780B-A39A-5947-9B8B-0D12D60E8360}" type="presParOf" srcId="{132E28DB-45FB-204D-8A9A-A2DB42112048}" destId="{DB8A4C62-9F2F-0542-95FB-389B080F4F8F}" srcOrd="7" destOrd="0" presId="urn:microsoft.com/office/officeart/2005/8/layout/list1"/>
    <dgm:cxn modelId="{E12CF6E1-DDDA-B940-ACC0-213D9D77EF4A}" type="presParOf" srcId="{132E28DB-45FB-204D-8A9A-A2DB42112048}" destId="{01D2FBB7-71C8-6341-87E9-41C00F871289}" srcOrd="8" destOrd="0" presId="urn:microsoft.com/office/officeart/2005/8/layout/list1"/>
    <dgm:cxn modelId="{CCB98DAD-30DB-994D-8F59-EA48BE0171A5}" type="presParOf" srcId="{01D2FBB7-71C8-6341-87E9-41C00F871289}" destId="{77BB11B4-AE47-884D-9258-87DDD970BA1E}" srcOrd="0" destOrd="0" presId="urn:microsoft.com/office/officeart/2005/8/layout/list1"/>
    <dgm:cxn modelId="{56D29931-3E9C-3143-A0A3-F2A7D772A512}" type="presParOf" srcId="{01D2FBB7-71C8-6341-87E9-41C00F871289}" destId="{C8B6C52D-75F2-9C45-B8A3-81D7F4DEEF99}" srcOrd="1" destOrd="0" presId="urn:microsoft.com/office/officeart/2005/8/layout/list1"/>
    <dgm:cxn modelId="{19029EA5-B5F8-2C43-BFEF-F8B5F7DBE9DB}" type="presParOf" srcId="{132E28DB-45FB-204D-8A9A-A2DB42112048}" destId="{B684EDC7-FBD3-F941-B665-4237D63C9C6C}" srcOrd="9" destOrd="0" presId="urn:microsoft.com/office/officeart/2005/8/layout/list1"/>
    <dgm:cxn modelId="{86AB4269-E921-B441-A6D9-57DC79EEF833}" type="presParOf" srcId="{132E28DB-45FB-204D-8A9A-A2DB42112048}" destId="{EC31FE5E-BC7D-7148-9FEF-0618B4F68F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5DF00-C65E-F34A-9ECC-101FC44C9A70}">
      <dsp:nvSpPr>
        <dsp:cNvPr id="0" name=""/>
        <dsp:cNvSpPr/>
      </dsp:nvSpPr>
      <dsp:spPr>
        <a:xfrm>
          <a:off x="0" y="576119"/>
          <a:ext cx="82474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25378-0A40-6646-A9E5-8887B1D59F4D}">
      <dsp:nvSpPr>
        <dsp:cNvPr id="0" name=""/>
        <dsp:cNvSpPr/>
      </dsp:nvSpPr>
      <dsp:spPr>
        <a:xfrm>
          <a:off x="412370" y="266159"/>
          <a:ext cx="5773188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213" tIns="0" rIns="218213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Books</a:t>
          </a:r>
          <a:endParaRPr lang="en-US" sz="2100" kern="1200"/>
        </a:p>
      </dsp:txBody>
      <dsp:txXfrm>
        <a:off x="442632" y="296421"/>
        <a:ext cx="5712664" cy="559396"/>
      </dsp:txXfrm>
    </dsp:sp>
    <dsp:sp modelId="{1342DD26-AF47-FD45-B1FB-9E7E52FE4D96}">
      <dsp:nvSpPr>
        <dsp:cNvPr id="0" name=""/>
        <dsp:cNvSpPr/>
      </dsp:nvSpPr>
      <dsp:spPr>
        <a:xfrm>
          <a:off x="0" y="1528680"/>
          <a:ext cx="82474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231D7-2A32-144D-B067-B4347695FA7E}">
      <dsp:nvSpPr>
        <dsp:cNvPr id="0" name=""/>
        <dsp:cNvSpPr/>
      </dsp:nvSpPr>
      <dsp:spPr>
        <a:xfrm>
          <a:off x="412370" y="1218719"/>
          <a:ext cx="5773188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213" tIns="0" rIns="218213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Web sites</a:t>
          </a:r>
          <a:endParaRPr lang="en-US" sz="2100" kern="1200"/>
        </a:p>
      </dsp:txBody>
      <dsp:txXfrm>
        <a:off x="442632" y="1248981"/>
        <a:ext cx="5712664" cy="559396"/>
      </dsp:txXfrm>
    </dsp:sp>
    <dsp:sp modelId="{EC31FE5E-BC7D-7148-9FEF-0618B4F68F43}">
      <dsp:nvSpPr>
        <dsp:cNvPr id="0" name=""/>
        <dsp:cNvSpPr/>
      </dsp:nvSpPr>
      <dsp:spPr>
        <a:xfrm>
          <a:off x="0" y="2481240"/>
          <a:ext cx="82474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6C52D-75F2-9C45-B8A3-81D7F4DEEF99}">
      <dsp:nvSpPr>
        <dsp:cNvPr id="0" name=""/>
        <dsp:cNvSpPr/>
      </dsp:nvSpPr>
      <dsp:spPr>
        <a:xfrm>
          <a:off x="412370" y="2171280"/>
          <a:ext cx="5773188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213" tIns="0" rIns="218213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Notable technologies often used with Node</a:t>
          </a:r>
          <a:endParaRPr lang="en-US" sz="2100" kern="1200" dirty="0"/>
        </a:p>
      </dsp:txBody>
      <dsp:txXfrm>
        <a:off x="442632" y="2201542"/>
        <a:ext cx="571266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1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075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Node.js Resources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645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0" y="1353312"/>
            <a:ext cx="5181600" cy="4818888"/>
          </a:xfrm>
        </p:spPr>
        <p:txBody>
          <a:bodyPr/>
          <a:lstStyle/>
          <a:p>
            <a:r>
              <a:rPr lang="en-US" dirty="0" smtClean="0"/>
              <a:t>A popular JavaScript UI framework</a:t>
            </a:r>
          </a:p>
          <a:p>
            <a:endParaRPr lang="en-US" dirty="0"/>
          </a:p>
          <a:p>
            <a:r>
              <a:rPr lang="en-US" dirty="0" smtClean="0"/>
              <a:t>Common NoSQL stores used with Node.js</a:t>
            </a:r>
          </a:p>
          <a:p>
            <a:pPr lvl="3"/>
            <a:r>
              <a:rPr lang="en-US" dirty="0" smtClean="0"/>
              <a:t>There are various drivers provided by the community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Various Technologies often used with Node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2438400" cy="687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245872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3505200"/>
            <a:ext cx="1447800" cy="1084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3429000"/>
            <a:ext cx="2425700" cy="1388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953000"/>
            <a:ext cx="2297814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4876800"/>
            <a:ext cx="1524000" cy="10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0" y="1353312"/>
            <a:ext cx="5181600" cy="4818888"/>
          </a:xfrm>
        </p:spPr>
        <p:txBody>
          <a:bodyPr/>
          <a:lstStyle/>
          <a:p>
            <a:r>
              <a:rPr lang="en-US" dirty="0" smtClean="0"/>
              <a:t>Messaging middleware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fast library for building distributed applications</a:t>
            </a:r>
          </a:p>
          <a:p>
            <a:endParaRPr lang="en-US" dirty="0"/>
          </a:p>
          <a:p>
            <a:r>
              <a:rPr lang="en-US" dirty="0" smtClean="0"/>
              <a:t>Automation for JavaScript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Scaffolding for modern web applications.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Various Technologies often used with Node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2667000" cy="702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1752600" cy="553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05200"/>
            <a:ext cx="2166792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800600"/>
            <a:ext cx="1600200" cy="13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Node is one of the </a:t>
            </a:r>
            <a:br>
              <a:rPr lang="en-US" sz="2400" dirty="0" smtClean="0"/>
            </a:br>
            <a:r>
              <a:rPr lang="en-US" sz="2400" dirty="0" smtClean="0"/>
              <a:t>most exciting technologies </a:t>
            </a:r>
            <a:br>
              <a:rPr lang="en-US" sz="2400" dirty="0" smtClean="0"/>
            </a:br>
            <a:r>
              <a:rPr lang="en-US" sz="2400" dirty="0" smtClean="0"/>
              <a:t>for modern applications</a:t>
            </a:r>
          </a:p>
          <a:p>
            <a:r>
              <a:rPr lang="en-US" sz="2400" dirty="0" smtClean="0"/>
              <a:t>A large and vibrant ecosystem</a:t>
            </a:r>
          </a:p>
          <a:p>
            <a:r>
              <a:rPr lang="en-US" sz="2400" dirty="0" smtClean="0"/>
              <a:t>Significant increase in productivity</a:t>
            </a:r>
          </a:p>
          <a:p>
            <a:r>
              <a:rPr lang="en-US" sz="2400" dirty="0" smtClean="0"/>
              <a:t>Scale</a:t>
            </a:r>
          </a:p>
          <a:p>
            <a:r>
              <a:rPr lang="en-US" sz="2400" dirty="0" smtClean="0"/>
              <a:t>Speed!</a:t>
            </a:r>
          </a:p>
          <a:p>
            <a:endParaRPr lang="en-US" sz="2400" dirty="0"/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Learn – explore – deliver!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90600"/>
            <a:ext cx="4000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Resources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664710"/>
              </p:ext>
            </p:extLst>
          </p:nvPr>
        </p:nvGraphicFramePr>
        <p:xfrm>
          <a:off x="457200" y="1219201"/>
          <a:ext cx="8247412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3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Books: The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6113812" cy="2362200"/>
          </a:xfrm>
        </p:spPr>
        <p:txBody>
          <a:bodyPr/>
          <a:lstStyle/>
          <a:p>
            <a:r>
              <a:rPr lang="en-US" sz="2400" b="1" dirty="0"/>
              <a:t>Learning Node.js: A Hands-On Guide to Building Web Applications in </a:t>
            </a:r>
            <a:r>
              <a:rPr lang="en-US" sz="2400" b="1" dirty="0" smtClean="0"/>
              <a:t>JavaScript</a:t>
            </a:r>
            <a:endParaRPr lang="en-US" sz="2400" b="1" dirty="0"/>
          </a:p>
          <a:p>
            <a:r>
              <a:rPr lang="en-US" sz="2000" dirty="0"/>
              <a:t>By: Marc </a:t>
            </a:r>
            <a:r>
              <a:rPr lang="en-US" sz="2000" dirty="0" err="1" smtClean="0"/>
              <a:t>Wandschneider</a:t>
            </a:r>
            <a:endParaRPr lang="en-US" sz="2000" dirty="0" smtClean="0"/>
          </a:p>
          <a:p>
            <a:pPr lvl="1"/>
            <a:r>
              <a:rPr lang="en-US" sz="2000" dirty="0" smtClean="0"/>
              <a:t>A very good first book on Node. A code oriented tour of building an app with node. Fast to read, stays at the high level.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90800" y="4038600"/>
            <a:ext cx="6113812" cy="2362200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buSzPct val="120000"/>
              <a:buFont typeface="Wingdings" pitchFamily="2" charset="2"/>
              <a:buChar char="§"/>
              <a:defRPr lang="en-US" sz="1600" b="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2pPr>
            <a:lvl3pPr marL="800100" indent="-228600" algn="l" defTabSz="744538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3pPr>
            <a:lvl4pPr marL="1028700" indent="-280988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lang="en-US" sz="12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4pPr>
            <a:lvl5pPr marL="12573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en-US" sz="11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Node.js in Action</a:t>
            </a:r>
          </a:p>
          <a:p>
            <a:r>
              <a:rPr lang="en-US" sz="2000" dirty="0" smtClean="0"/>
              <a:t>By: Mike </a:t>
            </a:r>
            <a:r>
              <a:rPr lang="en-US" sz="2000" dirty="0" err="1" smtClean="0"/>
              <a:t>Cantelon</a:t>
            </a:r>
            <a:r>
              <a:rPr lang="en-US" sz="2000" dirty="0" smtClean="0"/>
              <a:t>, Marc Harter, T.J. </a:t>
            </a:r>
            <a:r>
              <a:rPr lang="en-US" sz="2000" dirty="0" err="1" smtClean="0"/>
              <a:t>Holowaychuk</a:t>
            </a:r>
            <a:r>
              <a:rPr lang="en-US" sz="2000" dirty="0" smtClean="0"/>
              <a:t> and Nathan </a:t>
            </a:r>
            <a:r>
              <a:rPr lang="en-US" sz="2000" dirty="0" err="1" smtClean="0"/>
              <a:t>Rajlich</a:t>
            </a:r>
            <a:endParaRPr lang="en-US" sz="2000" dirty="0" smtClean="0"/>
          </a:p>
          <a:p>
            <a:pPr lvl="1"/>
            <a:r>
              <a:rPr lang="en-US" sz="2000" dirty="0" smtClean="0"/>
              <a:t>Great as a second book on Node, by the creators of the Express. Goes into details and "why" questions.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599"/>
            <a:ext cx="1841500" cy="231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1841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1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Books: Intermediate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6113812" cy="2362200"/>
          </a:xfrm>
        </p:spPr>
        <p:txBody>
          <a:bodyPr/>
          <a:lstStyle/>
          <a:p>
            <a:r>
              <a:rPr lang="en-US" sz="2400" b="1" dirty="0"/>
              <a:t>Node.js Recipes: A Problem-Solution Approach</a:t>
            </a:r>
          </a:p>
          <a:p>
            <a:r>
              <a:rPr lang="en-US" sz="2000" dirty="0"/>
              <a:t>By: Cory </a:t>
            </a:r>
            <a:r>
              <a:rPr lang="en-US" sz="2000" dirty="0" err="1" smtClean="0"/>
              <a:t>Gackenheimer</a:t>
            </a:r>
            <a:endParaRPr lang="en-US" sz="2000" dirty="0" smtClean="0"/>
          </a:p>
          <a:p>
            <a:pPr lvl="1"/>
            <a:r>
              <a:rPr lang="en-US" sz="2000" dirty="0" smtClean="0"/>
              <a:t>A good reference, touches on common problems in Node development 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90800" y="4038600"/>
            <a:ext cx="6113812" cy="2362200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buSzPct val="120000"/>
              <a:buFont typeface="Wingdings" pitchFamily="2" charset="2"/>
              <a:buChar char="§"/>
              <a:defRPr lang="en-US" sz="1600" b="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2pPr>
            <a:lvl3pPr marL="800100" indent="-228600" algn="l" defTabSz="744538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3pPr>
            <a:lvl4pPr marL="1028700" indent="-280988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lang="en-US" sz="12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4pPr>
            <a:lvl5pPr marL="12573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en-US" sz="11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Node.js the Right Way: Practical, Server-Side JavaScript That </a:t>
            </a:r>
            <a:r>
              <a:rPr lang="en-US" sz="2400" b="1" dirty="0" smtClean="0"/>
              <a:t>Scales</a:t>
            </a:r>
          </a:p>
          <a:p>
            <a:r>
              <a:rPr lang="en-US" sz="2000" dirty="0" smtClean="0"/>
              <a:t>By: Jim R. Wilson</a:t>
            </a:r>
          </a:p>
          <a:p>
            <a:pPr lvl="1"/>
            <a:r>
              <a:rPr lang="en-US" sz="2000" dirty="0" smtClean="0"/>
              <a:t>A very different approach than other node books, this one shows integration with REST, </a:t>
            </a:r>
            <a:r>
              <a:rPr lang="en-US" sz="2000" dirty="0" smtClean="0"/>
              <a:t>ØMQ, </a:t>
            </a:r>
            <a:r>
              <a:rPr lang="en-US" sz="2000" dirty="0" err="1" smtClean="0"/>
              <a:t>Redis</a:t>
            </a:r>
            <a:r>
              <a:rPr lang="en-US" sz="2000" dirty="0" smtClean="0"/>
              <a:t>,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 and more.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599"/>
            <a:ext cx="1841500" cy="231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1841500" cy="2273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38600"/>
            <a:ext cx="1828800" cy="21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5105400"/>
            <a:ext cx="8107493" cy="1066800"/>
          </a:xfrm>
        </p:spPr>
        <p:txBody>
          <a:bodyPr/>
          <a:lstStyle/>
          <a:p>
            <a:r>
              <a:rPr lang="en-US" dirty="0" smtClean="0"/>
              <a:t>The main resource for updates and documentation</a:t>
            </a:r>
          </a:p>
          <a:p>
            <a:r>
              <a:rPr lang="en-US" dirty="0" smtClean="0"/>
              <a:t>It pays of to learn the core APIs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Web Sites: </a:t>
            </a:r>
            <a:r>
              <a:rPr lang="en-US" dirty="0" err="1" smtClean="0"/>
              <a:t>nodejs.org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5943600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1"/>
            <a:ext cx="6088566" cy="4267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5105400"/>
            <a:ext cx="8107493" cy="1066800"/>
          </a:xfrm>
        </p:spPr>
        <p:txBody>
          <a:bodyPr/>
          <a:lstStyle/>
          <a:p>
            <a:r>
              <a:rPr lang="en-US" dirty="0" smtClean="0"/>
              <a:t>The main resource for modules</a:t>
            </a:r>
          </a:p>
          <a:p>
            <a:r>
              <a:rPr lang="en-US" dirty="0" smtClean="0"/>
              <a:t>Great community, watch out for maturity</a:t>
            </a:r>
          </a:p>
          <a:p>
            <a:r>
              <a:rPr lang="en-US" dirty="0" smtClean="0"/>
              <a:t>Great resource for learning </a:t>
            </a:r>
            <a:r>
              <a:rPr lang="en-US" dirty="0" smtClean="0">
                <a:sym typeface="Wingdings"/>
              </a:rPr>
              <a:t> visit projects on </a:t>
            </a:r>
            <a:r>
              <a:rPr lang="en-US" dirty="0" err="1" smtClean="0">
                <a:sym typeface="Wingdings"/>
              </a:rPr>
              <a:t>GitHub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Web Sites: </a:t>
            </a:r>
            <a:r>
              <a:rPr lang="en-US" dirty="0" err="1" smtClean="0"/>
              <a:t>npmjs.org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5105400"/>
            <a:ext cx="8107493" cy="1066800"/>
          </a:xfrm>
        </p:spPr>
        <p:txBody>
          <a:bodyPr/>
          <a:lstStyle/>
          <a:p>
            <a:r>
              <a:rPr lang="en-US" dirty="0" smtClean="0"/>
              <a:t>Check out the </a:t>
            </a:r>
            <a:r>
              <a:rPr lang="en-US" dirty="0" err="1" smtClean="0"/>
              <a:t>GitHub</a:t>
            </a:r>
            <a:r>
              <a:rPr lang="en-US" dirty="0" smtClean="0"/>
              <a:t>, look for examples</a:t>
            </a:r>
          </a:p>
          <a:p>
            <a:r>
              <a:rPr lang="en-US" dirty="0" smtClean="0"/>
              <a:t>Also check PayPal internal references on Node and Kraken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Web Sites: </a:t>
            </a:r>
            <a:r>
              <a:rPr lang="en-US" dirty="0" err="1" smtClean="0"/>
              <a:t>krakenjs.com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199"/>
            <a:ext cx="5181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5943600" cy="41656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5105400"/>
            <a:ext cx="8107493" cy="1066800"/>
          </a:xfrm>
        </p:spPr>
        <p:txBody>
          <a:bodyPr/>
          <a:lstStyle/>
          <a:p>
            <a:r>
              <a:rPr lang="en-US" dirty="0" smtClean="0"/>
              <a:t>The leading framework for Node</a:t>
            </a:r>
          </a:p>
          <a:p>
            <a:r>
              <a:rPr lang="en-US" dirty="0" smtClean="0"/>
              <a:t>Guide and API reference are the important sections of the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Web Sites: </a:t>
            </a:r>
            <a:r>
              <a:rPr lang="en-US" dirty="0" err="1" smtClean="0"/>
              <a:t>expressjs.com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1"/>
            <a:ext cx="5762392" cy="40385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5105400"/>
            <a:ext cx="8107493" cy="1066800"/>
          </a:xfrm>
        </p:spPr>
        <p:txBody>
          <a:bodyPr/>
          <a:lstStyle/>
          <a:p>
            <a:r>
              <a:rPr lang="en-US" dirty="0" smtClean="0"/>
              <a:t>Aggregator of various Node sites and resources</a:t>
            </a:r>
          </a:p>
          <a:p>
            <a:r>
              <a:rPr lang="en-US" dirty="0" smtClean="0"/>
              <a:t>Explore and learn!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Web Sites: </a:t>
            </a:r>
            <a:r>
              <a:rPr lang="en-US" dirty="0" err="1" smtClean="0"/>
              <a:t>nodecloud.com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2030</TotalTime>
  <Words>336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Node.js Resources</vt:lpstr>
      <vt:lpstr>Node.js Resources</vt:lpstr>
      <vt:lpstr>Books: The Beginnings</vt:lpstr>
      <vt:lpstr>Books: Intermediate</vt:lpstr>
      <vt:lpstr>Node Web Sites: nodejs.org</vt:lpstr>
      <vt:lpstr>Node Web Sites: npmjs.org</vt:lpstr>
      <vt:lpstr>Node Web Sites: krakenjs.com</vt:lpstr>
      <vt:lpstr>Node Web Sites: expressjs.com</vt:lpstr>
      <vt:lpstr>Node Web Sites: nodecloud.com</vt:lpstr>
      <vt:lpstr>Various Technologies often used with Node</vt:lpstr>
      <vt:lpstr>Various Technologies often used with Node</vt:lpstr>
      <vt:lpstr>Conclusion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v b</cp:lastModifiedBy>
  <cp:revision>849</cp:revision>
  <cp:lastPrinted>2011-10-12T18:09:11Z</cp:lastPrinted>
  <dcterms:created xsi:type="dcterms:W3CDTF">2013-02-07T04:33:41Z</dcterms:created>
  <dcterms:modified xsi:type="dcterms:W3CDTF">2014-06-05T20:11:29Z</dcterms:modified>
</cp:coreProperties>
</file>