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3"/>
  </p:notesMasterIdLst>
  <p:handoutMasterIdLst>
    <p:handoutMasterId r:id="rId34"/>
  </p:handoutMasterIdLst>
  <p:sldIdLst>
    <p:sldId id="298" r:id="rId2"/>
    <p:sldId id="407" r:id="rId3"/>
    <p:sldId id="412" r:id="rId4"/>
    <p:sldId id="422" r:id="rId5"/>
    <p:sldId id="423" r:id="rId6"/>
    <p:sldId id="424" r:id="rId7"/>
    <p:sldId id="384" r:id="rId8"/>
    <p:sldId id="411" r:id="rId9"/>
    <p:sldId id="386" r:id="rId10"/>
    <p:sldId id="385" r:id="rId11"/>
    <p:sldId id="388" r:id="rId12"/>
    <p:sldId id="409" r:id="rId13"/>
    <p:sldId id="387" r:id="rId14"/>
    <p:sldId id="425" r:id="rId15"/>
    <p:sldId id="426" r:id="rId16"/>
    <p:sldId id="389" r:id="rId17"/>
    <p:sldId id="390" r:id="rId18"/>
    <p:sldId id="394" r:id="rId19"/>
    <p:sldId id="413" r:id="rId20"/>
    <p:sldId id="381" r:id="rId21"/>
    <p:sldId id="397" r:id="rId22"/>
    <p:sldId id="415" r:id="rId23"/>
    <p:sldId id="416" r:id="rId24"/>
    <p:sldId id="417" r:id="rId25"/>
    <p:sldId id="421" r:id="rId26"/>
    <p:sldId id="418" r:id="rId27"/>
    <p:sldId id="419" r:id="rId28"/>
    <p:sldId id="420" r:id="rId29"/>
    <p:sldId id="414" r:id="rId30"/>
    <p:sldId id="395" r:id="rId31"/>
    <p:sldId id="379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9" autoAdjust="0"/>
    <p:restoredTop sz="50000" autoAdjust="0"/>
  </p:normalViewPr>
  <p:slideViewPr>
    <p:cSldViewPr showGuides="1">
      <p:cViewPr varScale="1">
        <p:scale>
          <a:sx n="106" d="100"/>
          <a:sy n="106" d="100"/>
        </p:scale>
        <p:origin x="528" y="168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tags" Target="tags/tag1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Reactjs</a:t>
            </a:r>
            <a:r>
              <a:rPr lang="en-US" sz="3600" dirty="0" smtClean="0"/>
              <a:t> Redux</a:t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631825" lvl="1" indent="-342900">
              <a:buFont typeface="Arial" charset="0"/>
              <a:buChar char="•"/>
            </a:pP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React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>
                <a:solidFill>
                  <a:srgbClr val="008000"/>
                </a:solidFill>
              </a:rPr>
              <a:t>'react'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/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 smtClean="0">
                <a:solidFill>
                  <a:srgbClr val="008000"/>
                </a:solidFill>
              </a:rPr>
              <a:t>export default </a:t>
            </a:r>
            <a:r>
              <a:rPr lang="en-US" b="1" dirty="0" smtClean="0">
                <a:solidFill>
                  <a:srgbClr val="000080"/>
                </a:solidFill>
              </a:rPr>
              <a:t>function </a:t>
            </a:r>
            <a:r>
              <a:rPr lang="en-US" i="1" dirty="0" smtClean="0">
                <a:solidFill>
                  <a:srgbClr val="FF0000"/>
                </a:solidFill>
              </a:rPr>
              <a:t>Quote</a:t>
            </a:r>
            <a:r>
              <a:rPr lang="en-US" dirty="0" smtClean="0"/>
              <a:t>( </a:t>
            </a:r>
            <a:r>
              <a:rPr lang="en-US" dirty="0"/>
              <a:t>props 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// </a:t>
            </a:r>
            <a:r>
              <a:rPr lang="en-US" dirty="0" smtClean="0">
                <a:solidFill>
                  <a:srgbClr val="FF0000"/>
                </a:solidFill>
              </a:rPr>
              <a:t>SUBMIT event handler is on the next slide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 err="1">
                <a:solidFill>
                  <a:srgbClr val="0000FF"/>
                </a:solidFill>
              </a:rPr>
              <a:t>className</a:t>
            </a:r>
            <a:r>
              <a:rPr lang="en-US" b="1" dirty="0">
                <a:solidFill>
                  <a:srgbClr val="008000"/>
                </a:solidFill>
              </a:rPr>
              <a:t>="</a:t>
            </a:r>
            <a:r>
              <a:rPr lang="en-US" b="1" dirty="0" err="1">
                <a:solidFill>
                  <a:srgbClr val="008000"/>
                </a:solidFill>
              </a:rPr>
              <a:t>nameInput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&lt;</a:t>
            </a:r>
            <a:r>
              <a:rPr lang="en-US" b="1" dirty="0">
                <a:solidFill>
                  <a:srgbClr val="000080"/>
                </a:solidFill>
              </a:rPr>
              <a:t>h1</a:t>
            </a:r>
            <a:r>
              <a:rPr lang="en-US" dirty="0"/>
              <a:t>&gt;{</a:t>
            </a:r>
            <a:r>
              <a:rPr lang="en-US" dirty="0" err="1"/>
              <a:t>props.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dirty="0"/>
              <a:t>}{</a:t>
            </a:r>
            <a:r>
              <a:rPr lang="en-US" dirty="0" err="1"/>
              <a:t>props.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? </a:t>
            </a:r>
            <a:r>
              <a:rPr lang="en-US" b="1" dirty="0">
                <a:solidFill>
                  <a:srgbClr val="008000"/>
                </a:solidFill>
              </a:rPr>
              <a:t>':' 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''</a:t>
            </a:r>
            <a:r>
              <a:rPr lang="en-US" dirty="0"/>
              <a:t>} {</a:t>
            </a:r>
            <a:r>
              <a:rPr lang="en-US" dirty="0" err="1"/>
              <a:t>props.</a:t>
            </a:r>
            <a:r>
              <a:rPr lang="en-US" b="1" dirty="0" err="1">
                <a:solidFill>
                  <a:srgbClr val="660E7A"/>
                </a:solidFill>
              </a:rPr>
              <a:t>quote</a:t>
            </a:r>
            <a:r>
              <a:rPr lang="en-US" dirty="0"/>
              <a:t>}&lt;/</a:t>
            </a:r>
            <a:r>
              <a:rPr lang="en-US" b="1" dirty="0">
                <a:solidFill>
                  <a:srgbClr val="000080"/>
                </a:solidFill>
              </a:rPr>
              <a:t>h1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&lt;</a:t>
            </a:r>
            <a:r>
              <a:rPr lang="en-US" b="1" dirty="0">
                <a:solidFill>
                  <a:srgbClr val="000080"/>
                </a:solidFill>
              </a:rPr>
              <a:t>form </a:t>
            </a:r>
            <a:r>
              <a:rPr lang="en-US" b="1" dirty="0" err="1">
                <a:solidFill>
                  <a:srgbClr val="0000FF"/>
                </a:solidFill>
              </a:rPr>
              <a:t>onSubmit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i="1" dirty="0">
                <a:solidFill>
                  <a:srgbClr val="FF0000"/>
                </a:solidFill>
              </a:rPr>
              <a:t>submit</a:t>
            </a:r>
            <a:r>
              <a:rPr lang="en-US" dirty="0"/>
              <a:t>}&gt;</a:t>
            </a:r>
            <a:br>
              <a:rPr lang="en-US" dirty="0"/>
            </a:br>
            <a:r>
              <a:rPr lang="en-US" dirty="0"/>
              <a:t>         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placeholder</a:t>
            </a:r>
            <a:r>
              <a:rPr lang="en-US" b="1" dirty="0">
                <a:solidFill>
                  <a:srgbClr val="008000"/>
                </a:solidFill>
              </a:rPr>
              <a:t>="Full Name" </a:t>
            </a:r>
            <a:r>
              <a:rPr lang="en-US" b="1" dirty="0">
                <a:solidFill>
                  <a:srgbClr val="0000FF"/>
                </a:solidFill>
              </a:rPr>
              <a:t>ref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{data =&gt; </a:t>
            </a:r>
            <a:r>
              <a:rPr lang="en-US" dirty="0">
                <a:solidFill>
                  <a:srgbClr val="458383"/>
                </a:solidFill>
              </a:rPr>
              <a:t>_name </a:t>
            </a:r>
            <a:r>
              <a:rPr lang="en-US" dirty="0"/>
              <a:t>= data} /&gt;</a:t>
            </a:r>
            <a:br>
              <a:rPr lang="en-US" dirty="0"/>
            </a:br>
            <a:r>
              <a:rPr lang="en-US" dirty="0"/>
              <a:t>         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placeholder</a:t>
            </a:r>
            <a:r>
              <a:rPr lang="en-US" b="1" dirty="0">
                <a:solidFill>
                  <a:srgbClr val="008000"/>
                </a:solidFill>
              </a:rPr>
              <a:t>="Quote of the Day" </a:t>
            </a:r>
            <a:r>
              <a:rPr lang="en-US" b="1" dirty="0">
                <a:solidFill>
                  <a:srgbClr val="0000FF"/>
                </a:solidFill>
              </a:rPr>
              <a:t>ref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{data =&gt; </a:t>
            </a:r>
            <a:r>
              <a:rPr lang="en-US" dirty="0">
                <a:solidFill>
                  <a:srgbClr val="458383"/>
                </a:solidFill>
              </a:rPr>
              <a:t>_quote </a:t>
            </a:r>
            <a:r>
              <a:rPr lang="en-US" dirty="0"/>
              <a:t>= data} /&gt;</a:t>
            </a:r>
            <a:br>
              <a:rPr lang="en-US" dirty="0"/>
            </a:br>
            <a:r>
              <a:rPr lang="en-US" dirty="0"/>
              <a:t>         &lt;</a:t>
            </a:r>
            <a:r>
              <a:rPr lang="en-US" b="1" dirty="0">
                <a:solidFill>
                  <a:srgbClr val="000080"/>
                </a:solidFill>
              </a:rPr>
              <a:t>button </a:t>
            </a:r>
            <a:r>
              <a:rPr lang="en-US" b="1" dirty="0">
                <a:solidFill>
                  <a:srgbClr val="0000FF"/>
                </a:solidFill>
              </a:rPr>
              <a:t>type</a:t>
            </a:r>
            <a:r>
              <a:rPr lang="en-US" b="1" dirty="0">
                <a:solidFill>
                  <a:srgbClr val="008000"/>
                </a:solidFill>
              </a:rPr>
              <a:t>="submit"</a:t>
            </a:r>
            <a:r>
              <a:rPr lang="en-US" dirty="0"/>
              <a:t>&gt;Save&lt;/</a:t>
            </a:r>
            <a:r>
              <a:rPr lang="en-US" b="1" dirty="0">
                <a:solidFill>
                  <a:srgbClr val="000080"/>
                </a:solidFill>
              </a:rPr>
              <a:t>button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&lt;/</a:t>
            </a:r>
            <a:r>
              <a:rPr lang="en-US" b="1" dirty="0">
                <a:solidFill>
                  <a:srgbClr val="000080"/>
                </a:solidFill>
              </a:rPr>
              <a:t>form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)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Example </a:t>
            </a:r>
            <a:r>
              <a:rPr lang="mr-IN" dirty="0" smtClean="0"/>
              <a:t>–</a:t>
            </a:r>
            <a:r>
              <a:rPr lang="en-US" dirty="0" smtClean="0"/>
              <a:t> The &lt;Quote&gt; Component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486400" y="2667000"/>
            <a:ext cx="6858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77000" y="2286000"/>
            <a:ext cx="13045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Input PROPS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38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Continued from previous slide</a:t>
            </a:r>
          </a:p>
          <a:p>
            <a:pPr marL="574675" lvl="1" indent="-285750"/>
            <a:r>
              <a:rPr lang="en-US" b="1" dirty="0" smtClean="0">
                <a:solidFill>
                  <a:srgbClr val="008000"/>
                </a:solidFill>
              </a:rPr>
              <a:t>export default</a:t>
            </a:r>
            <a:r>
              <a:rPr lang="en-US" b="1" dirty="0" smtClean="0">
                <a:solidFill>
                  <a:srgbClr val="000080"/>
                </a:solidFill>
              </a:rPr>
              <a:t> function </a:t>
            </a:r>
            <a:r>
              <a:rPr lang="en-US" i="1" dirty="0" smtClean="0">
                <a:solidFill>
                  <a:srgbClr val="FF0000"/>
                </a:solidFill>
              </a:rPr>
              <a:t>Quote </a:t>
            </a:r>
            <a:r>
              <a:rPr lang="en-US" dirty="0" smtClean="0"/>
              <a:t>( </a:t>
            </a:r>
            <a:r>
              <a:rPr lang="en-US" dirty="0"/>
              <a:t>props 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>
                <a:solidFill>
                  <a:srgbClr val="458383"/>
                </a:solidFill>
              </a:rPr>
              <a:t>_name</a:t>
            </a:r>
            <a:r>
              <a:rPr lang="en-US" dirty="0"/>
              <a:t>, </a:t>
            </a:r>
            <a:r>
              <a:rPr lang="en-US" dirty="0">
                <a:solidFill>
                  <a:srgbClr val="458383"/>
                </a:solidFill>
              </a:rPr>
              <a:t>_quote</a:t>
            </a:r>
            <a:br>
              <a:rPr lang="en-US" dirty="0">
                <a:solidFill>
                  <a:srgbClr val="458383"/>
                </a:solidFill>
              </a:rPr>
            </a:br>
            <a:r>
              <a:rPr lang="en-US" dirty="0">
                <a:solidFill>
                  <a:srgbClr val="458383"/>
                </a:solidFill>
              </a:rPr>
              <a:t/>
            </a:r>
            <a:br>
              <a:rPr lang="en-US" dirty="0">
                <a:solidFill>
                  <a:srgbClr val="458383"/>
                </a:solidFill>
              </a:rPr>
            </a:br>
            <a:r>
              <a:rPr lang="en-US" dirty="0">
                <a:solidFill>
                  <a:srgbClr val="458383"/>
                </a:solidFill>
              </a:rPr>
              <a:t>   </a:t>
            </a:r>
            <a:r>
              <a:rPr lang="en-US" b="1" dirty="0">
                <a:solidFill>
                  <a:srgbClr val="000080"/>
                </a:solidFill>
              </a:rPr>
              <a:t>function </a:t>
            </a:r>
            <a:r>
              <a:rPr lang="en-US" i="1" dirty="0"/>
              <a:t>submit</a:t>
            </a:r>
            <a:r>
              <a:rPr lang="en-US" dirty="0"/>
              <a:t>(e)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e.</a:t>
            </a:r>
            <a:r>
              <a:rPr lang="en-US" dirty="0" err="1">
                <a:solidFill>
                  <a:srgbClr val="7A7A43"/>
                </a:solidFill>
              </a:rPr>
              <a:t>preventDefault</a:t>
            </a:r>
            <a:r>
              <a:rPr lang="en-US" dirty="0" smtClean="0"/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 smtClean="0"/>
              <a:t>props.</a:t>
            </a:r>
            <a:r>
              <a:rPr lang="en-US" dirty="0" err="1" smtClean="0">
                <a:solidFill>
                  <a:srgbClr val="7A7A43"/>
                </a:solidFill>
              </a:rPr>
              <a:t>saveQuote</a:t>
            </a:r>
            <a:r>
              <a:rPr lang="en-US" dirty="0" smtClean="0"/>
              <a:t>( </a:t>
            </a:r>
            <a:r>
              <a:rPr lang="en-US" dirty="0">
                <a:solidFill>
                  <a:srgbClr val="458383"/>
                </a:solidFill>
              </a:rPr>
              <a:t>_</a:t>
            </a:r>
            <a:r>
              <a:rPr lang="en-US" dirty="0" err="1">
                <a:solidFill>
                  <a:srgbClr val="458383"/>
                </a:solidFill>
              </a:rPr>
              <a:t>name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value</a:t>
            </a:r>
            <a:r>
              <a:rPr lang="en-US" dirty="0"/>
              <a:t>, </a:t>
            </a:r>
            <a:r>
              <a:rPr lang="en-US" dirty="0">
                <a:solidFill>
                  <a:srgbClr val="458383"/>
                </a:solidFill>
              </a:rPr>
              <a:t>_</a:t>
            </a:r>
            <a:r>
              <a:rPr lang="en-US" dirty="0" err="1">
                <a:solidFill>
                  <a:srgbClr val="458383"/>
                </a:solidFill>
              </a:rPr>
              <a:t>quote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value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>
                <a:solidFill>
                  <a:srgbClr val="458383"/>
                </a:solidFill>
              </a:rPr>
              <a:t>_</a:t>
            </a:r>
            <a:r>
              <a:rPr lang="en-US" dirty="0" err="1">
                <a:solidFill>
                  <a:srgbClr val="458383"/>
                </a:solidFill>
              </a:rPr>
              <a:t>name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value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008000"/>
                </a:solidFill>
              </a:rPr>
              <a:t>''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</a:t>
            </a:r>
            <a:r>
              <a:rPr lang="en-US" dirty="0">
                <a:solidFill>
                  <a:srgbClr val="458383"/>
                </a:solidFill>
              </a:rPr>
              <a:t>_</a:t>
            </a:r>
            <a:r>
              <a:rPr lang="en-US" dirty="0" err="1">
                <a:solidFill>
                  <a:srgbClr val="458383"/>
                </a:solidFill>
              </a:rPr>
              <a:t>quote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value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008000"/>
                </a:solidFill>
              </a:rPr>
              <a:t>''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FF0000"/>
                </a:solidFill>
              </a:rPr>
              <a:t>// returns the JSX markup from the </a:t>
            </a:r>
            <a:r>
              <a:rPr lang="en-US" dirty="0" err="1" smtClean="0">
                <a:solidFill>
                  <a:srgbClr val="FF0000"/>
                </a:solidFill>
              </a:rPr>
              <a:t>prev</a:t>
            </a:r>
            <a:r>
              <a:rPr lang="en-US" dirty="0" smtClean="0">
                <a:solidFill>
                  <a:srgbClr val="FF0000"/>
                </a:solidFill>
              </a:rPr>
              <a:t> slide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 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r>
              <a:rPr lang="en-US" i="1" dirty="0"/>
              <a:t/>
            </a:r>
            <a:br>
              <a:rPr lang="en-US" i="1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mr-IN" dirty="0" smtClean="0"/>
              <a:t>–</a:t>
            </a:r>
            <a:r>
              <a:rPr lang="en-US" dirty="0" smtClean="0"/>
              <a:t> Page 3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76600" y="2771001"/>
            <a:ext cx="3091339" cy="657999"/>
            <a:chOff x="5105400" y="2466201"/>
            <a:chExt cx="3091339" cy="657999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5105400" y="2667000"/>
              <a:ext cx="106680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290768" y="2466201"/>
              <a:ext cx="190597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Callback to REDUX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34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917575" lvl="2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props.saveQuote</a:t>
            </a:r>
            <a:r>
              <a:rPr lang="en-US" dirty="0" smtClean="0"/>
              <a:t>( name, quote 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Callback must: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Calls the Redux </a:t>
            </a:r>
            <a:r>
              <a:rPr lang="en-US" dirty="0" smtClean="0">
                <a:solidFill>
                  <a:srgbClr val="FF0000"/>
                </a:solidFill>
              </a:rPr>
              <a:t>DISPATCHER</a:t>
            </a:r>
            <a:r>
              <a:rPr lang="en-US" dirty="0" smtClean="0"/>
              <a:t>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Sends Dispatcher an Action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command</a:t>
            </a:r>
            <a:r>
              <a:rPr lang="en-US" dirty="0" smtClean="0"/>
              <a:t> object with properties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Dispatcher sends Action to reducer (next page)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mr-IN" dirty="0" smtClean="0"/>
              <a:t>–</a:t>
            </a:r>
            <a:r>
              <a:rPr lang="en-US" dirty="0" smtClean="0"/>
              <a:t> Page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30600"/>
            <a:ext cx="53975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4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Notice the signature </a:t>
            </a:r>
            <a:r>
              <a:rPr lang="en-US" dirty="0" smtClean="0">
                <a:solidFill>
                  <a:srgbClr val="FF0000"/>
                </a:solidFill>
              </a:rPr>
              <a:t>( state, action ) =&gt; state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b="1" dirty="0" err="1">
                <a:solidFill>
                  <a:srgbClr val="000080"/>
                </a:solidFill>
              </a:rPr>
              <a:t>const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 err="1">
                <a:solidFill>
                  <a:srgbClr val="660E7A"/>
                </a:solidFill>
              </a:rPr>
              <a:t>initialState</a:t>
            </a:r>
            <a:r>
              <a:rPr lang="en-US" b="1" i="1" dirty="0">
                <a:solidFill>
                  <a:srgbClr val="660E7A"/>
                </a:solidFill>
              </a:rPr>
              <a:t> </a:t>
            </a:r>
            <a:r>
              <a:rPr lang="en-US" dirty="0"/>
              <a:t>= { </a:t>
            </a:r>
            <a:r>
              <a:rPr lang="en-US" b="1" dirty="0">
                <a:solidFill>
                  <a:srgbClr val="660E7A"/>
                </a:solidFill>
              </a:rPr>
              <a:t>name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''</a:t>
            </a:r>
            <a:r>
              <a:rPr lang="en-US" dirty="0"/>
              <a:t>, </a:t>
            </a:r>
            <a:r>
              <a:rPr lang="en-US" b="1" dirty="0">
                <a:solidFill>
                  <a:srgbClr val="660E7A"/>
                </a:solidFill>
              </a:rPr>
              <a:t>quote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'' </a:t>
            </a:r>
            <a:r>
              <a:rPr lang="en-US" dirty="0"/>
              <a:t>};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export </a:t>
            </a:r>
            <a:r>
              <a:rPr lang="en-US" b="1" dirty="0" smtClean="0">
                <a:solidFill>
                  <a:srgbClr val="000080"/>
                </a:solidFill>
              </a:rPr>
              <a:t>function </a:t>
            </a:r>
            <a:r>
              <a:rPr lang="en-US" i="1" dirty="0" err="1" smtClean="0"/>
              <a:t>quoteReducer</a:t>
            </a:r>
            <a:r>
              <a:rPr lang="en-US" dirty="0" smtClean="0"/>
              <a:t>(  state</a:t>
            </a:r>
            <a:r>
              <a:rPr lang="en-US" dirty="0"/>
              <a:t>, </a:t>
            </a:r>
            <a:r>
              <a:rPr lang="en-US" dirty="0" smtClean="0"/>
              <a:t>action  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state = state || </a:t>
            </a:r>
            <a:r>
              <a:rPr lang="en-US" b="1" i="1" dirty="0" err="1">
                <a:solidFill>
                  <a:srgbClr val="660E7A"/>
                </a:solidFill>
              </a:rPr>
              <a:t>initialState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switch </a:t>
            </a:r>
            <a:r>
              <a:rPr lang="en-US" dirty="0"/>
              <a:t>(</a:t>
            </a:r>
            <a:r>
              <a:rPr lang="en-US" dirty="0" err="1"/>
              <a:t>action.</a:t>
            </a:r>
            <a:r>
              <a:rPr lang="en-US" b="1" dirty="0" err="1">
                <a:solidFill>
                  <a:srgbClr val="660E7A"/>
                </a:solidFill>
              </a:rPr>
              <a:t>type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solidFill>
                  <a:srgbClr val="000080"/>
                </a:solidFill>
              </a:rPr>
              <a:t>case </a:t>
            </a:r>
            <a:r>
              <a:rPr lang="en-US" dirty="0" smtClean="0"/>
              <a:t>“SAVE_QUOTE”: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    ...state,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>
                <a:solidFill>
                  <a:srgbClr val="660E7A"/>
                </a:solidFill>
              </a:rPr>
              <a:t>name</a:t>
            </a:r>
            <a:r>
              <a:rPr lang="en-US" dirty="0"/>
              <a:t>: </a:t>
            </a:r>
            <a:r>
              <a:rPr lang="en-US" dirty="0" err="1"/>
              <a:t>action.</a:t>
            </a:r>
            <a:r>
              <a:rPr lang="en-US" b="1" dirty="0" err="1">
                <a:solidFill>
                  <a:srgbClr val="660E7A"/>
                </a:solidFill>
              </a:rPr>
              <a:t>payload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>
                <a:solidFill>
                  <a:srgbClr val="660E7A"/>
                </a:solidFill>
              </a:rPr>
              <a:t>quote</a:t>
            </a:r>
            <a:r>
              <a:rPr lang="en-US" dirty="0"/>
              <a:t>: </a:t>
            </a:r>
            <a:r>
              <a:rPr lang="en-US" dirty="0" err="1"/>
              <a:t>action.</a:t>
            </a:r>
            <a:r>
              <a:rPr lang="en-US" b="1" dirty="0" err="1">
                <a:solidFill>
                  <a:srgbClr val="660E7A"/>
                </a:solidFill>
              </a:rPr>
              <a:t>payload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quote</a:t>
            </a:r>
            <a:r>
              <a:rPr lang="en-US" b="1" dirty="0">
                <a:solidFill>
                  <a:srgbClr val="660E7A"/>
                </a:solidFill>
              </a:rPr>
              <a:t/>
            </a:r>
            <a:br>
              <a:rPr lang="en-US" b="1" dirty="0">
                <a:solidFill>
                  <a:srgbClr val="660E7A"/>
                </a:solidFill>
              </a:rPr>
            </a:br>
            <a:r>
              <a:rPr lang="en-US" b="1" dirty="0">
                <a:solidFill>
                  <a:srgbClr val="660E7A"/>
                </a:solidFill>
              </a:rPr>
              <a:t>         </a:t>
            </a:r>
            <a:r>
              <a:rPr lang="en-US" dirty="0"/>
              <a:t>};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solidFill>
                  <a:srgbClr val="000080"/>
                </a:solidFill>
              </a:rPr>
              <a:t>default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state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 Example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124200" y="3325001"/>
            <a:ext cx="5248732" cy="637399"/>
            <a:chOff x="3429000" y="3505200"/>
            <a:chExt cx="5248732" cy="637399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3429000" y="3733802"/>
              <a:ext cx="2374048" cy="4087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096000" y="3505200"/>
              <a:ext cx="2581732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Create a new state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Keep all props of old state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57800" y="4495800"/>
            <a:ext cx="3416457" cy="276999"/>
            <a:chOff x="5105400" y="3505200"/>
            <a:chExt cx="3416457" cy="27699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5105400" y="3505200"/>
              <a:ext cx="838200" cy="1384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0" y="3505200"/>
              <a:ext cx="242585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Update </a:t>
              </a:r>
              <a:r>
                <a:rPr lang="en-US" smtClean="0">
                  <a:solidFill>
                    <a:srgbClr val="FF0000"/>
                  </a:solidFill>
                </a:rPr>
                <a:t>these properties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4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</a:t>
            </a:r>
            <a:r>
              <a:rPr lang="en-US" dirty="0" smtClean="0">
                <a:solidFill>
                  <a:srgbClr val="FF0000"/>
                </a:solidFill>
              </a:rPr>
              <a:t>CREATES</a:t>
            </a:r>
            <a:r>
              <a:rPr lang="en-US" dirty="0" smtClean="0"/>
              <a:t> Container Components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want Redux to create a Container around </a:t>
            </a:r>
            <a:r>
              <a:rPr lang="en-US" dirty="0" smtClean="0">
                <a:solidFill>
                  <a:srgbClr val="FF0000"/>
                </a:solidFill>
              </a:rPr>
              <a:t>&lt;Quote&gt;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&lt;</a:t>
            </a:r>
            <a:r>
              <a:rPr lang="en-US" b="1" dirty="0" smtClean="0">
                <a:solidFill>
                  <a:srgbClr val="000080"/>
                </a:solidFill>
              </a:rPr>
              <a:t>Quote </a:t>
            </a:r>
            <a:r>
              <a:rPr lang="en-US" b="1" dirty="0">
                <a:solidFill>
                  <a:srgbClr val="000080"/>
                </a:solidFill>
              </a:rPr>
              <a:t/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</a:t>
            </a:r>
            <a:r>
              <a:rPr lang="en-US" b="1" dirty="0">
                <a:solidFill>
                  <a:srgbClr val="0000FF"/>
                </a:solidFill>
              </a:rPr>
              <a:t>name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nameValue</a:t>
            </a:r>
            <a:r>
              <a:rPr lang="en-US" dirty="0"/>
              <a:t>} 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FF"/>
                </a:solidFill>
              </a:rPr>
              <a:t>quote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quoteValue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 err="1" smtClean="0">
                <a:solidFill>
                  <a:srgbClr val="0000FF"/>
                </a:solidFill>
              </a:rPr>
              <a:t>saveQuote</a:t>
            </a:r>
            <a:r>
              <a:rPr lang="en-US" b="1" dirty="0" smtClean="0">
                <a:solidFill>
                  <a:srgbClr val="008000"/>
                </a:solidFill>
              </a:rPr>
              <a:t>=</a:t>
            </a:r>
            <a:r>
              <a:rPr lang="en-US" dirty="0" smtClean="0"/>
              <a:t>{</a:t>
            </a:r>
            <a:r>
              <a:rPr lang="en-US" dirty="0" err="1" smtClean="0"/>
              <a:t>saveQuote</a:t>
            </a:r>
            <a:r>
              <a:rPr lang="en-US" dirty="0" smtClean="0"/>
              <a:t>} </a:t>
            </a:r>
            <a:r>
              <a:rPr lang="en-US" dirty="0"/>
              <a:t>/&gt;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have to map 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properties to our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quote</a:t>
            </a:r>
            <a:r>
              <a:rPr lang="en-US" dirty="0" smtClean="0"/>
              <a:t> attributes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have to map the </a:t>
            </a:r>
            <a:r>
              <a:rPr lang="en-US" dirty="0" err="1" smtClean="0">
                <a:solidFill>
                  <a:srgbClr val="FF0000"/>
                </a:solidFill>
              </a:rPr>
              <a:t>saveQuote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attribute to our callback 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What are the parameters to our </a:t>
            </a:r>
            <a:r>
              <a:rPr lang="en-US" dirty="0" err="1" smtClean="0">
                <a:solidFill>
                  <a:srgbClr val="FF0000"/>
                </a:solidFill>
              </a:rPr>
              <a:t>saveQuote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function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???</a:t>
            </a:r>
            <a:r>
              <a:rPr lang="en-US" dirty="0" smtClean="0">
                <a:sym typeface="Wingdings"/>
              </a:rPr>
              <a:t> 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0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</a:t>
            </a:r>
            <a:r>
              <a:rPr lang="en-US" dirty="0" smtClean="0">
                <a:solidFill>
                  <a:srgbClr val="FF0000"/>
                </a:solidFill>
              </a:rPr>
              <a:t>CREATES</a:t>
            </a:r>
            <a:r>
              <a:rPr lang="en-US" dirty="0" smtClean="0"/>
              <a:t> Container Components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want Redux to create a Container around </a:t>
            </a:r>
            <a:r>
              <a:rPr lang="en-US" dirty="0" smtClean="0">
                <a:solidFill>
                  <a:srgbClr val="FF0000"/>
                </a:solidFill>
              </a:rPr>
              <a:t>&lt;Quote&gt;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&lt;</a:t>
            </a:r>
            <a:r>
              <a:rPr lang="en-US" b="1" dirty="0" smtClean="0">
                <a:solidFill>
                  <a:srgbClr val="000080"/>
                </a:solidFill>
              </a:rPr>
              <a:t>Quote </a:t>
            </a:r>
            <a:r>
              <a:rPr lang="en-US" b="1" dirty="0">
                <a:solidFill>
                  <a:srgbClr val="000080"/>
                </a:solidFill>
              </a:rPr>
              <a:t/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</a:t>
            </a:r>
            <a:r>
              <a:rPr lang="en-US" b="1" dirty="0">
                <a:solidFill>
                  <a:srgbClr val="0000FF"/>
                </a:solidFill>
              </a:rPr>
              <a:t>name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nameValue</a:t>
            </a:r>
            <a:r>
              <a:rPr lang="en-US" dirty="0"/>
              <a:t>} 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FF"/>
                </a:solidFill>
              </a:rPr>
              <a:t>quote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quoteValue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 err="1" smtClean="0">
                <a:solidFill>
                  <a:srgbClr val="0000FF"/>
                </a:solidFill>
              </a:rPr>
              <a:t>saveQuote</a:t>
            </a:r>
            <a:r>
              <a:rPr lang="en-US" b="1" dirty="0" smtClean="0">
                <a:solidFill>
                  <a:srgbClr val="008000"/>
                </a:solidFill>
              </a:rPr>
              <a:t>=</a:t>
            </a:r>
            <a:r>
              <a:rPr lang="en-US" dirty="0" smtClean="0"/>
              <a:t>{</a:t>
            </a:r>
            <a:r>
              <a:rPr lang="en-US" dirty="0" err="1" smtClean="0"/>
              <a:t>saveQuote</a:t>
            </a:r>
            <a:r>
              <a:rPr lang="en-US" dirty="0" smtClean="0"/>
              <a:t>} </a:t>
            </a:r>
            <a:r>
              <a:rPr lang="en-US" dirty="0"/>
              <a:t>/&gt;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have to map 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properties to our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quote</a:t>
            </a:r>
            <a:r>
              <a:rPr lang="en-US" dirty="0" smtClean="0"/>
              <a:t> attributes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have to map the </a:t>
            </a:r>
            <a:r>
              <a:rPr lang="en-US" dirty="0" err="1" smtClean="0">
                <a:solidFill>
                  <a:srgbClr val="FF0000"/>
                </a:solidFill>
              </a:rPr>
              <a:t>saveQuote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attribute to our callback 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What are the parameters to our </a:t>
            </a:r>
            <a:r>
              <a:rPr lang="en-US" dirty="0" err="1" smtClean="0">
                <a:solidFill>
                  <a:srgbClr val="FF0000"/>
                </a:solidFill>
              </a:rPr>
              <a:t>saveQuote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function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???</a:t>
            </a:r>
            <a:r>
              <a:rPr lang="en-US" dirty="0" smtClean="0">
                <a:sym typeface="Wingdings"/>
              </a:rPr>
              <a:t> 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saveQuote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FF0000"/>
                </a:solidFill>
              </a:rPr>
              <a:t>dispatch, name, quote</a:t>
            </a:r>
            <a:r>
              <a:rPr lang="en-US" dirty="0" smtClean="0"/>
              <a:t> 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1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needs to know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Which subset of the state attached to which attribute on the Component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&lt;Quote&gt;</a:t>
            </a:r>
            <a:r>
              <a:rPr lang="en-US" dirty="0" smtClean="0"/>
              <a:t> Component needs ‘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’ and ‘</a:t>
            </a:r>
            <a:r>
              <a:rPr lang="en-US" dirty="0" smtClean="0">
                <a:solidFill>
                  <a:srgbClr val="FF0000"/>
                </a:solidFill>
              </a:rPr>
              <a:t>quote</a:t>
            </a:r>
            <a:r>
              <a:rPr lang="en-US" dirty="0" smtClean="0"/>
              <a:t>’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With </a:t>
            </a:r>
            <a:r>
              <a:rPr lang="en-US" dirty="0" err="1" smtClean="0">
                <a:solidFill>
                  <a:srgbClr val="FF0000"/>
                </a:solidFill>
              </a:rPr>
              <a:t>mapStateToProps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Which Actions should be dispatched to the store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CRUD to store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With </a:t>
            </a:r>
            <a:r>
              <a:rPr lang="en-US" dirty="0" err="1" smtClean="0">
                <a:solidFill>
                  <a:srgbClr val="FF0000"/>
                </a:solidFill>
              </a:rPr>
              <a:t>mapDispatchToProps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</a:t>
            </a:r>
          </a:p>
          <a:p>
            <a:pPr marL="1203325" lvl="3" indent="-342900">
              <a:buFont typeface="Arial" charset="0"/>
              <a:buChar char="•"/>
            </a:pPr>
            <a:r>
              <a:rPr lang="en-US" dirty="0" smtClean="0"/>
              <a:t>Dispatch Actions to the Store</a:t>
            </a:r>
          </a:p>
          <a:p>
            <a:pPr marL="1203325" lvl="3" indent="-342900">
              <a:buFont typeface="Arial" charset="0"/>
              <a:buChar char="•"/>
            </a:pPr>
            <a:r>
              <a:rPr lang="en-US" dirty="0" smtClean="0"/>
              <a:t>Pass the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function to the action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Define </a:t>
            </a:r>
            <a:r>
              <a:rPr lang="en-US" dirty="0" smtClean="0">
                <a:solidFill>
                  <a:srgbClr val="FF0000"/>
                </a:solidFill>
              </a:rPr>
              <a:t>CONTAINER</a:t>
            </a:r>
            <a:r>
              <a:rPr lang="en-US" dirty="0" smtClean="0"/>
              <a:t> around the Component</a:t>
            </a:r>
          </a:p>
          <a:p>
            <a:pPr marL="917575" lvl="2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4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631825" lvl="1" indent="-342900">
              <a:buFont typeface="Arial" charset="0"/>
              <a:buChar char="•"/>
            </a:pPr>
            <a:r>
              <a:rPr lang="en-US" b="1" dirty="0" err="1" smtClean="0">
                <a:solidFill>
                  <a:srgbClr val="000080"/>
                </a:solidFill>
              </a:rPr>
              <a:t>const</a:t>
            </a:r>
            <a:r>
              <a:rPr lang="en-US" b="1" dirty="0" smtClean="0">
                <a:solidFill>
                  <a:srgbClr val="00008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mapStateToProps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= (state, </a:t>
            </a:r>
            <a:r>
              <a:rPr lang="en-US" dirty="0" err="1"/>
              <a:t>ownProps</a:t>
            </a:r>
            <a:r>
              <a:rPr lang="en-US" dirty="0"/>
              <a:t>) =&gt; {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 smtClean="0">
                <a:solidFill>
                  <a:srgbClr val="000080"/>
                </a:solidFill>
              </a:rPr>
              <a:t>return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smtClean="0">
                <a:solidFill>
                  <a:srgbClr val="458383"/>
                </a:solidFill>
              </a:rPr>
              <a:t>name</a:t>
            </a:r>
            <a:r>
              <a:rPr lang="en-US" dirty="0" smtClean="0"/>
              <a:t>: </a:t>
            </a:r>
            <a:r>
              <a:rPr lang="en-US" dirty="0" err="1" smtClean="0"/>
              <a:t>state.quotes.name</a:t>
            </a:r>
            <a:r>
              <a:rPr lang="en-US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smtClean="0">
                <a:solidFill>
                  <a:srgbClr val="458383"/>
                </a:solidFill>
              </a:rPr>
              <a:t>quote: </a:t>
            </a:r>
            <a:r>
              <a:rPr lang="en-US" dirty="0" err="1" smtClean="0">
                <a:solidFill>
                  <a:srgbClr val="458383"/>
                </a:solidFill>
              </a:rPr>
              <a:t>state.quotes.quote</a:t>
            </a:r>
            <a:r>
              <a:rPr lang="en-US" dirty="0">
                <a:solidFill>
                  <a:srgbClr val="458383"/>
                </a:solidFill>
              </a:rPr>
              <a:t/>
            </a:r>
            <a:br>
              <a:rPr lang="en-US" dirty="0">
                <a:solidFill>
                  <a:srgbClr val="458383"/>
                </a:solidFill>
              </a:rPr>
            </a:br>
            <a:r>
              <a:rPr lang="en-US" dirty="0">
                <a:solidFill>
                  <a:srgbClr val="458383"/>
                </a:solidFill>
              </a:rPr>
              <a:t>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const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mapDispatchToProps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= (dispatch) =&gt;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err="1" smtClean="0">
                <a:solidFill>
                  <a:srgbClr val="7A7A43"/>
                </a:solidFill>
              </a:rPr>
              <a:t>saveQuote</a:t>
            </a:r>
            <a:r>
              <a:rPr lang="en-US" dirty="0" smtClean="0"/>
              <a:t>: (</a:t>
            </a:r>
            <a:r>
              <a:rPr lang="en-US" dirty="0"/>
              <a:t>name, quote</a:t>
            </a:r>
            <a:r>
              <a:rPr lang="en-US" dirty="0" smtClean="0"/>
              <a:t>) =&gt;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dirty="0" err="1" smtClean="0">
                <a:solidFill>
                  <a:srgbClr val="FF0000"/>
                </a:solidFill>
              </a:rPr>
              <a:t>actions.</a:t>
            </a:r>
            <a:r>
              <a:rPr lang="en-US" i="1" dirty="0" err="1" smtClean="0">
                <a:solidFill>
                  <a:srgbClr val="FF0000"/>
                </a:solidFill>
              </a:rPr>
              <a:t>saveQuote</a:t>
            </a:r>
            <a:r>
              <a:rPr lang="en-US" dirty="0" smtClean="0"/>
              <a:t>( dispatch, name</a:t>
            </a:r>
            <a:r>
              <a:rPr lang="en-US" dirty="0"/>
              <a:t>, quote 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r>
              <a:rPr lang="en-US" b="1" dirty="0" smtClean="0">
                <a:solidFill>
                  <a:srgbClr val="000080"/>
                </a:solidFill>
              </a:rPr>
              <a:t>export default </a:t>
            </a:r>
            <a:r>
              <a:rPr lang="en-US" b="1" i="1" dirty="0" err="1" smtClean="0">
                <a:solidFill>
                  <a:srgbClr val="660E7A"/>
                </a:solidFill>
              </a:rPr>
              <a:t>QuoteContainer</a:t>
            </a:r>
            <a:r>
              <a:rPr lang="en-US" b="1" i="1" dirty="0" smtClean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FF0000"/>
                </a:solidFill>
              </a:rPr>
              <a:t>connect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</a:t>
            </a:r>
            <a:r>
              <a:rPr lang="en-US" i="1" dirty="0" err="1"/>
              <a:t>mapStateToProps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</a:t>
            </a:r>
            <a:r>
              <a:rPr lang="en-US" i="1" dirty="0" err="1"/>
              <a:t>mapDispatchToProps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 smtClean="0"/>
              <a:t>) (</a:t>
            </a:r>
            <a:r>
              <a:rPr lang="en-US" dirty="0" smtClean="0">
                <a:solidFill>
                  <a:srgbClr val="FF0000"/>
                </a:solidFill>
              </a:rPr>
              <a:t>Quote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Example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0" y="5716625"/>
            <a:ext cx="4536993" cy="276999"/>
            <a:chOff x="3504172" y="3738792"/>
            <a:chExt cx="4536993" cy="276999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504172" y="3766960"/>
              <a:ext cx="721756" cy="1384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21583" y="3738792"/>
              <a:ext cx="361958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Wrap around the Quote Component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10001" y="5044178"/>
            <a:ext cx="4800599" cy="553998"/>
            <a:chOff x="3957177" y="3796427"/>
            <a:chExt cx="4800599" cy="553998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957177" y="4072003"/>
              <a:ext cx="175780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974642" y="3796427"/>
              <a:ext cx="2783134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Tells Redux what Attributes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To use when calling Quote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67201" y="2298726"/>
            <a:ext cx="3505199" cy="520674"/>
            <a:chOff x="4394001" y="3614559"/>
            <a:chExt cx="3505199" cy="520674"/>
          </a:xfrm>
        </p:grpSpPr>
        <p:cxnSp>
          <p:nvCxnSpPr>
            <p:cNvPr id="17" name="Straight Arrow Connector 16"/>
            <p:cNvCxnSpPr/>
            <p:nvPr/>
          </p:nvCxnSpPr>
          <p:spPr>
            <a:xfrm flipH="1" flipV="1">
              <a:off x="4394001" y="3614559"/>
              <a:ext cx="1600199" cy="36827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05439" y="3858234"/>
              <a:ext cx="179376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THREE attributes</a:t>
              </a: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H="1">
            <a:off x="2801159" y="2895600"/>
            <a:ext cx="3066241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800600" y="3328265"/>
            <a:ext cx="3831220" cy="360826"/>
            <a:chOff x="4909073" y="3846425"/>
            <a:chExt cx="3831220" cy="360826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4909073" y="3982833"/>
              <a:ext cx="1085128" cy="2244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175745" y="3846425"/>
              <a:ext cx="256454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Our </a:t>
              </a:r>
              <a:r>
                <a:rPr lang="en-US" dirty="0" err="1" smtClean="0">
                  <a:solidFill>
                    <a:srgbClr val="FF0000"/>
                  </a:solidFill>
                </a:rPr>
                <a:t>saveQuote</a:t>
              </a:r>
              <a:r>
                <a:rPr lang="en-US" dirty="0" smtClean="0">
                  <a:solidFill>
                    <a:srgbClr val="FF0000"/>
                  </a:solidFill>
                </a:rPr>
                <a:t>() function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10202" y="4114129"/>
            <a:ext cx="2692201" cy="636195"/>
            <a:chOff x="5332154" y="3783195"/>
            <a:chExt cx="2692201" cy="636195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5332154" y="4009784"/>
              <a:ext cx="475526" cy="4096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77934" y="3783195"/>
              <a:ext cx="214642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Create new Container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021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index.js</a:t>
            </a:r>
            <a:r>
              <a:rPr lang="en-US" dirty="0" smtClean="0">
                <a:sym typeface="Wingdings"/>
              </a:rPr>
              <a:t>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{ </a:t>
            </a:r>
            <a:r>
              <a:rPr lang="en-US" b="1" dirty="0">
                <a:solidFill>
                  <a:srgbClr val="660E7A"/>
                </a:solidFill>
              </a:rPr>
              <a:t>Provider </a:t>
            </a:r>
            <a:r>
              <a:rPr lang="en-US" dirty="0"/>
              <a:t>}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>
                <a:solidFill>
                  <a:srgbClr val="008000"/>
                </a:solidFill>
              </a:rPr>
              <a:t>'react-redux'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{ </a:t>
            </a:r>
            <a:r>
              <a:rPr lang="en-US" b="1" dirty="0" err="1">
                <a:solidFill>
                  <a:srgbClr val="660E7A"/>
                </a:solidFill>
              </a:rPr>
              <a:t>createStore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}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>
                <a:solidFill>
                  <a:srgbClr val="008000"/>
                </a:solidFill>
              </a:rPr>
              <a:t>'redux'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i="1" dirty="0" err="1" smtClean="0"/>
              <a:t>quoteReducer</a:t>
            </a:r>
            <a:r>
              <a:rPr lang="en-US" i="1" dirty="0" smtClean="0"/>
              <a:t>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 smtClean="0">
                <a:solidFill>
                  <a:srgbClr val="008000"/>
                </a:solidFill>
              </a:rPr>
              <a:t>'./quotes/</a:t>
            </a:r>
            <a:r>
              <a:rPr lang="en-US" b="1" dirty="0" err="1" smtClean="0">
                <a:solidFill>
                  <a:srgbClr val="008000"/>
                </a:solidFill>
              </a:rPr>
              <a:t>quoteReducer</a:t>
            </a:r>
            <a:r>
              <a:rPr lang="en-US" b="1" dirty="0" smtClean="0">
                <a:solidFill>
                  <a:srgbClr val="008000"/>
                </a:solidFill>
              </a:rPr>
              <a:t>'</a:t>
            </a:r>
            <a:r>
              <a:rPr lang="en-US" b="1" dirty="0">
                <a:solidFill>
                  <a:srgbClr val="008000"/>
                </a:solidFill>
              </a:rPr>
              <a:t/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/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b="1" i="1" dirty="0">
                <a:solidFill>
                  <a:srgbClr val="660E7A"/>
                </a:solidFill>
              </a:rPr>
              <a:t>store </a:t>
            </a:r>
            <a:r>
              <a:rPr lang="en-US" dirty="0"/>
              <a:t>= </a:t>
            </a:r>
            <a:r>
              <a:rPr lang="en-US" b="1" dirty="0" err="1" smtClean="0">
                <a:solidFill>
                  <a:srgbClr val="660E7A"/>
                </a:solidFill>
              </a:rPr>
              <a:t>createStore</a:t>
            </a:r>
            <a:r>
              <a:rPr lang="en-US" dirty="0" smtClean="0"/>
              <a:t>(</a:t>
            </a:r>
            <a:r>
              <a:rPr lang="en-US" dirty="0" err="1" smtClean="0"/>
              <a:t>quoteReducer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 err="1">
                <a:solidFill>
                  <a:srgbClr val="660E7A"/>
                </a:solidFill>
              </a:rPr>
              <a:t>store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subscribe</a:t>
            </a:r>
            <a:r>
              <a:rPr lang="en-US" dirty="0"/>
              <a:t>(() =&gt;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</a:t>
            </a:r>
            <a:r>
              <a:rPr lang="en-US" b="1" i="1" dirty="0" err="1">
                <a:solidFill>
                  <a:srgbClr val="660E7A"/>
                </a:solidFill>
              </a:rPr>
              <a:t>store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getState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ReactDOM.</a:t>
            </a:r>
            <a:r>
              <a:rPr lang="en-US" b="1" dirty="0" err="1">
                <a:solidFill>
                  <a:srgbClr val="660E7A"/>
                </a:solidFill>
              </a:rPr>
              <a:t>render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&lt;</a:t>
            </a:r>
            <a:r>
              <a:rPr lang="en-US" b="1" dirty="0">
                <a:solidFill>
                  <a:srgbClr val="000080"/>
                </a:solidFill>
              </a:rPr>
              <a:t>Provider </a:t>
            </a:r>
            <a:r>
              <a:rPr lang="en-US" b="1" dirty="0">
                <a:solidFill>
                  <a:srgbClr val="0000FF"/>
                </a:solidFill>
              </a:rPr>
              <a:t>store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i="1" dirty="0">
                <a:solidFill>
                  <a:srgbClr val="660E7A"/>
                </a:solidFill>
              </a:rPr>
              <a:t>store</a:t>
            </a:r>
            <a:r>
              <a:rPr lang="en-US" dirty="0"/>
              <a:t>}&gt;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App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&lt;/</a:t>
            </a:r>
            <a:r>
              <a:rPr lang="en-US" b="1" dirty="0">
                <a:solidFill>
                  <a:srgbClr val="000080"/>
                </a:solidFill>
              </a:rPr>
              <a:t>Provider</a:t>
            </a:r>
            <a:r>
              <a:rPr lang="en-US" dirty="0"/>
              <a:t>&gt;,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 err="1">
                <a:solidFill>
                  <a:srgbClr val="660E7A"/>
                </a:solidFill>
              </a:rPr>
              <a:t>document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getElementById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'root'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);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the Store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1" y="5105195"/>
            <a:ext cx="5743449" cy="291104"/>
            <a:chOff x="3258794" y="3766959"/>
            <a:chExt cx="5743449" cy="291104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258794" y="3905458"/>
              <a:ext cx="1450461" cy="152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858993" y="3766959"/>
              <a:ext cx="41432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Surround the App with the store Provider</a:t>
              </a:r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H="1" flipV="1">
            <a:off x="4010736" y="4952591"/>
            <a:ext cx="487726" cy="1526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498462" y="3624256"/>
            <a:ext cx="3813173" cy="276999"/>
            <a:chOff x="4480804" y="3766959"/>
            <a:chExt cx="3813173" cy="276999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80804" y="3905458"/>
              <a:ext cx="77699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392542" y="3766959"/>
              <a:ext cx="290143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Listen for accessing the store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19004" y="2895600"/>
            <a:ext cx="2946265" cy="276999"/>
            <a:chOff x="5148946" y="3766959"/>
            <a:chExt cx="2946265" cy="276999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5148946" y="3905458"/>
              <a:ext cx="24359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591320" y="3766959"/>
              <a:ext cx="250389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Handles store dispatches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06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754" y="3733995"/>
            <a:ext cx="3009900" cy="222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907" y="1177666"/>
            <a:ext cx="6184900" cy="22860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Many Reducers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Single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Two namespaces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Access using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state.quotes.name</a:t>
            </a:r>
            <a:endParaRPr lang="en-US" dirty="0" smtClean="0">
              <a:solidFill>
                <a:srgbClr val="FF0000"/>
              </a:solidFill>
              <a:sym typeface="Wingdings"/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state.todos.todos</a:t>
            </a:r>
            <a:endParaRPr lang="en-US" dirty="0">
              <a:solidFill>
                <a:srgbClr val="FF0000"/>
              </a:solidFill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the Store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76600" y="5105195"/>
            <a:ext cx="3087985" cy="533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873357" y="1813722"/>
            <a:ext cx="2546673" cy="276999"/>
            <a:chOff x="4994279" y="3766959"/>
            <a:chExt cx="2546673" cy="276999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994279" y="3905458"/>
              <a:ext cx="98464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145569" y="3766959"/>
              <a:ext cx="139538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Two Reducers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10200" y="2317242"/>
            <a:ext cx="2534497" cy="349758"/>
            <a:chOff x="4804386" y="3766959"/>
            <a:chExt cx="2534497" cy="349758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4804386" y="3905458"/>
              <a:ext cx="1447800" cy="2112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47650" y="3766959"/>
              <a:ext cx="99123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For </a:t>
              </a:r>
              <a:r>
                <a:rPr lang="en-US" dirty="0" err="1" smtClean="0">
                  <a:solidFill>
                    <a:srgbClr val="FF0000"/>
                  </a:solidFill>
                </a:rPr>
                <a:t>Async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3276600" y="4203040"/>
            <a:ext cx="3089078" cy="9021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35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Redux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Allows shared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between independent components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Alternative </a:t>
            </a:r>
            <a:r>
              <a:rPr lang="mr-IN" dirty="0" smtClean="0"/>
              <a:t>–</a:t>
            </a:r>
            <a:r>
              <a:rPr lang="en-US" dirty="0" smtClean="0"/>
              <a:t> pass parts of state down to unrelated components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Provides a </a:t>
            </a:r>
            <a:r>
              <a:rPr lang="en-US" dirty="0" smtClean="0">
                <a:solidFill>
                  <a:srgbClr val="FF0000"/>
                </a:solidFill>
              </a:rPr>
              <a:t>single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for the entire app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Provides a Command Pattern interface (with </a:t>
            </a:r>
            <a:r>
              <a:rPr lang="en-US" dirty="0" smtClean="0">
                <a:solidFill>
                  <a:srgbClr val="FF0000"/>
                </a:solidFill>
              </a:rPr>
              <a:t>Actions</a:t>
            </a:r>
            <a:r>
              <a:rPr lang="en-US" dirty="0" smtClean="0"/>
              <a:t>)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Like Do / Undo / Redo implementations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Provides a standard way to modify the STATE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method </a:t>
            </a:r>
            <a:r>
              <a:rPr lang="en-US" dirty="0" smtClean="0">
                <a:sym typeface="Wingdings"/>
              </a:rPr>
              <a:t> dispatches the commands (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Actions</a:t>
            </a:r>
            <a:r>
              <a:rPr lang="en-US" dirty="0" smtClean="0">
                <a:sym typeface="Wingdings"/>
              </a:rPr>
              <a:t>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Provides a standard way to CREATE CONTAINERS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props</a:t>
            </a:r>
            <a:r>
              <a:rPr lang="en-US" dirty="0" smtClean="0">
                <a:sym typeface="Wingdings"/>
              </a:rPr>
              <a:t> are a subset of single STATE 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Callbacks are wrappers around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dispatch()</a:t>
            </a:r>
            <a:r>
              <a:rPr lang="en-US" dirty="0" smtClean="0">
                <a:sym typeface="Wingdings"/>
              </a:rPr>
              <a:t> of Actions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1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store contains the state of the application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All it does is </a:t>
            </a:r>
            <a:r>
              <a:rPr lang="en-US" dirty="0" smtClean="0">
                <a:solidFill>
                  <a:srgbClr val="FF0000"/>
                </a:solidFill>
              </a:rPr>
              <a:t>CALL THE REDUCERS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Reducer changes the </a:t>
            </a:r>
            <a:r>
              <a:rPr lang="en-US" dirty="0" smtClean="0">
                <a:solidFill>
                  <a:srgbClr val="FF0000"/>
                </a:solidFill>
              </a:rPr>
              <a:t>STATE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Can register listeners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Only </a:t>
            </a:r>
            <a:r>
              <a:rPr lang="en-US" dirty="0" smtClean="0">
                <a:solidFill>
                  <a:srgbClr val="FF0000"/>
                </a:solidFill>
              </a:rPr>
              <a:t>ONE</a:t>
            </a:r>
            <a:r>
              <a:rPr lang="en-US" dirty="0" smtClean="0"/>
              <a:t> store in a Redux application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Contains the entire application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Change 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using the REDUCER pattern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2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copies of the STATE are there</a:t>
            </a:r>
            <a:r>
              <a:rPr lang="en-US" dirty="0" smtClean="0"/>
              <a:t>?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the reducer return?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4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9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(state, action)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5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(state, action)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the new state</a:t>
            </a:r>
            <a:endParaRPr lang="en-US" dirty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(state, action)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 the new state</a:t>
            </a:r>
            <a:endParaRPr lang="en-US" dirty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dispatch( action 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7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(state, action)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 the new state</a:t>
            </a:r>
            <a:endParaRPr lang="en-US" dirty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dispatch( action 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an ACTION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8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(state, action)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 the new state</a:t>
            </a:r>
            <a:endParaRPr lang="en-US" dirty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dispatch( action 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an ACTION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the Action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But what about </a:t>
            </a:r>
            <a:r>
              <a:rPr lang="en-US" dirty="0" err="1" smtClean="0"/>
              <a:t>Async</a:t>
            </a:r>
            <a:r>
              <a:rPr lang="en-US" dirty="0" smtClean="0"/>
              <a:t> calls? </a:t>
            </a:r>
            <a:r>
              <a:rPr lang="mr-IN" dirty="0" smtClean="0"/>
              <a:t>–</a:t>
            </a:r>
            <a:r>
              <a:rPr lang="en-US" dirty="0" smtClean="0"/>
              <a:t> like to a RESTful service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reducer handles state change based on the action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get the </a:t>
            </a:r>
            <a:r>
              <a:rPr lang="en-US" dirty="0" err="1" smtClean="0"/>
              <a:t>Async</a:t>
            </a:r>
            <a:r>
              <a:rPr lang="en-US" dirty="0" smtClean="0"/>
              <a:t> data and dispatch the reducer </a:t>
            </a:r>
            <a:r>
              <a:rPr lang="en-US" dirty="0" smtClean="0">
                <a:solidFill>
                  <a:srgbClr val="FF0000"/>
                </a:solidFill>
              </a:rPr>
              <a:t>ourselves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next section discusses </a:t>
            </a:r>
            <a:r>
              <a:rPr lang="en-US" dirty="0" err="1" smtClean="0"/>
              <a:t>Async</a:t>
            </a:r>
            <a:r>
              <a:rPr lang="en-US" dirty="0" smtClean="0"/>
              <a:t> 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Containers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Isolate </a:t>
            </a:r>
            <a:r>
              <a:rPr lang="en-US" dirty="0" smtClean="0">
                <a:solidFill>
                  <a:srgbClr val="FF0000"/>
                </a:solidFill>
              </a:rPr>
              <a:t>View</a:t>
            </a:r>
            <a:r>
              <a:rPr lang="en-US" dirty="0" smtClean="0"/>
              <a:t> Components from the Business Logic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Manage 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Provide the View Components with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State 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via props parameter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Callbacks</a:t>
            </a:r>
            <a:r>
              <a:rPr lang="en-US" dirty="0" smtClean="0"/>
              <a:t> via props parameter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</a:t>
            </a:r>
            <a:r>
              <a:rPr lang="en-US" dirty="0" smtClean="0">
                <a:solidFill>
                  <a:srgbClr val="FF0000"/>
                </a:solidFill>
              </a:rPr>
              <a:t>CREATES</a:t>
            </a:r>
            <a:r>
              <a:rPr lang="en-US" dirty="0" smtClean="0"/>
              <a:t> Containers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Maps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data to props variables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Maps </a:t>
            </a:r>
            <a:r>
              <a:rPr lang="en-US" dirty="0" smtClean="0">
                <a:solidFill>
                  <a:srgbClr val="FF0000"/>
                </a:solidFill>
              </a:rPr>
              <a:t>callbacks</a:t>
            </a:r>
            <a:r>
              <a:rPr lang="en-US" dirty="0" smtClean="0"/>
              <a:t> to props variables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Callbacks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to the Redux store to change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Redux changes the state data and it goes on and 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5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There are a lot of moving parts in Redux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has a </a:t>
            </a:r>
            <a:r>
              <a:rPr lang="en-US" dirty="0" smtClean="0">
                <a:solidFill>
                  <a:srgbClr val="FF0000"/>
                </a:solidFill>
              </a:rPr>
              <a:t>SINGLE STATE</a:t>
            </a:r>
            <a:r>
              <a:rPr lang="en-US" dirty="0" smtClean="0"/>
              <a:t> for the whole app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Reducers allow changing the state within the store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Signature </a:t>
            </a:r>
            <a:r>
              <a:rPr lang="en-US" dirty="0" smtClean="0">
                <a:solidFill>
                  <a:srgbClr val="FF0000"/>
                </a:solidFill>
              </a:rPr>
              <a:t>( state, action ) =&gt;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Pure functions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Should NOT be asynchronous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Actions define </a:t>
            </a:r>
            <a:r>
              <a:rPr lang="en-US" dirty="0" smtClean="0">
                <a:solidFill>
                  <a:srgbClr val="FF0000"/>
                </a:solidFill>
              </a:rPr>
              <a:t>WHAT</a:t>
            </a:r>
            <a:r>
              <a:rPr lang="en-US" dirty="0" smtClean="0"/>
              <a:t> you can do to the state ( CRUD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B</a:t>
            </a:r>
            <a:r>
              <a:rPr lang="en-US" dirty="0" smtClean="0"/>
              <a:t>usiness Logic </a:t>
            </a:r>
            <a:r>
              <a:rPr lang="en-US" dirty="0" smtClean="0">
                <a:solidFill>
                  <a:srgbClr val="FF0000"/>
                </a:solidFill>
              </a:rPr>
              <a:t>results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REDUCER</a:t>
            </a: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Containers </a:t>
            </a:r>
            <a:r>
              <a:rPr lang="en-US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 the state to props and actions to props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Tells Redux the input and output props to Components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input props,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ACTIONS</a:t>
            </a:r>
            <a:r>
              <a:rPr lang="en-US" dirty="0" smtClean="0">
                <a:sym typeface="Wingdings"/>
              </a:rPr>
              <a:t> -&gt; callback props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4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 this lab, you will: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smtClean="0"/>
              <a:t>Change </a:t>
            </a:r>
            <a:r>
              <a:rPr lang="en-US" dirty="0" smtClean="0"/>
              <a:t>the Container Components to use Redux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Create the Actions and Reducers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Configure the store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Watch it work!!!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has </a:t>
            </a:r>
            <a:r>
              <a:rPr lang="en-US" dirty="0" smtClean="0">
                <a:solidFill>
                  <a:srgbClr val="FF0000"/>
                </a:solidFill>
              </a:rPr>
              <a:t>Single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Managed internally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May have multiple parts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Each part for different components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Only way to change the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Via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method on Redux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Dispatch() an Action 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353312"/>
            <a:ext cx="2070100" cy="368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07" y="4419600"/>
            <a:ext cx="2933700" cy="18161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412693" y="5486400"/>
            <a:ext cx="982792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37179" y="5521124"/>
            <a:ext cx="39278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Change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state.users.username</a:t>
            </a:r>
            <a:r>
              <a:rPr lang="en-US" dirty="0" smtClean="0">
                <a:solidFill>
                  <a:srgbClr val="FF0000"/>
                </a:solidFill>
              </a:rPr>
              <a:t> to ‘Clay’</a:t>
            </a:r>
          </a:p>
        </p:txBody>
      </p:sp>
    </p:spTree>
    <p:extLst>
      <p:ext uri="{BB962C8B-B14F-4D97-AF65-F5344CB8AC3E}">
        <p14:creationId xmlns:p14="http://schemas.microsoft.com/office/powerpoint/2010/main" val="98090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calls Reducers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To Change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We write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action.type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Tells us what to do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action.payload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Data to perform work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Return input state if don’t understand </a:t>
            </a:r>
            <a:r>
              <a:rPr lang="en-US" dirty="0" err="1" smtClean="0">
                <a:solidFill>
                  <a:srgbClr val="FF0000"/>
                </a:solidFill>
              </a:rPr>
              <a:t>action.type</a:t>
            </a: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State Functions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96400" y="4527156"/>
            <a:ext cx="39278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Change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state.users.username</a:t>
            </a:r>
            <a:r>
              <a:rPr lang="en-US" dirty="0" smtClean="0">
                <a:solidFill>
                  <a:srgbClr val="FF0000"/>
                </a:solidFill>
              </a:rPr>
              <a:t> to ‘Clay’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353312"/>
            <a:ext cx="5092700" cy="2768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162800" y="3048000"/>
            <a:ext cx="247008" cy="13650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31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Reducers are PURE FUNCTIONS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 change to </a:t>
            </a:r>
            <a:r>
              <a:rPr lang="en-US" dirty="0" err="1" smtClean="0"/>
              <a:t>globals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 change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 smtClean="0"/>
              <a:t>input parameters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Performs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input </a:t>
            </a:r>
            <a:r>
              <a:rPr lang="en-US" dirty="0" smtClean="0">
                <a:sym typeface="Wingdings"/>
              </a:rPr>
              <a:t> transform  output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Two parameters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state</a:t>
            </a:r>
            <a:r>
              <a:rPr lang="en-US" dirty="0" smtClean="0">
                <a:sym typeface="Wingdings"/>
              </a:rPr>
              <a:t>  current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action</a:t>
            </a:r>
            <a:r>
              <a:rPr lang="en-US" dirty="0" smtClean="0">
                <a:sym typeface="Wingdings"/>
              </a:rPr>
              <a:t>  what to do to the state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Returns new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state</a:t>
            </a:r>
            <a:r>
              <a:rPr lang="en-US" dirty="0" smtClean="0">
                <a:sym typeface="Wingdings"/>
              </a:rPr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Signature is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( state, action )  state</a:t>
            </a:r>
            <a:r>
              <a:rPr lang="en-US" dirty="0" smtClean="0">
                <a:sym typeface="Wingdings"/>
              </a:rPr>
              <a:t> 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286000"/>
            <a:ext cx="2933700" cy="18161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6019800" y="3657600"/>
            <a:ext cx="3810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76921" y="4896288"/>
            <a:ext cx="392786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9C4"/>
                </a:solidFill>
              </a:rPr>
              <a:t>Action</a:t>
            </a:r>
            <a:r>
              <a:rPr lang="en-US" dirty="0" smtClean="0">
                <a:solidFill>
                  <a:srgbClr val="FF0000"/>
                </a:solidFill>
              </a:rPr>
              <a:t> tells reducer to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hange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state.username</a:t>
            </a:r>
            <a:r>
              <a:rPr lang="en-US" dirty="0" smtClean="0">
                <a:solidFill>
                  <a:srgbClr val="FF0000"/>
                </a:solidFill>
              </a:rPr>
              <a:t> to ‘Clay’</a:t>
            </a:r>
          </a:p>
        </p:txBody>
      </p:sp>
    </p:spTree>
    <p:extLst>
      <p:ext uri="{BB962C8B-B14F-4D97-AF65-F5344CB8AC3E}">
        <p14:creationId xmlns:p14="http://schemas.microsoft.com/office/powerpoint/2010/main" val="202146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Always start with the UI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7" y="1889506"/>
            <a:ext cx="6870700" cy="3746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943600" y="2057400"/>
            <a:ext cx="68580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6163" y="1205911"/>
            <a:ext cx="2374047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Maps state properties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to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Input attributes (props)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791200" y="4419600"/>
            <a:ext cx="106680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67376" y="4915413"/>
            <a:ext cx="1922000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Maps actions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to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Callback attributes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(props)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56140" y="5846802"/>
            <a:ext cx="195406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Calls Business Logic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Results to Reducer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648200" y="5334001"/>
            <a:ext cx="298515" cy="4494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51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React-redux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Creates Containers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Manages single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Reducer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They change the store data (the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Functions which interface with the </a:t>
            </a:r>
            <a:r>
              <a:rPr lang="en-US" dirty="0" smtClean="0"/>
              <a:t>Business Logic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Command objects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Sent to the Reducer to tell it </a:t>
            </a:r>
            <a:r>
              <a:rPr lang="en-US" dirty="0" smtClean="0">
                <a:solidFill>
                  <a:srgbClr val="FF0000"/>
                </a:solidFill>
              </a:rPr>
              <a:t>WHAT </a:t>
            </a:r>
            <a:r>
              <a:rPr lang="en-US" dirty="0" smtClean="0"/>
              <a:t>to do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dispatcher()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Interface to </a:t>
            </a:r>
            <a:r>
              <a:rPr lang="en-US" dirty="0" smtClean="0">
                <a:solidFill>
                  <a:srgbClr val="FF0000"/>
                </a:solidFill>
              </a:rPr>
              <a:t>react-redux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Sends Action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Reducer to change the state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1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User enters a Name and a Quote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User presses the Save button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Save performs a </a:t>
            </a:r>
            <a:r>
              <a:rPr lang="en-US" dirty="0" smtClean="0">
                <a:solidFill>
                  <a:srgbClr val="FF0000"/>
                </a:solidFill>
              </a:rPr>
              <a:t>submit()</a:t>
            </a:r>
            <a:r>
              <a:rPr lang="en-US" dirty="0" smtClean="0"/>
              <a:t> of the form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Called  by Redux which creates a Container for </a:t>
            </a:r>
            <a:r>
              <a:rPr lang="en-US" dirty="0" smtClean="0">
                <a:solidFill>
                  <a:srgbClr val="FF0000"/>
                </a:solidFill>
              </a:rPr>
              <a:t>&lt;Quote&gt;</a:t>
            </a:r>
            <a:r>
              <a:rPr lang="en-US" dirty="0" smtClean="0"/>
              <a:t>:</a:t>
            </a:r>
            <a:endParaRPr lang="en-US" dirty="0"/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&lt;</a:t>
            </a:r>
            <a:r>
              <a:rPr lang="en-US" b="1" dirty="0" smtClean="0">
                <a:solidFill>
                  <a:srgbClr val="000080"/>
                </a:solidFill>
              </a:rPr>
              <a:t>Quote </a:t>
            </a:r>
            <a:r>
              <a:rPr lang="en-US" b="1" dirty="0">
                <a:solidFill>
                  <a:srgbClr val="000080"/>
                </a:solidFill>
              </a:rPr>
              <a:t/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</a:t>
            </a:r>
            <a:r>
              <a:rPr lang="en-US" b="1" dirty="0">
                <a:solidFill>
                  <a:srgbClr val="0000FF"/>
                </a:solidFill>
              </a:rPr>
              <a:t>name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nameValue</a:t>
            </a:r>
            <a:r>
              <a:rPr lang="en-US" dirty="0"/>
              <a:t>} 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FF"/>
                </a:solidFill>
              </a:rPr>
              <a:t>quote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quoteValue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 err="1" smtClean="0">
                <a:solidFill>
                  <a:srgbClr val="0000FF"/>
                </a:solidFill>
              </a:rPr>
              <a:t>saveQuote</a:t>
            </a:r>
            <a:r>
              <a:rPr lang="en-US" b="1" dirty="0" smtClean="0">
                <a:solidFill>
                  <a:srgbClr val="008000"/>
                </a:solidFill>
              </a:rPr>
              <a:t>=</a:t>
            </a:r>
            <a:r>
              <a:rPr lang="en-US" dirty="0" smtClean="0"/>
              <a:t>{</a:t>
            </a:r>
            <a:r>
              <a:rPr lang="en-US" dirty="0" err="1" smtClean="0"/>
              <a:t>saveQuote</a:t>
            </a:r>
            <a:r>
              <a:rPr lang="en-US" dirty="0" smtClean="0"/>
              <a:t>} </a:t>
            </a:r>
            <a:r>
              <a:rPr lang="en-US" dirty="0"/>
              <a:t>/&gt;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Example </a:t>
            </a:r>
            <a:r>
              <a:rPr lang="mr-IN" dirty="0" smtClean="0"/>
              <a:t>–</a:t>
            </a:r>
            <a:r>
              <a:rPr lang="en-US" dirty="0" smtClean="0"/>
              <a:t> Page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329" y="1371600"/>
            <a:ext cx="4686300" cy="13589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733800" y="5057273"/>
            <a:ext cx="1219200" cy="156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07262" y="4918774"/>
            <a:ext cx="23703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Input Values from State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4962" y="5539700"/>
            <a:ext cx="215764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Callback to dispatch()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10000" y="5195773"/>
            <a:ext cx="1143000" cy="1682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419600" y="5607786"/>
            <a:ext cx="838200" cy="57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7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34874</TotalTime>
  <Words>1440</Words>
  <Application>Microsoft Macintosh PowerPoint</Application>
  <PresentationFormat>On-screen Show (4:3)</PresentationFormat>
  <Paragraphs>278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PayPal Sans Big</vt:lpstr>
      <vt:lpstr>PayPal Sans Big Light</vt:lpstr>
      <vt:lpstr>PayPal Sans Big Thin</vt:lpstr>
      <vt:lpstr>Wingdings</vt:lpstr>
      <vt:lpstr>Blue Gradient Section</vt:lpstr>
      <vt:lpstr>Reactjs Redux </vt:lpstr>
      <vt:lpstr>Overview</vt:lpstr>
      <vt:lpstr>Overview</vt:lpstr>
      <vt:lpstr>Single STATE</vt:lpstr>
      <vt:lpstr>Change State Functions</vt:lpstr>
      <vt:lpstr>Reducers</vt:lpstr>
      <vt:lpstr>Redux Flow</vt:lpstr>
      <vt:lpstr>Glossary</vt:lpstr>
      <vt:lpstr>UI Example – Page 1</vt:lpstr>
      <vt:lpstr>UI Example – The &lt;Quote&gt; Component</vt:lpstr>
      <vt:lpstr>UI – Page 3</vt:lpstr>
      <vt:lpstr>UI – Page 4</vt:lpstr>
      <vt:lpstr>Reducer Example</vt:lpstr>
      <vt:lpstr>Configure Redux</vt:lpstr>
      <vt:lpstr>Configure Redux</vt:lpstr>
      <vt:lpstr>Configure Redux</vt:lpstr>
      <vt:lpstr>Container Example</vt:lpstr>
      <vt:lpstr>Configure the Store</vt:lpstr>
      <vt:lpstr>Configure the Store</vt:lpstr>
      <vt:lpstr>Store</vt:lpstr>
      <vt:lpstr>In Summary</vt:lpstr>
      <vt:lpstr>In Summary</vt:lpstr>
      <vt:lpstr>In Summary</vt:lpstr>
      <vt:lpstr>In Summary</vt:lpstr>
      <vt:lpstr>In Summary</vt:lpstr>
      <vt:lpstr>In Summary</vt:lpstr>
      <vt:lpstr>In Summary</vt:lpstr>
      <vt:lpstr>In Summary</vt:lpstr>
      <vt:lpstr>Async Actions</vt:lpstr>
      <vt:lpstr>Summary</vt:lpstr>
      <vt:lpstr>Lab Exercise</vt:lpstr>
    </vt:vector>
  </TitlesOfParts>
  <Company>eBay,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1056</cp:revision>
  <cp:lastPrinted>2014-07-17T17:09:28Z</cp:lastPrinted>
  <dcterms:created xsi:type="dcterms:W3CDTF">2013-02-07T04:33:41Z</dcterms:created>
  <dcterms:modified xsi:type="dcterms:W3CDTF">2017-08-30T15:45:24Z</dcterms:modified>
</cp:coreProperties>
</file>