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4"/>
  </p:notesMasterIdLst>
  <p:handoutMasterIdLst>
    <p:handoutMasterId r:id="rId25"/>
  </p:handoutMasterIdLst>
  <p:sldIdLst>
    <p:sldId id="298" r:id="rId2"/>
    <p:sldId id="384" r:id="rId3"/>
    <p:sldId id="388" r:id="rId4"/>
    <p:sldId id="385" r:id="rId5"/>
    <p:sldId id="386" r:id="rId6"/>
    <p:sldId id="387" r:id="rId7"/>
    <p:sldId id="414" r:id="rId8"/>
    <p:sldId id="389" r:id="rId9"/>
    <p:sldId id="390" r:id="rId10"/>
    <p:sldId id="412" r:id="rId11"/>
    <p:sldId id="413" r:id="rId12"/>
    <p:sldId id="393" r:id="rId13"/>
    <p:sldId id="408" r:id="rId14"/>
    <p:sldId id="407" r:id="rId15"/>
    <p:sldId id="409" r:id="rId16"/>
    <p:sldId id="410" r:id="rId17"/>
    <p:sldId id="411" r:id="rId18"/>
    <p:sldId id="394" r:id="rId19"/>
    <p:sldId id="404" r:id="rId20"/>
    <p:sldId id="405" r:id="rId21"/>
    <p:sldId id="406" r:id="rId22"/>
    <p:sldId id="391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50000" autoAdjust="0"/>
  </p:normalViewPr>
  <p:slideViewPr>
    <p:cSldViewPr showGuides="1">
      <p:cViewPr varScale="1">
        <p:scale>
          <a:sx n="108" d="100"/>
          <a:sy n="108" d="100"/>
        </p:scale>
        <p:origin x="1728" y="192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tags" Target="tags/tag1.xml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React Mock Testing</a:t>
            </a:r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Caveats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When you use </a:t>
            </a:r>
            <a:r>
              <a:rPr lang="en-US" dirty="0" smtClean="0">
                <a:solidFill>
                  <a:srgbClr val="FF0000"/>
                </a:solidFill>
              </a:rPr>
              <a:t>simulate(’event’, </a:t>
            </a:r>
            <a:r>
              <a:rPr lang="en-US" dirty="0" err="1" smtClean="0">
                <a:solidFill>
                  <a:srgbClr val="FF0000"/>
                </a:solidFill>
              </a:rPr>
              <a:t>EventObject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, 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It calls </a:t>
            </a:r>
            <a:r>
              <a:rPr lang="en-US" dirty="0" err="1" smtClean="0">
                <a:solidFill>
                  <a:srgbClr val="FF0000"/>
                </a:solidFill>
              </a:rPr>
              <a:t>onEvent</a:t>
            </a:r>
            <a:r>
              <a:rPr lang="en-US" dirty="0" smtClean="0">
                <a:solidFill>
                  <a:srgbClr val="FF0000"/>
                </a:solidFill>
              </a:rPr>
              <a:t>( </a:t>
            </a:r>
            <a:r>
              <a:rPr lang="en-US" dirty="0" err="1" smtClean="0">
                <a:solidFill>
                  <a:srgbClr val="FF0000"/>
                </a:solidFill>
              </a:rPr>
              <a:t>EventObject</a:t>
            </a:r>
            <a:r>
              <a:rPr lang="en-US" dirty="0" smtClean="0">
                <a:solidFill>
                  <a:srgbClr val="FF0000"/>
                </a:solidFill>
              </a:rPr>
              <a:t> 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You</a:t>
            </a:r>
            <a:r>
              <a:rPr lang="en-US" dirty="0" smtClean="0"/>
              <a:t> must provide the </a:t>
            </a:r>
            <a:r>
              <a:rPr lang="en-US" dirty="0" err="1" smtClean="0"/>
              <a:t>EventObject</a:t>
            </a:r>
            <a:r>
              <a:rPr lang="en-US" dirty="0" smtClean="0"/>
              <a:t> if used in the handler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After simulate() is called, get another copy of the &lt;input&gt;, etc..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wrapper.find</a:t>
            </a:r>
            <a:r>
              <a:rPr lang="en-US" dirty="0" smtClean="0">
                <a:solidFill>
                  <a:srgbClr val="FF0000"/>
                </a:solidFill>
              </a:rPr>
              <a:t>(‘input’) </a:t>
            </a:r>
            <a:r>
              <a:rPr lang="en-US" dirty="0" smtClean="0"/>
              <a:t>again</a:t>
            </a:r>
            <a:r>
              <a:rPr lang="mr-IN" dirty="0" smtClean="0"/>
              <a:t>…</a:t>
            </a:r>
            <a:r>
              <a:rPr lang="en-US" dirty="0" smtClean="0"/>
              <a:t> get new </a:t>
            </a:r>
            <a:r>
              <a:rPr lang="en-US" dirty="0" smtClean="0">
                <a:solidFill>
                  <a:srgbClr val="FF0000"/>
                </a:solidFill>
              </a:rPr>
              <a:t>COPY</a:t>
            </a:r>
            <a:r>
              <a:rPr lang="en-US" dirty="0" smtClean="0"/>
              <a:t> of the object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Enzyme Testing Steps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First, get a shallow rendered instance of the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Next, convert to a JSON object and get a </a:t>
            </a:r>
            <a:r>
              <a:rPr lang="en-US" dirty="0" smtClean="0">
                <a:solidFill>
                  <a:srgbClr val="FF0000"/>
                </a:solidFill>
              </a:rPr>
              <a:t>jest</a:t>
            </a:r>
            <a:r>
              <a:rPr lang="en-US" dirty="0" smtClean="0"/>
              <a:t> snapshot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Next, simulate some event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Input data, submit a form, click on something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Convert to JSON object and get a </a:t>
            </a:r>
            <a:r>
              <a:rPr lang="en-US" dirty="0" smtClean="0">
                <a:solidFill>
                  <a:srgbClr val="FF0000"/>
                </a:solidFill>
              </a:rPr>
              <a:t>jest</a:t>
            </a:r>
            <a:r>
              <a:rPr lang="en-US" dirty="0" smtClean="0"/>
              <a:t> snapshot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Get a new copy of something interesting and compare the changed values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Repeat as needed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EXAMPLES FOLLOW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Testing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7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Text Input field is ready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89548"/>
            <a:ext cx="6286500" cy="2400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229100"/>
            <a:ext cx="6553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1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Callback puts the </a:t>
            </a:r>
            <a:r>
              <a:rPr lang="en-US" dirty="0" smtClean="0">
                <a:solidFill>
                  <a:srgbClr val="FF0000"/>
                </a:solidFill>
              </a:rPr>
              <a:t>alert()</a:t>
            </a:r>
            <a:r>
              <a:rPr lang="en-US" dirty="0" smtClean="0"/>
              <a:t> on the screen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User enters data in </a:t>
            </a:r>
            <a:r>
              <a:rPr lang="en-US" dirty="0" err="1" smtClean="0">
                <a:solidFill>
                  <a:srgbClr val="FF0000"/>
                </a:solidFill>
              </a:rPr>
              <a:t>EditText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App.js</a:t>
            </a:r>
            <a:r>
              <a:rPr lang="en-US" dirty="0" smtClean="0"/>
              <a:t> Calls </a:t>
            </a:r>
            <a:r>
              <a:rPr lang="en-US" dirty="0" err="1" smtClean="0"/>
              <a:t>EditText.js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63" y="3124200"/>
            <a:ext cx="8106723" cy="248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8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33587" y="1219200"/>
            <a:ext cx="8107493" cy="4818888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this component </a:t>
            </a:r>
            <a:r>
              <a:rPr lang="en-US" dirty="0" err="1" smtClean="0"/>
              <a:t>EditText.js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90" y="823994"/>
            <a:ext cx="5304484" cy="587752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451592" y="2590800"/>
            <a:ext cx="2797185" cy="276999"/>
            <a:chOff x="4419600" y="2147500"/>
            <a:chExt cx="2797185" cy="276999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4419600" y="2286000"/>
              <a:ext cx="68579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410200" y="2147500"/>
              <a:ext cx="180658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Callback to parent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18104" y="4285150"/>
            <a:ext cx="3021611" cy="276999"/>
            <a:chOff x="4419600" y="2147500"/>
            <a:chExt cx="3021611" cy="276999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19600" y="2286000"/>
              <a:ext cx="68579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185785" y="2147500"/>
              <a:ext cx="225542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User entered RETURN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65474" y="5241754"/>
            <a:ext cx="2276858" cy="276999"/>
            <a:chOff x="4419600" y="2147500"/>
            <a:chExt cx="2276858" cy="276999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4419600" y="2286000"/>
              <a:ext cx="68579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330700" y="2147500"/>
              <a:ext cx="136575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Current Input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32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Event handlers have how many parameters?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nzyme simulate( ‘event’, </a:t>
            </a:r>
            <a:r>
              <a:rPr lang="en-US" dirty="0" err="1" smtClean="0"/>
              <a:t>eventParameter</a:t>
            </a:r>
            <a:r>
              <a:rPr lang="en-US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What data type is the event parameter?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EditText.js</a:t>
            </a:r>
            <a:r>
              <a:rPr lang="en-US" dirty="0" smtClean="0"/>
              <a:t> Event Handlers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8800"/>
            <a:ext cx="5257800" cy="913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32" y="3352800"/>
            <a:ext cx="8153400" cy="204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5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Event handlers have how many parameters?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r>
              <a:rPr lang="en-US" dirty="0" smtClean="0"/>
              <a:t> 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nzyme simulate( ‘event’, </a:t>
            </a:r>
            <a:r>
              <a:rPr lang="en-US" dirty="0" err="1" smtClean="0"/>
              <a:t>eventParameter</a:t>
            </a:r>
            <a:r>
              <a:rPr lang="en-US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What data type is the event parameter?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EditText.js</a:t>
            </a:r>
            <a:r>
              <a:rPr lang="en-US" dirty="0" smtClean="0"/>
              <a:t> Event Handlers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8800"/>
            <a:ext cx="5257800" cy="913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32" y="3352800"/>
            <a:ext cx="8153400" cy="204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Event handlers have how many parameters?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r>
              <a:rPr lang="en-US" dirty="0" smtClean="0"/>
              <a:t> 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nzyme simulate( ‘event’, </a:t>
            </a:r>
            <a:r>
              <a:rPr lang="en-US" dirty="0" err="1" smtClean="0"/>
              <a:t>eventParameter</a:t>
            </a:r>
            <a:r>
              <a:rPr lang="en-US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What data type is the event parameter?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Event Object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EditText.js</a:t>
            </a:r>
            <a:r>
              <a:rPr lang="en-US" dirty="0" smtClean="0"/>
              <a:t> Event Handlers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8800"/>
            <a:ext cx="5257800" cy="913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32" y="3352800"/>
            <a:ext cx="8153400" cy="204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6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EditText-test.js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page 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353312"/>
            <a:ext cx="8293100" cy="27305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533102" y="2133600"/>
            <a:ext cx="3855577" cy="758603"/>
            <a:chOff x="3774292" y="3776611"/>
            <a:chExt cx="3855577" cy="758603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3774292" y="4053610"/>
              <a:ext cx="914400" cy="381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221625" y="4154214"/>
              <a:ext cx="304800" cy="381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41092" y="3776611"/>
              <a:ext cx="278877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The mock function, </a:t>
              </a:r>
              <a:r>
                <a:rPr lang="en-US" dirty="0" err="1" smtClean="0">
                  <a:solidFill>
                    <a:srgbClr val="FF0000"/>
                  </a:solidFill>
                </a:rPr>
                <a:t>endEdit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747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Make sure it matches the snapshot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Make sure it sets the default value from the state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EditText-test.js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page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166703" cy="1375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886200"/>
            <a:ext cx="7230203" cy="143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4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One of the problems with testing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Unit Under Test (</a:t>
            </a:r>
            <a:r>
              <a:rPr lang="en-US" dirty="0" smtClean="0">
                <a:solidFill>
                  <a:srgbClr val="FF0000"/>
                </a:solidFill>
              </a:rPr>
              <a:t>UUT</a:t>
            </a:r>
            <a:r>
              <a:rPr lang="en-US" dirty="0" smtClean="0"/>
              <a:t>) might (will) have dependencies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For example: a database, or a network site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is difficult (or impossible) to: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Have a known state each time the test runs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Have custom data returned by the calls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Enter a Mock Server (or function)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emulates the module called by the </a:t>
            </a:r>
            <a:r>
              <a:rPr lang="en-US" dirty="0" smtClean="0">
                <a:solidFill>
                  <a:srgbClr val="FF0000"/>
                </a:solidFill>
              </a:rPr>
              <a:t>UUT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jest</a:t>
            </a:r>
            <a:r>
              <a:rPr lang="en-US" dirty="0" smtClean="0"/>
              <a:t> has built in support for Mock Function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Auto-mock </a:t>
            </a:r>
            <a:r>
              <a:rPr lang="en-US" dirty="0" smtClean="0">
                <a:sym typeface="Wingdings"/>
              </a:rPr>
              <a:t> ALL modules are mocked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4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Simulate entering text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Notice, it must get a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copy of the &lt;input&gt; to see the changes!!!!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EditText-test.js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page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7" y="1842700"/>
            <a:ext cx="7696200" cy="206014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410200" y="1551801"/>
            <a:ext cx="2447943" cy="581799"/>
            <a:chOff x="4434444" y="2114843"/>
            <a:chExt cx="2447943" cy="581799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4434444" y="2286000"/>
              <a:ext cx="670956" cy="4106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263353" y="2114843"/>
              <a:ext cx="161903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Copy of &lt;input&gt;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84771" y="2991276"/>
            <a:ext cx="2573372" cy="276999"/>
            <a:chOff x="4309015" y="2114843"/>
            <a:chExt cx="2573372" cy="276999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4309015" y="2253342"/>
              <a:ext cx="796386" cy="326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263353" y="2114843"/>
              <a:ext cx="161903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Copy of &lt;input&gt;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53839" y="2009001"/>
            <a:ext cx="2078738" cy="429398"/>
            <a:chOff x="4434444" y="2267244"/>
            <a:chExt cx="2078738" cy="429398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34444" y="2400661"/>
              <a:ext cx="699361" cy="2959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210005" y="2267244"/>
              <a:ext cx="130317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Event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30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Make sure it calls the mock function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New copy of </a:t>
            </a:r>
            <a:r>
              <a:rPr lang="en-US" dirty="0" smtClean="0">
                <a:solidFill>
                  <a:srgbClr val="FF0000"/>
                </a:solidFill>
              </a:rPr>
              <a:t>&lt;input&gt;</a:t>
            </a:r>
            <a:r>
              <a:rPr lang="en-US" dirty="0" smtClean="0"/>
              <a:t>, verify data is cleared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EditText-test.js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page 4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16606"/>
            <a:ext cx="8607245" cy="366382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248400" y="4876800"/>
            <a:ext cx="1938812" cy="553998"/>
            <a:chOff x="4455782" y="2267244"/>
            <a:chExt cx="1938812" cy="553998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455782" y="2400661"/>
              <a:ext cx="678024" cy="949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328597" y="2267244"/>
              <a:ext cx="1065997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Data entry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 is cleared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39812" y="2128321"/>
            <a:ext cx="2064883" cy="276999"/>
            <a:chOff x="4448299" y="2267244"/>
            <a:chExt cx="2064883" cy="276999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4448299" y="2400661"/>
              <a:ext cx="685507" cy="1435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210005" y="2267244"/>
              <a:ext cx="130317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Event Object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44727" y="3256689"/>
            <a:ext cx="2065873" cy="276999"/>
            <a:chOff x="4447309" y="2267244"/>
            <a:chExt cx="2065873" cy="276999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47309" y="2400661"/>
              <a:ext cx="68649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210005" y="2267244"/>
              <a:ext cx="130317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Event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684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Difficult to test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Usually part of an environment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Have resources they call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Have callbacks they call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Have special data needed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Mock servers and functions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Provide known environments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Surround the Component Under Test with known environment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3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Component under test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Pass it known data (via attributes)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Provide callbacks (via attributes)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a mocked function as the callback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Provide known data via the attributes, check the callback data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Good data for assurance that it works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Bad data for assurance that it detects errors, etc.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Simulate</a:t>
            </a:r>
            <a:r>
              <a:rPr lang="en-US" dirty="0" smtClean="0"/>
              <a:t> a click (or etc.)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Verify the mock was called correctly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the Callbacks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0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jest.fn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returns a Mock Function which returns values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b="1" dirty="0" err="1">
                <a:solidFill>
                  <a:srgbClr val="000080"/>
                </a:solidFill>
              </a:rPr>
              <a:t>const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 err="1">
                <a:solidFill>
                  <a:srgbClr val="660E7A"/>
                </a:solidFill>
              </a:rPr>
              <a:t>myMock</a:t>
            </a:r>
            <a:r>
              <a:rPr lang="en-US" b="1" i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jest.</a:t>
            </a:r>
            <a:r>
              <a:rPr lang="en-US" b="1" dirty="0" err="1">
                <a:solidFill>
                  <a:srgbClr val="660E7A"/>
                </a:solidFill>
              </a:rPr>
              <a:t>fn</a:t>
            </a:r>
            <a:r>
              <a:rPr lang="en-US" dirty="0"/>
              <a:t>();</a:t>
            </a:r>
            <a:br>
              <a:rPr lang="en-US" dirty="0"/>
            </a:br>
            <a:r>
              <a:rPr lang="en-US" b="1" i="1" dirty="0" err="1">
                <a:solidFill>
                  <a:srgbClr val="660E7A"/>
                </a:solidFill>
              </a:rPr>
              <a:t>myMock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'1'</a:t>
            </a:r>
            <a:r>
              <a:rPr lang="en-US" dirty="0"/>
              <a:t>);</a:t>
            </a:r>
            <a:br>
              <a:rPr lang="en-US" dirty="0"/>
            </a:br>
            <a:r>
              <a:rPr lang="en-US" b="1" i="1" dirty="0" err="1">
                <a:solidFill>
                  <a:srgbClr val="660E7A"/>
                </a:solidFill>
              </a:rPr>
              <a:t>myMock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'a'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'b'</a:t>
            </a:r>
            <a:r>
              <a:rPr lang="en-US" dirty="0"/>
              <a:t>);</a:t>
            </a:r>
            <a:br>
              <a:rPr lang="en-US" dirty="0"/>
            </a:br>
            <a:r>
              <a:rPr lang="en-US" b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</a:t>
            </a:r>
            <a:r>
              <a:rPr lang="en-US" b="1" i="1" dirty="0" err="1">
                <a:solidFill>
                  <a:srgbClr val="660E7A"/>
                </a:solidFill>
              </a:rPr>
              <a:t>myMock</a:t>
            </a:r>
            <a:r>
              <a:rPr lang="en-US" dirty="0" err="1"/>
              <a:t>.mock.calls</a:t>
            </a:r>
            <a:r>
              <a:rPr lang="en-US" dirty="0"/>
              <a:t>);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&gt; [ [1], ['a', 'b'] </a:t>
            </a:r>
            <a:r>
              <a:rPr lang="en-US" i="1" dirty="0" smtClean="0">
                <a:solidFill>
                  <a:srgbClr val="808080"/>
                </a:solidFill>
              </a:rPr>
              <a:t>]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All mock functions have the following API	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.mock</a:t>
            </a:r>
            <a:r>
              <a:rPr lang="en-US" dirty="0" smtClean="0"/>
              <a:t> property </a:t>
            </a:r>
            <a:r>
              <a:rPr lang="en-US" dirty="0" smtClean="0">
                <a:sym typeface="Wingdings"/>
              </a:rPr>
              <a:t> where the data for each call is stored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.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mock.calls</a:t>
            </a:r>
            <a:r>
              <a:rPr lang="en-US" dirty="0" smtClean="0">
                <a:sym typeface="Wingdings"/>
              </a:rPr>
              <a:t>  array of parameters when it is called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.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mock.calls.length</a:t>
            </a:r>
            <a:r>
              <a:rPr lang="en-US" dirty="0" smtClean="0">
                <a:sym typeface="Wingdings"/>
              </a:rPr>
              <a:t>  how many times it is called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Use the mock function as the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CALLBACK</a:t>
            </a:r>
            <a:r>
              <a:rPr lang="en-US" dirty="0" smtClean="0">
                <a:sym typeface="Wingdings"/>
              </a:rPr>
              <a:t> in the UUT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jest.fn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8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Mock Return Values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Allows the UUT to have pre-determined value</a:t>
            </a:r>
          </a:p>
          <a:p>
            <a:pPr marL="1203325" lvl="3" indent="-342900">
              <a:buFont typeface="Arial" charset="0"/>
              <a:buChar char="•"/>
            </a:pPr>
            <a:r>
              <a:rPr lang="en-US" b="1" i="1" dirty="0" err="1">
                <a:solidFill>
                  <a:srgbClr val="660E7A"/>
                </a:solidFill>
              </a:rPr>
              <a:t>myMock</a:t>
            </a:r>
            <a:r>
              <a:rPr lang="en-US" dirty="0" err="1"/>
              <a:t>.mockReturnValueOnce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10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 err="1"/>
              <a:t>mockReturnValueOnce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'x'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 err="1"/>
              <a:t>mockReturnValue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true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</a:t>
            </a:r>
            <a:r>
              <a:rPr lang="en-US" b="1" i="1" dirty="0" err="1">
                <a:solidFill>
                  <a:srgbClr val="660E7A"/>
                </a:solidFill>
              </a:rPr>
              <a:t>myMock</a:t>
            </a:r>
            <a:r>
              <a:rPr lang="en-US" dirty="0"/>
              <a:t>(), </a:t>
            </a:r>
            <a:r>
              <a:rPr lang="en-US" b="1" i="1" dirty="0" err="1">
                <a:solidFill>
                  <a:srgbClr val="660E7A"/>
                </a:solidFill>
              </a:rPr>
              <a:t>myMock</a:t>
            </a:r>
            <a:r>
              <a:rPr lang="en-US" dirty="0"/>
              <a:t>(), </a:t>
            </a:r>
            <a:r>
              <a:rPr lang="en-US" b="1" i="1" dirty="0" err="1">
                <a:solidFill>
                  <a:srgbClr val="660E7A"/>
                </a:solidFill>
              </a:rPr>
              <a:t>myMock</a:t>
            </a:r>
            <a:r>
              <a:rPr lang="en-US" dirty="0"/>
              <a:t>(), </a:t>
            </a:r>
            <a:r>
              <a:rPr lang="en-US" b="1" i="1" dirty="0" err="1">
                <a:solidFill>
                  <a:srgbClr val="660E7A"/>
                </a:solidFill>
              </a:rPr>
              <a:t>myMock</a:t>
            </a:r>
            <a:r>
              <a:rPr lang="en-US" dirty="0"/>
              <a:t>());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&gt; 10, 'x', true, true</a:t>
            </a:r>
            <a:br>
              <a:rPr lang="en-US" i="1" dirty="0">
                <a:solidFill>
                  <a:srgbClr val="808080"/>
                </a:solidFill>
              </a:rPr>
            </a:br>
            <a:endParaRPr lang="en-US" i="1" dirty="0" smtClean="0">
              <a:solidFill>
                <a:srgbClr val="80808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Known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 your own Mock Function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To return more than just the values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b="1" dirty="0" err="1">
                <a:solidFill>
                  <a:srgbClr val="000080"/>
                </a:solidFill>
              </a:rPr>
              <a:t>const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 err="1">
                <a:solidFill>
                  <a:srgbClr val="660E7A"/>
                </a:solidFill>
              </a:rPr>
              <a:t>myMockFn</a:t>
            </a:r>
            <a:r>
              <a:rPr lang="en-US" b="1" i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jest.</a:t>
            </a:r>
            <a:r>
              <a:rPr lang="en-US" b="1" dirty="0" err="1">
                <a:solidFill>
                  <a:srgbClr val="660E7A"/>
                </a:solidFill>
              </a:rPr>
              <a:t>fn</a:t>
            </a:r>
            <a:r>
              <a:rPr lang="en-US" dirty="0"/>
              <a:t>(</a:t>
            </a:r>
            <a:r>
              <a:rPr lang="en-US" dirty="0" err="1"/>
              <a:t>cb</a:t>
            </a:r>
            <a:r>
              <a:rPr lang="en-US" dirty="0"/>
              <a:t> =&gt; </a:t>
            </a:r>
            <a:r>
              <a:rPr lang="en-US" dirty="0" err="1"/>
              <a:t>cb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null</a:t>
            </a:r>
            <a:r>
              <a:rPr lang="en-US" dirty="0"/>
              <a:t>, </a:t>
            </a:r>
            <a:r>
              <a:rPr lang="en-US" b="1" dirty="0">
                <a:solidFill>
                  <a:srgbClr val="000080"/>
                </a:solidFill>
              </a:rPr>
              <a:t>true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 err="1">
                <a:solidFill>
                  <a:srgbClr val="660E7A"/>
                </a:solidFill>
              </a:rPr>
              <a:t>myMockFn</a:t>
            </a:r>
            <a:r>
              <a:rPr lang="en-US" dirty="0"/>
              <a:t>((err, </a:t>
            </a:r>
            <a:r>
              <a:rPr lang="en-US" dirty="0" err="1"/>
              <a:t>val</a:t>
            </a:r>
            <a:r>
              <a:rPr lang="en-US" dirty="0"/>
              <a:t>) =&gt; </a:t>
            </a:r>
            <a:r>
              <a:rPr lang="en-US" b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));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&gt; true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i="1" dirty="0" err="1">
                <a:solidFill>
                  <a:srgbClr val="660E7A"/>
                </a:solidFill>
              </a:rPr>
              <a:t>myMockFn</a:t>
            </a:r>
            <a:r>
              <a:rPr lang="en-US" dirty="0"/>
              <a:t>((err, </a:t>
            </a:r>
            <a:r>
              <a:rPr lang="en-US" dirty="0" err="1"/>
              <a:t>val</a:t>
            </a:r>
            <a:r>
              <a:rPr lang="en-US" dirty="0"/>
              <a:t>) =&gt; </a:t>
            </a:r>
            <a:r>
              <a:rPr lang="en-US" b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));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&gt; </a:t>
            </a:r>
            <a:r>
              <a:rPr lang="en-US" i="1" dirty="0" smtClean="0">
                <a:solidFill>
                  <a:srgbClr val="808080"/>
                </a:solidFill>
              </a:rPr>
              <a:t>true</a:t>
            </a:r>
          </a:p>
          <a:p>
            <a:pPr marL="342900" indent="-342900">
              <a:buFont typeface="Arial" charset="0"/>
              <a:buChar char="•"/>
            </a:pPr>
            <a:r>
              <a:rPr lang="en-US" i="1" dirty="0" smtClean="0">
                <a:solidFill>
                  <a:srgbClr val="808080"/>
                </a:solidFill>
              </a:rPr>
              <a:t>How many parameters does the Mock Function have ???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Mock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 your own Mock Function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To return more than just the values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b="1" dirty="0" err="1">
                <a:solidFill>
                  <a:srgbClr val="000080"/>
                </a:solidFill>
              </a:rPr>
              <a:t>const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 err="1">
                <a:solidFill>
                  <a:srgbClr val="660E7A"/>
                </a:solidFill>
              </a:rPr>
              <a:t>myMockFn</a:t>
            </a:r>
            <a:r>
              <a:rPr lang="en-US" b="1" i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jest.</a:t>
            </a:r>
            <a:r>
              <a:rPr lang="en-US" b="1" dirty="0" err="1">
                <a:solidFill>
                  <a:srgbClr val="660E7A"/>
                </a:solidFill>
              </a:rPr>
              <a:t>fn</a:t>
            </a:r>
            <a:r>
              <a:rPr lang="en-US" dirty="0"/>
              <a:t>(</a:t>
            </a:r>
            <a:r>
              <a:rPr lang="en-US" dirty="0" err="1"/>
              <a:t>cb</a:t>
            </a:r>
            <a:r>
              <a:rPr lang="en-US" dirty="0"/>
              <a:t> =&gt; </a:t>
            </a:r>
            <a:r>
              <a:rPr lang="en-US" dirty="0" err="1"/>
              <a:t>cb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null</a:t>
            </a:r>
            <a:r>
              <a:rPr lang="en-US" dirty="0"/>
              <a:t>, </a:t>
            </a:r>
            <a:r>
              <a:rPr lang="en-US" b="1" dirty="0">
                <a:solidFill>
                  <a:srgbClr val="000080"/>
                </a:solidFill>
              </a:rPr>
              <a:t>true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 err="1">
                <a:solidFill>
                  <a:srgbClr val="660E7A"/>
                </a:solidFill>
              </a:rPr>
              <a:t>myMockFn</a:t>
            </a:r>
            <a:r>
              <a:rPr lang="en-US" dirty="0"/>
              <a:t>((err, </a:t>
            </a:r>
            <a:r>
              <a:rPr lang="en-US" dirty="0" err="1"/>
              <a:t>val</a:t>
            </a:r>
            <a:r>
              <a:rPr lang="en-US" dirty="0"/>
              <a:t>) =&gt; </a:t>
            </a:r>
            <a:r>
              <a:rPr lang="en-US" b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));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&gt; true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i="1" dirty="0" err="1">
                <a:solidFill>
                  <a:srgbClr val="660E7A"/>
                </a:solidFill>
              </a:rPr>
              <a:t>myMockFn</a:t>
            </a:r>
            <a:r>
              <a:rPr lang="en-US" dirty="0"/>
              <a:t>((err, </a:t>
            </a:r>
            <a:r>
              <a:rPr lang="en-US" dirty="0" err="1"/>
              <a:t>val</a:t>
            </a:r>
            <a:r>
              <a:rPr lang="en-US" dirty="0"/>
              <a:t>) =&gt; </a:t>
            </a:r>
            <a:r>
              <a:rPr lang="en-US" b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));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&gt; </a:t>
            </a:r>
            <a:r>
              <a:rPr lang="en-US" i="1" dirty="0" smtClean="0">
                <a:solidFill>
                  <a:srgbClr val="808080"/>
                </a:solidFill>
              </a:rPr>
              <a:t>true</a:t>
            </a:r>
          </a:p>
          <a:p>
            <a:pPr marL="342900" indent="-342900">
              <a:buFont typeface="Arial" charset="0"/>
              <a:buChar char="•"/>
            </a:pPr>
            <a:r>
              <a:rPr lang="en-US" i="1" dirty="0" smtClean="0">
                <a:solidFill>
                  <a:srgbClr val="808080"/>
                </a:solidFill>
              </a:rPr>
              <a:t>How many parameters does the Mock Function </a:t>
            </a:r>
            <a:r>
              <a:rPr lang="en-US" i="1" dirty="0" smtClean="0">
                <a:solidFill>
                  <a:srgbClr val="808080"/>
                </a:solidFill>
              </a:rPr>
              <a:t>have? </a:t>
            </a:r>
            <a:r>
              <a:rPr lang="en-US" i="1" dirty="0" smtClean="0">
                <a:solidFill>
                  <a:srgbClr val="FF0000"/>
                </a:solidFill>
                <a:sym typeface="Wingdings"/>
              </a:rPr>
              <a:t> one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i="1" dirty="0" smtClean="0">
                <a:solidFill>
                  <a:srgbClr val="FF0000"/>
                </a:solidFill>
                <a:sym typeface="Wingdings"/>
              </a:rPr>
              <a:t>It’s </a:t>
            </a:r>
            <a:r>
              <a:rPr lang="en-US" i="1" smtClean="0">
                <a:solidFill>
                  <a:srgbClr val="FF0000"/>
                </a:solidFill>
                <a:sym typeface="Wingdings"/>
              </a:rPr>
              <a:t>a function parameter</a:t>
            </a:r>
            <a:endParaRPr lang="en-US" i="1" dirty="0" smtClean="0">
              <a:solidFill>
                <a:srgbClr val="80808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Mock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mock function can change the values returned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b="1" dirty="0" err="1">
                <a:solidFill>
                  <a:srgbClr val="000080"/>
                </a:solidFill>
              </a:rPr>
              <a:t>const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 err="1">
                <a:solidFill>
                  <a:srgbClr val="660E7A"/>
                </a:solidFill>
              </a:rPr>
              <a:t>myMockFn</a:t>
            </a:r>
            <a:r>
              <a:rPr lang="en-US" b="1" i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 err="1">
                <a:solidFill>
                  <a:srgbClr val="660E7A"/>
                </a:solidFill>
              </a:rPr>
              <a:t>jest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fn</a:t>
            </a:r>
            <a:r>
              <a:rPr lang="en-US" dirty="0"/>
              <a:t>(() =&gt; </a:t>
            </a:r>
            <a:r>
              <a:rPr lang="en-US" b="1" dirty="0">
                <a:solidFill>
                  <a:srgbClr val="008000"/>
                </a:solidFill>
              </a:rPr>
              <a:t>'default'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 err="1">
                <a:solidFill>
                  <a:srgbClr val="7A7A43"/>
                </a:solidFill>
              </a:rPr>
              <a:t>mockImplementationOnce</a:t>
            </a:r>
            <a:r>
              <a:rPr lang="en-US" dirty="0"/>
              <a:t>(() =&gt; </a:t>
            </a:r>
            <a:r>
              <a:rPr lang="en-US" b="1" dirty="0">
                <a:solidFill>
                  <a:srgbClr val="008000"/>
                </a:solidFill>
              </a:rPr>
              <a:t>'first call'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 err="1">
                <a:solidFill>
                  <a:srgbClr val="7A7A43"/>
                </a:solidFill>
              </a:rPr>
              <a:t>mockImplementationOnce</a:t>
            </a:r>
            <a:r>
              <a:rPr lang="en-US" dirty="0"/>
              <a:t>(() =&gt; </a:t>
            </a:r>
            <a:r>
              <a:rPr lang="en-US" b="1" dirty="0">
                <a:solidFill>
                  <a:srgbClr val="008000"/>
                </a:solidFill>
              </a:rPr>
              <a:t>'second call'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</a:t>
            </a:r>
            <a:r>
              <a:rPr lang="en-US" b="1" i="1" dirty="0" err="1">
                <a:solidFill>
                  <a:srgbClr val="660E7A"/>
                </a:solidFill>
              </a:rPr>
              <a:t>myMockFn</a:t>
            </a:r>
            <a:r>
              <a:rPr lang="en-US" dirty="0"/>
              <a:t>(), </a:t>
            </a:r>
            <a:r>
              <a:rPr lang="en-US" b="1" i="1" dirty="0" err="1">
                <a:solidFill>
                  <a:srgbClr val="660E7A"/>
                </a:solidFill>
              </a:rPr>
              <a:t>myMockFn</a:t>
            </a:r>
            <a:r>
              <a:rPr lang="en-US" dirty="0"/>
              <a:t>(), </a:t>
            </a:r>
            <a:r>
              <a:rPr lang="en-US" b="1" i="1" dirty="0" err="1">
                <a:solidFill>
                  <a:srgbClr val="660E7A"/>
                </a:solidFill>
              </a:rPr>
              <a:t>myMockFn</a:t>
            </a:r>
            <a:r>
              <a:rPr lang="en-US" dirty="0"/>
              <a:t>(), </a:t>
            </a:r>
            <a:r>
              <a:rPr lang="en-US" b="1" i="1" dirty="0" err="1">
                <a:solidFill>
                  <a:srgbClr val="660E7A"/>
                </a:solidFill>
              </a:rPr>
              <a:t>myMockFn</a:t>
            </a:r>
            <a:r>
              <a:rPr lang="en-US" dirty="0"/>
              <a:t>());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&gt; 'first call', 'second call', 'default', 'default'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the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8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Jest</a:t>
            </a:r>
            <a:r>
              <a:rPr lang="en-US" dirty="0" smtClean="0"/>
              <a:t> has some custom matchers for validating the calls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i="1" dirty="0">
                <a:solidFill>
                  <a:srgbClr val="808080"/>
                </a:solidFill>
              </a:rPr>
              <a:t>// The mock function was called at least once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i="1" dirty="0">
                <a:solidFill>
                  <a:srgbClr val="660E7A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 err="1"/>
              <a:t>mockFunc</a:t>
            </a:r>
            <a:r>
              <a:rPr lang="en-US" dirty="0"/>
              <a:t>).</a:t>
            </a:r>
            <a:r>
              <a:rPr lang="en-US" b="1" dirty="0" err="1">
                <a:solidFill>
                  <a:srgbClr val="660E7A"/>
                </a:solidFill>
              </a:rPr>
              <a:t>toBeCalled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The mock function was called at least once with the specified </a:t>
            </a:r>
            <a:r>
              <a:rPr lang="en-US" i="1" dirty="0" err="1">
                <a:solidFill>
                  <a:srgbClr val="808080"/>
                </a:solidFill>
              </a:rPr>
              <a:t>args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i="1" dirty="0">
                <a:solidFill>
                  <a:srgbClr val="660E7A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 err="1"/>
              <a:t>mockFunc</a:t>
            </a:r>
            <a:r>
              <a:rPr lang="en-US" dirty="0"/>
              <a:t>).</a:t>
            </a:r>
            <a:r>
              <a:rPr lang="en-US" b="1" dirty="0" err="1">
                <a:solidFill>
                  <a:srgbClr val="660E7A"/>
                </a:solidFill>
              </a:rPr>
              <a:t>toBeCalledWith</a:t>
            </a:r>
            <a:r>
              <a:rPr lang="en-US" dirty="0"/>
              <a:t>(arg1, arg2);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The last call to the mock function was called with the specified </a:t>
            </a:r>
            <a:r>
              <a:rPr lang="en-US" i="1" dirty="0" err="1">
                <a:solidFill>
                  <a:srgbClr val="808080"/>
                </a:solidFill>
              </a:rPr>
              <a:t>args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i="1" dirty="0">
                <a:solidFill>
                  <a:srgbClr val="660E7A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 err="1"/>
              <a:t>mockFunc</a:t>
            </a:r>
            <a:r>
              <a:rPr lang="en-US" dirty="0"/>
              <a:t>).</a:t>
            </a:r>
            <a:r>
              <a:rPr lang="en-US" b="1" dirty="0" err="1">
                <a:solidFill>
                  <a:srgbClr val="660E7A"/>
                </a:solidFill>
              </a:rPr>
              <a:t>lastCalledWith</a:t>
            </a:r>
            <a:r>
              <a:rPr lang="en-US" dirty="0"/>
              <a:t>(arg1, arg2);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Matchers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24879</TotalTime>
  <Words>661</Words>
  <Application>Microsoft Macintosh PowerPoint</Application>
  <PresentationFormat>On-screen Show (4:3)</PresentationFormat>
  <Paragraphs>174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React Mock Testing</vt:lpstr>
      <vt:lpstr>Mock Functions</vt:lpstr>
      <vt:lpstr>Mock the Callbacks</vt:lpstr>
      <vt:lpstr> jest.fn()</vt:lpstr>
      <vt:lpstr>Return Known Values</vt:lpstr>
      <vt:lpstr>Custom Mock Function</vt:lpstr>
      <vt:lpstr>Custom Mock Function</vt:lpstr>
      <vt:lpstr>Change the Values</vt:lpstr>
      <vt:lpstr>Custom Matchers</vt:lpstr>
      <vt:lpstr>Enzyme Testing</vt:lpstr>
      <vt:lpstr>Enzyme Testing Process</vt:lpstr>
      <vt:lpstr>The Text Input field is ready</vt:lpstr>
      <vt:lpstr>App.js Calls EditText.js</vt:lpstr>
      <vt:lpstr>Test this component EditText.js</vt:lpstr>
      <vt:lpstr>EditText.js Event Handlers</vt:lpstr>
      <vt:lpstr>EditText.js Event Handlers</vt:lpstr>
      <vt:lpstr>EditText.js Event Handlers</vt:lpstr>
      <vt:lpstr>EditText-test.js – page 1</vt:lpstr>
      <vt:lpstr>EditText-test.js – page 2</vt:lpstr>
      <vt:lpstr>EditText-test.js – page 3</vt:lpstr>
      <vt:lpstr>EditText-test.js – page 4</vt:lpstr>
      <vt:lpstr>Summary</vt:lpstr>
    </vt:vector>
  </TitlesOfParts>
  <Company>eBay,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1029</cp:revision>
  <cp:lastPrinted>2014-07-17T17:09:28Z</cp:lastPrinted>
  <dcterms:created xsi:type="dcterms:W3CDTF">2013-02-07T04:33:41Z</dcterms:created>
  <dcterms:modified xsi:type="dcterms:W3CDTF">2017-08-21T18:45:31Z</dcterms:modified>
</cp:coreProperties>
</file>