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5"/>
  </p:notesMasterIdLst>
  <p:handoutMasterIdLst>
    <p:handoutMasterId r:id="rId16"/>
  </p:handoutMasterIdLst>
  <p:sldIdLst>
    <p:sldId id="298" r:id="rId2"/>
    <p:sldId id="407" r:id="rId3"/>
    <p:sldId id="397" r:id="rId4"/>
    <p:sldId id="409" r:id="rId5"/>
    <p:sldId id="410" r:id="rId6"/>
    <p:sldId id="408" r:id="rId7"/>
    <p:sldId id="400" r:id="rId8"/>
    <p:sldId id="401" r:id="rId9"/>
    <p:sldId id="406" r:id="rId10"/>
    <p:sldId id="402" r:id="rId11"/>
    <p:sldId id="403" r:id="rId12"/>
    <p:sldId id="395" r:id="rId13"/>
    <p:sldId id="379" r:id="rId14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3" autoAdjust="0"/>
    <p:restoredTop sz="50000" autoAdjust="0"/>
  </p:normalViewPr>
  <p:slideViewPr>
    <p:cSldViewPr showGuides="1">
      <p:cViewPr varScale="1">
        <p:scale>
          <a:sx n="71" d="100"/>
          <a:sy n="71" d="100"/>
        </p:scale>
        <p:origin x="800" y="168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tags" Target="tags/tag1.xml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8971"/>
            <a:ext cx="7772400" cy="1212352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300" kern="1200" dirty="0">
                <a:solidFill>
                  <a:schemeClr val="bg1"/>
                </a:solidFill>
                <a:latin typeface="PayPal Sans Big Thin" panose="020B040304050404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52951"/>
            <a:ext cx="7772400" cy="384048"/>
          </a:xfrm>
        </p:spPr>
        <p:txBody>
          <a:bodyPr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Global Technology Education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46850"/>
            <a:ext cx="3086100" cy="120650"/>
          </a:xfrm>
        </p:spPr>
        <p:txBody>
          <a:bodyPr/>
          <a:lstStyle>
            <a:lvl1pPr marL="0" algn="ctr" defTabSz="914400" rtl="0" eaLnBrk="1" latinLnBrk="0" hangingPunct="1">
              <a:defRPr lang="en-US" sz="8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4962525"/>
            <a:ext cx="7772400" cy="48463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76" y="5367130"/>
            <a:ext cx="630534" cy="585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8" y="1621213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5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429" y="1703390"/>
            <a:ext cx="8133159" cy="1674811"/>
          </a:xfrm>
        </p:spPr>
        <p:txBody>
          <a:bodyPr anchor="b">
            <a:normAutofit/>
          </a:bodyPr>
          <a:lstStyle>
            <a:lvl1pPr>
              <a:defRPr sz="3700" spc="225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29" y="3538856"/>
            <a:ext cx="78867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77429" y="6350761"/>
            <a:ext cx="999330" cy="243258"/>
            <a:chOff x="842963" y="5748338"/>
            <a:chExt cx="1206499" cy="293687"/>
          </a:xfrm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41" y="6381392"/>
            <a:ext cx="309470" cy="2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1619452"/>
            <a:ext cx="2880360" cy="2112264"/>
          </a:xfrm>
        </p:spPr>
        <p:txBody>
          <a:bodyPr anchor="t"/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8619" y="1530349"/>
            <a:ext cx="28803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99478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68180" y="1528762"/>
            <a:ext cx="4201170" cy="48280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75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125"/>
              </a:spcBef>
              <a:buNone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_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2795"/>
            <a:ext cx="8390336" cy="4297680"/>
          </a:xfrm>
        </p:spPr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8618" y="1680415"/>
            <a:ext cx="8394192" cy="356616"/>
          </a:xfrm>
        </p:spPr>
        <p:txBody>
          <a:bodyPr anchor="t"/>
          <a:lstStyle>
            <a:lvl1pPr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57023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7023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429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/>
          </p:nvPr>
        </p:nvSpPr>
        <p:spPr>
          <a:xfrm>
            <a:off x="2546452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546452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2546452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9"/>
          </p:nvPr>
        </p:nvSpPr>
        <p:spPr>
          <a:xfrm>
            <a:off x="4715475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715475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715475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/>
          </p:nvPr>
        </p:nvSpPr>
        <p:spPr>
          <a:xfrm>
            <a:off x="6885686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84497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884497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479132" y="0"/>
            <a:ext cx="4664869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30" y="527050"/>
            <a:ext cx="3915980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384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7429" y="851807"/>
            <a:ext cx="3915980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8619" y="1528762"/>
            <a:ext cx="3915425" cy="4824413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721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866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113" indent="-171450">
              <a:defRPr lang="en-US" sz="12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1550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0150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2659761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18" y="152876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214" y="6356350"/>
            <a:ext cx="659822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685800" rtl="0" eaLnBrk="1" latinLnBrk="0" hangingPunct="1">
              <a:defRPr lang="en-US" sz="6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7237" y="6356351"/>
            <a:ext cx="395288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56" r:id="rId12"/>
    <p:sldLayoutId id="214748367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anose="020B0604020202020204" pitchFamily="34" charset="0"/>
        <a:buNone/>
        <a:defRPr lang="en-US" sz="1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44488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71500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9692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03187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lang="en-US" sz="1400" kern="1200" dirty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524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Reactjs</a:t>
            </a:r>
            <a:r>
              <a:rPr lang="en-US" sz="3600" dirty="0" smtClean="0"/>
              <a:t> Redux </a:t>
            </a:r>
            <a:r>
              <a:rPr lang="en-US" sz="3600" dirty="0" err="1" smtClean="0"/>
              <a:t>Async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4487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File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QuoteReducer.js</a:t>
            </a:r>
            <a:r>
              <a:rPr lang="en-US" dirty="0" smtClean="0">
                <a:sym typeface="Wingdings"/>
              </a:rPr>
              <a:t> 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Reducer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1752600"/>
            <a:ext cx="7378700" cy="45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9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Configure the store to add the dispatch() function call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the store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store.js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71" y="1828800"/>
            <a:ext cx="7696200" cy="477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9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Async</a:t>
            </a:r>
            <a:r>
              <a:rPr lang="en-US" dirty="0" smtClean="0"/>
              <a:t> requires that the Action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Dispatches multiple Action Commands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The BEFORE action </a:t>
            </a:r>
            <a:r>
              <a:rPr lang="mr-IN" dirty="0" smtClean="0"/>
              <a:t>–</a:t>
            </a:r>
            <a:r>
              <a:rPr lang="en-US" dirty="0" smtClean="0"/>
              <a:t> spinners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The ASYNC call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The AFTER action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Save the data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Set the state for</a:t>
            </a:r>
          </a:p>
          <a:p>
            <a:pPr marL="1203325" lvl="3" indent="-342900">
              <a:buFont typeface="Arial" charset="0"/>
              <a:buChar char="•"/>
            </a:pPr>
            <a:r>
              <a:rPr lang="en-US" dirty="0" smtClean="0"/>
              <a:t>Spinners</a:t>
            </a:r>
          </a:p>
          <a:p>
            <a:pPr marL="1203325" lvl="3" indent="-342900">
              <a:buFont typeface="Arial" charset="0"/>
              <a:buChar char="•"/>
            </a:pPr>
            <a:r>
              <a:rPr lang="en-US" dirty="0" smtClean="0"/>
              <a:t>Errors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04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In this lab, you will: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Start with the Redux app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Modify the Actions and Reducers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To handle an </a:t>
            </a:r>
            <a:r>
              <a:rPr lang="en-US" dirty="0" err="1" smtClean="0"/>
              <a:t>async</a:t>
            </a:r>
            <a:r>
              <a:rPr lang="en-US" dirty="0" smtClean="0"/>
              <a:t> call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Configure the store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Watch it work!!!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Asynchronous code is more complex (of course)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Action function handles it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Calls </a:t>
            </a:r>
            <a:r>
              <a:rPr lang="en-US" dirty="0" smtClean="0">
                <a:solidFill>
                  <a:srgbClr val="FF0000"/>
                </a:solidFill>
              </a:rPr>
              <a:t>dispatch()</a:t>
            </a:r>
            <a:r>
              <a:rPr lang="en-US" dirty="0" smtClean="0"/>
              <a:t> multiple times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Usually the </a:t>
            </a:r>
            <a:r>
              <a:rPr lang="en-US" dirty="0" err="1" smtClean="0"/>
              <a:t>async</a:t>
            </a:r>
            <a:r>
              <a:rPr lang="en-US" dirty="0" smtClean="0"/>
              <a:t> Action should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Invoke a BEFORE action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To change the UI (like a spinner) by changing the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Invoke the ASYNC code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Invoke the AFTER action with the data from </a:t>
            </a:r>
            <a:r>
              <a:rPr lang="en-US" dirty="0" err="1" smtClean="0"/>
              <a:t>Async</a:t>
            </a:r>
            <a:endParaRPr lang="en-US" dirty="0" smtClean="0"/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In the callback from the </a:t>
            </a:r>
            <a:r>
              <a:rPr lang="en-US" dirty="0" err="1" smtClean="0"/>
              <a:t>async</a:t>
            </a:r>
            <a:r>
              <a:rPr lang="en-US" dirty="0" smtClean="0"/>
              <a:t> call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emoves the spinner (by changing the state)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61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reducer handles state change based on the action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It has the signature of </a:t>
            </a:r>
            <a:r>
              <a:rPr lang="en-US" dirty="0" smtClean="0">
                <a:solidFill>
                  <a:srgbClr val="FF0000"/>
                </a:solidFill>
              </a:rPr>
              <a:t>( state, action ) =&gt; state</a:t>
            </a:r>
            <a:r>
              <a:rPr lang="en-US" dirty="0" smtClean="0"/>
              <a:t>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We get the </a:t>
            </a:r>
            <a:r>
              <a:rPr lang="en-US" dirty="0" err="1" smtClean="0"/>
              <a:t>Async</a:t>
            </a:r>
            <a:r>
              <a:rPr lang="en-US" dirty="0" smtClean="0"/>
              <a:t> data and dispatch the reducer ourselves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Async</a:t>
            </a:r>
            <a:r>
              <a:rPr lang="en-US" dirty="0" smtClean="0"/>
              <a:t> ACTION function does the following:</a:t>
            </a:r>
          </a:p>
          <a:p>
            <a:pPr marL="631825" lvl="1" indent="-342900">
              <a:buFont typeface="+mj-lt"/>
              <a:buAutoNum type="arabicPeriod"/>
            </a:pPr>
            <a:r>
              <a:rPr lang="en-US" dirty="0" smtClean="0"/>
              <a:t>The function gets called by Redux via mapping</a:t>
            </a:r>
          </a:p>
          <a:p>
            <a:pPr marL="631825" lvl="1" indent="-342900">
              <a:buFont typeface="+mj-lt"/>
              <a:buAutoNum type="arabicPeriod"/>
            </a:pPr>
            <a:r>
              <a:rPr lang="en-US" dirty="0" smtClean="0"/>
              <a:t>Signature is </a:t>
            </a:r>
            <a:r>
              <a:rPr lang="en-US" dirty="0" smtClean="0">
                <a:solidFill>
                  <a:srgbClr val="FF0000"/>
                </a:solidFill>
              </a:rPr>
              <a:t>( p1, p2 ) =&gt;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null</a:t>
            </a:r>
          </a:p>
          <a:p>
            <a:pPr marL="631825" lvl="1" indent="-342900">
              <a:buFont typeface="+mj-lt"/>
              <a:buAutoNum type="arabicPeriod"/>
            </a:pPr>
            <a:r>
              <a:rPr lang="en-US" dirty="0" smtClean="0"/>
              <a:t>The function invokes the </a:t>
            </a:r>
            <a:r>
              <a:rPr lang="en-US" dirty="0" err="1" smtClean="0"/>
              <a:t>async</a:t>
            </a:r>
            <a:r>
              <a:rPr lang="en-US" dirty="0" smtClean="0"/>
              <a:t> business logic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eg</a:t>
            </a:r>
            <a:r>
              <a:rPr lang="en-US" dirty="0" smtClean="0"/>
              <a:t> RESTful call</a:t>
            </a:r>
          </a:p>
          <a:p>
            <a:pPr marL="631825" lvl="1" indent="-342900">
              <a:buFont typeface="+mj-lt"/>
              <a:buAutoNum type="arabicPeriod"/>
            </a:pPr>
            <a:r>
              <a:rPr lang="en-US" dirty="0" smtClean="0"/>
              <a:t>When the </a:t>
            </a:r>
            <a:r>
              <a:rPr lang="en-US" dirty="0" err="1" smtClean="0"/>
              <a:t>async</a:t>
            </a:r>
            <a:r>
              <a:rPr lang="en-US" dirty="0" smtClean="0"/>
              <a:t> part returns, the action calls:</a:t>
            </a:r>
          </a:p>
          <a:p>
            <a:pPr marL="917575" lvl="2" indent="-342900"/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dispatch( </a:t>
            </a:r>
            <a:r>
              <a:rPr lang="en-US" dirty="0" err="1" smtClean="0">
                <a:solidFill>
                  <a:srgbClr val="FF0000"/>
                </a:solidFill>
              </a:rPr>
              <a:t>action_object</a:t>
            </a:r>
            <a:r>
              <a:rPr lang="en-US" dirty="0" smtClean="0">
                <a:solidFill>
                  <a:srgbClr val="FF0000"/>
                </a:solidFill>
              </a:rPr>
              <a:t> )</a:t>
            </a:r>
            <a:r>
              <a:rPr lang="en-US" dirty="0" smtClean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1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In the last section, we defined an Action as a Command Object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Now, we put </a:t>
            </a:r>
            <a:r>
              <a:rPr lang="en-US" dirty="0" smtClean="0">
                <a:solidFill>
                  <a:srgbClr val="FF0000"/>
                </a:solidFill>
              </a:rPr>
              <a:t>all</a:t>
            </a:r>
            <a:r>
              <a:rPr lang="en-US" dirty="0" smtClean="0"/>
              <a:t> the commands (whoops.. Actions) in a file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Then we call a </a:t>
            </a:r>
            <a:r>
              <a:rPr lang="en-US" dirty="0" smtClean="0">
                <a:solidFill>
                  <a:srgbClr val="FF0000"/>
                </a:solidFill>
              </a:rPr>
              <a:t>method()</a:t>
            </a:r>
            <a:r>
              <a:rPr lang="en-US" dirty="0" smtClean="0"/>
              <a:t> which returns the Action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Easier to maintain </a:t>
            </a:r>
            <a:r>
              <a:rPr lang="mr-IN" dirty="0" smtClean="0"/>
              <a:t>–</a:t>
            </a:r>
            <a:r>
              <a:rPr lang="en-US" dirty="0" smtClean="0"/>
              <a:t> De-coupling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Can change the Action without changing the caller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Actions Revisited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502123"/>
            <a:ext cx="5143500" cy="25273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886200" y="4350275"/>
            <a:ext cx="4554019" cy="830997"/>
            <a:chOff x="3784868" y="3614559"/>
            <a:chExt cx="4554019" cy="830997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784868" y="3614559"/>
              <a:ext cx="1371600" cy="14552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314021" y="3614559"/>
              <a:ext cx="3024866" cy="83099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Usually defined as a Constant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In a different file.  Shared with </a:t>
              </a:r>
              <a:endParaRPr lang="en-US" dirty="0">
                <a:solidFill>
                  <a:srgbClr val="FF0000"/>
                </a:solidFill>
              </a:endParaRP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the reducer.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873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Defines all the strings shared by the Action and the Reducer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Action sends as the type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Reducer uses in the </a:t>
            </a:r>
            <a:r>
              <a:rPr lang="en-US" dirty="0" smtClean="0">
                <a:solidFill>
                  <a:srgbClr val="FF0000"/>
                </a:solidFill>
              </a:rPr>
              <a:t>switch( </a:t>
            </a:r>
            <a:r>
              <a:rPr lang="en-US" dirty="0" err="1" smtClean="0">
                <a:solidFill>
                  <a:srgbClr val="FF0000"/>
                </a:solidFill>
              </a:rPr>
              <a:t>action.type</a:t>
            </a:r>
            <a:r>
              <a:rPr lang="en-US" dirty="0" smtClean="0">
                <a:solidFill>
                  <a:srgbClr val="FF0000"/>
                </a:solidFill>
              </a:rPr>
              <a:t> )</a:t>
            </a:r>
            <a:r>
              <a:rPr lang="en-US" dirty="0" smtClean="0"/>
              <a:t> statement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Must be unique in the application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Convention is the Object first (e.g. QUOTE 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File </a:t>
            </a:r>
            <a:r>
              <a:rPr lang="en-US" dirty="0" smtClean="0">
                <a:sym typeface="Wingdings"/>
              </a:rPr>
              <a:t> </a:t>
            </a:r>
            <a:r>
              <a:rPr lang="en-US" b="1" dirty="0" err="1" smtClean="0">
                <a:solidFill>
                  <a:srgbClr val="FF0000"/>
                </a:solidFill>
                <a:sym typeface="Wingdings"/>
              </a:rPr>
              <a:t>QuoteConstants.js</a:t>
            </a:r>
            <a:r>
              <a:rPr lang="en-US" dirty="0" smtClean="0">
                <a:sym typeface="Wingdings"/>
              </a:rPr>
              <a:t> 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Constants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318000"/>
            <a:ext cx="55626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5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A THUNK is a function that returns a function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If we pass a Function to the </a:t>
            </a:r>
            <a:r>
              <a:rPr lang="en-US" dirty="0" smtClean="0">
                <a:solidFill>
                  <a:srgbClr val="FF0000"/>
                </a:solidFill>
              </a:rPr>
              <a:t>dispatch()</a:t>
            </a:r>
            <a:r>
              <a:rPr lang="en-US" dirty="0" smtClean="0"/>
              <a:t> method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It calls the Function with </a:t>
            </a:r>
            <a:r>
              <a:rPr lang="en-US" dirty="0" smtClean="0">
                <a:solidFill>
                  <a:srgbClr val="FF0000"/>
                </a:solidFill>
              </a:rPr>
              <a:t>dispatch</a:t>
            </a:r>
            <a:r>
              <a:rPr lang="en-US" dirty="0" smtClean="0"/>
              <a:t> as a parameter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This allows us to make multiple </a:t>
            </a:r>
            <a:r>
              <a:rPr lang="en-US" dirty="0" smtClean="0">
                <a:solidFill>
                  <a:srgbClr val="FF0000"/>
                </a:solidFill>
              </a:rPr>
              <a:t>dispatch()</a:t>
            </a:r>
            <a:r>
              <a:rPr lang="en-US" dirty="0" err="1" smtClean="0"/>
              <a:t>es</a:t>
            </a:r>
            <a:r>
              <a:rPr lang="en-US" dirty="0" smtClean="0"/>
              <a:t> to React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</a:t>
            </a:r>
            <a:r>
              <a:rPr lang="en-US" dirty="0" err="1" smtClean="0"/>
              <a:t>Thunk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276600"/>
            <a:ext cx="59944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06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In the UI, you probably want to use a spinner (or something)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Display during the </a:t>
            </a:r>
            <a:r>
              <a:rPr lang="en-US" dirty="0" err="1" smtClean="0"/>
              <a:t>Async</a:t>
            </a:r>
            <a:r>
              <a:rPr lang="en-US" dirty="0" smtClean="0"/>
              <a:t> operation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Hide after the </a:t>
            </a:r>
            <a:r>
              <a:rPr lang="en-US" dirty="0" err="1" smtClean="0"/>
              <a:t>Async</a:t>
            </a:r>
            <a:r>
              <a:rPr lang="en-US" dirty="0" smtClean="0"/>
              <a:t> finishes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Handle </a:t>
            </a:r>
            <a:r>
              <a:rPr lang="en-US" dirty="0" err="1" smtClean="0"/>
              <a:t>Async</a:t>
            </a:r>
            <a:r>
              <a:rPr lang="en-US" dirty="0" smtClean="0"/>
              <a:t> error messages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component needs another property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Indicates in the middle of </a:t>
            </a:r>
            <a:r>
              <a:rPr lang="en-US" dirty="0" err="1" smtClean="0"/>
              <a:t>Async</a:t>
            </a:r>
            <a:r>
              <a:rPr lang="en-US" dirty="0" smtClean="0"/>
              <a:t> (using the property ‘</a:t>
            </a:r>
            <a:r>
              <a:rPr lang="en-US" dirty="0" err="1" smtClean="0">
                <a:solidFill>
                  <a:srgbClr val="FF0000"/>
                </a:solidFill>
              </a:rPr>
              <a:t>isDelayed</a:t>
            </a:r>
            <a:r>
              <a:rPr lang="en-US" dirty="0" smtClean="0"/>
              <a:t>’)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So the </a:t>
            </a:r>
            <a:r>
              <a:rPr lang="en-US" dirty="0" err="1" smtClean="0">
                <a:solidFill>
                  <a:srgbClr val="FF0000"/>
                </a:solidFill>
              </a:rPr>
              <a:t>saveQuote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 action now becomes THREE actions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saveQuote</a:t>
            </a:r>
            <a:r>
              <a:rPr lang="en-US" dirty="0" smtClean="0">
                <a:solidFill>
                  <a:srgbClr val="FF0000"/>
                </a:solidFill>
              </a:rPr>
              <a:t>(  name, quote )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Now dispatches the other two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requestQuote</a:t>
            </a:r>
            <a:r>
              <a:rPr lang="en-US" dirty="0" smtClean="0">
                <a:solidFill>
                  <a:srgbClr val="FF0000"/>
                </a:solidFill>
              </a:rPr>
              <a:t>( )</a:t>
            </a:r>
            <a:r>
              <a:rPr lang="en-US" dirty="0" smtClean="0"/>
              <a:t> which sets a property </a:t>
            </a:r>
            <a:r>
              <a:rPr lang="en-US" dirty="0" smtClean="0">
                <a:solidFill>
                  <a:srgbClr val="FF0000"/>
                </a:solidFill>
              </a:rPr>
              <a:t>’</a:t>
            </a:r>
            <a:r>
              <a:rPr lang="en-US" dirty="0" err="1" smtClean="0">
                <a:solidFill>
                  <a:srgbClr val="FF0000"/>
                </a:solidFill>
              </a:rPr>
              <a:t>isDelayed</a:t>
            </a:r>
            <a:r>
              <a:rPr lang="en-US" dirty="0" smtClean="0"/>
              <a:t>’ to TRUE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This is BEFORE the </a:t>
            </a:r>
            <a:r>
              <a:rPr lang="en-US" dirty="0" err="1" smtClean="0"/>
              <a:t>async</a:t>
            </a:r>
            <a:r>
              <a:rPr lang="en-US" dirty="0" smtClean="0"/>
              <a:t> call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receiveQuote</a:t>
            </a:r>
            <a:r>
              <a:rPr lang="en-US" dirty="0" smtClean="0">
                <a:solidFill>
                  <a:srgbClr val="FF0000"/>
                </a:solidFill>
              </a:rPr>
              <a:t>(  name, quote )</a:t>
            </a:r>
            <a:r>
              <a:rPr lang="en-US" dirty="0" smtClean="0"/>
              <a:t> which does the old save</a:t>
            </a: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</a:t>
            </a:r>
            <a:r>
              <a:rPr lang="en-US" dirty="0" err="1" smtClean="0"/>
              <a:t>Async</a:t>
            </a:r>
            <a:r>
              <a:rPr lang="en-US" dirty="0" smtClean="0"/>
              <a:t>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59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b="1" dirty="0" smtClean="0">
                <a:solidFill>
                  <a:srgbClr val="000080"/>
                </a:solidFill>
              </a:rPr>
              <a:t>File </a:t>
            </a:r>
            <a:r>
              <a:rPr lang="en-US" b="1" dirty="0" smtClean="0">
                <a:solidFill>
                  <a:srgbClr val="000080"/>
                </a:solidFill>
                <a:sym typeface="Wingdings"/>
              </a:rPr>
              <a:t> </a:t>
            </a:r>
            <a:r>
              <a:rPr lang="en-US" b="1" dirty="0" err="1" smtClean="0">
                <a:solidFill>
                  <a:srgbClr val="FF0000"/>
                </a:solidFill>
                <a:sym typeface="Wingdings"/>
              </a:rPr>
              <a:t>QuoteActions.js</a:t>
            </a:r>
            <a:r>
              <a:rPr lang="en-US" b="1" dirty="0" smtClean="0">
                <a:solidFill>
                  <a:srgbClr val="000080"/>
                </a:solidFill>
                <a:sym typeface="Wingdings"/>
              </a:rPr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Actions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02" y="1793700"/>
            <a:ext cx="4435024" cy="460238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3429001" y="2175506"/>
            <a:ext cx="4640972" cy="553998"/>
            <a:chOff x="3635136" y="3614559"/>
            <a:chExt cx="4640972" cy="553998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3635136" y="3614559"/>
              <a:ext cx="1573246" cy="17660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5376788" y="3614559"/>
              <a:ext cx="2899320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Called BEFORE the </a:t>
              </a:r>
              <a:r>
                <a:rPr lang="en-US" dirty="0" err="1" smtClean="0">
                  <a:solidFill>
                    <a:srgbClr val="FF0000"/>
                  </a:solidFill>
                </a:rPr>
                <a:t>async</a:t>
              </a:r>
              <a:r>
                <a:rPr lang="en-US" dirty="0" smtClean="0">
                  <a:solidFill>
                    <a:srgbClr val="FF0000"/>
                  </a:solidFill>
                </a:rPr>
                <a:t> call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Sets the </a:t>
              </a:r>
              <a:r>
                <a:rPr lang="en-US" dirty="0" err="1" smtClean="0">
                  <a:solidFill>
                    <a:srgbClr val="FF0000"/>
                  </a:solidFill>
                </a:rPr>
                <a:t>isDelayed</a:t>
              </a:r>
              <a:r>
                <a:rPr lang="en-US" dirty="0" smtClean="0">
                  <a:solidFill>
                    <a:srgbClr val="FF0000"/>
                  </a:solidFill>
                </a:rPr>
                <a:t> property</a:t>
              </a: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H="1">
            <a:off x="3048000" y="2729504"/>
            <a:ext cx="2057399" cy="2600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3429001" y="4331039"/>
            <a:ext cx="4797972" cy="802506"/>
            <a:chOff x="3493621" y="3178647"/>
            <a:chExt cx="4797972" cy="802506"/>
          </a:xfrm>
        </p:grpSpPr>
        <p:cxnSp>
          <p:nvCxnSpPr>
            <p:cNvPr id="17" name="Straight Arrow Connector 16"/>
            <p:cNvCxnSpPr/>
            <p:nvPr/>
          </p:nvCxnSpPr>
          <p:spPr>
            <a:xfrm flipH="1" flipV="1">
              <a:off x="3493621" y="3178647"/>
              <a:ext cx="1741653" cy="55331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361303" y="3427155"/>
              <a:ext cx="2930290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Called AFTER the </a:t>
              </a:r>
              <a:r>
                <a:rPr lang="en-US" dirty="0" err="1" smtClean="0">
                  <a:solidFill>
                    <a:srgbClr val="FF0000"/>
                  </a:solidFill>
                </a:rPr>
                <a:t>async</a:t>
              </a:r>
              <a:r>
                <a:rPr lang="en-US" dirty="0" smtClean="0">
                  <a:solidFill>
                    <a:srgbClr val="FF0000"/>
                  </a:solidFill>
                </a:rPr>
                <a:t> call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Clears the </a:t>
              </a:r>
              <a:r>
                <a:rPr lang="en-US" dirty="0" err="1" smtClean="0">
                  <a:solidFill>
                    <a:srgbClr val="FF0000"/>
                  </a:solidFill>
                </a:rPr>
                <a:t>isDelayed</a:t>
              </a:r>
              <a:r>
                <a:rPr lang="en-US" dirty="0" smtClean="0">
                  <a:solidFill>
                    <a:srgbClr val="FF0000"/>
                  </a:solidFill>
                </a:rPr>
                <a:t> property</a:t>
              </a: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H="1">
            <a:off x="3260595" y="5029200"/>
            <a:ext cx="1910058" cy="4990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08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b="1" dirty="0" smtClean="0">
                <a:solidFill>
                  <a:srgbClr val="000080"/>
                </a:solidFill>
              </a:rPr>
              <a:t>File </a:t>
            </a:r>
            <a:r>
              <a:rPr lang="en-US" b="1" dirty="0" smtClean="0">
                <a:solidFill>
                  <a:srgbClr val="000080"/>
                </a:solidFill>
                <a:sym typeface="Wingdings"/>
              </a:rPr>
              <a:t> </a:t>
            </a:r>
            <a:r>
              <a:rPr lang="en-US" b="1" dirty="0" err="1" smtClean="0">
                <a:solidFill>
                  <a:srgbClr val="FF0000"/>
                </a:solidFill>
                <a:sym typeface="Wingdings"/>
              </a:rPr>
              <a:t>QuoteActions.js</a:t>
            </a:r>
            <a:r>
              <a:rPr lang="en-US" b="1" dirty="0" smtClean="0">
                <a:solidFill>
                  <a:srgbClr val="000080"/>
                </a:solidFill>
                <a:sym typeface="Wingdings"/>
              </a:rPr>
              <a:t> </a:t>
            </a:r>
            <a:endParaRPr lang="en-US" b="1" dirty="0" smtClean="0">
              <a:solidFill>
                <a:srgbClr val="00008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Actions with dispatch()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34" y="2055243"/>
            <a:ext cx="5410200" cy="25400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3505201" y="1653961"/>
            <a:ext cx="3352799" cy="522467"/>
            <a:chOff x="3638096" y="3693237"/>
            <a:chExt cx="3352799" cy="522467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638096" y="3891558"/>
              <a:ext cx="967328" cy="3241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777147" y="3693237"/>
              <a:ext cx="221374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Same </a:t>
              </a:r>
              <a:r>
                <a:rPr lang="en-US" smtClean="0">
                  <a:solidFill>
                    <a:srgbClr val="FF0000"/>
                  </a:solidFill>
                </a:rPr>
                <a:t>action name  !!!!!</a:t>
              </a:r>
              <a:endParaRPr lang="en-US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57600" y="3886200"/>
            <a:ext cx="4913132" cy="741074"/>
            <a:chOff x="3556268" y="3150484"/>
            <a:chExt cx="4913132" cy="741074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3556268" y="3150484"/>
              <a:ext cx="1477460" cy="64819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83500" y="3614559"/>
              <a:ext cx="328590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Dispatched AFTER the </a:t>
              </a:r>
              <a:r>
                <a:rPr lang="en-US" dirty="0" err="1" smtClean="0">
                  <a:solidFill>
                    <a:srgbClr val="FF0000"/>
                  </a:solidFill>
                </a:rPr>
                <a:t>async</a:t>
              </a:r>
              <a:r>
                <a:rPr lang="en-US" dirty="0" smtClean="0">
                  <a:solidFill>
                    <a:srgbClr val="FF0000"/>
                  </a:solidFill>
                </a:rPr>
                <a:t> call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499648" y="2743200"/>
            <a:ext cx="4182159" cy="276999"/>
            <a:chOff x="4358448" y="3614559"/>
            <a:chExt cx="4182159" cy="276999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4358448" y="3753058"/>
              <a:ext cx="68195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112296" y="3614559"/>
              <a:ext cx="342831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Dispatched BEFORE the </a:t>
              </a:r>
              <a:r>
                <a:rPr lang="en-US" dirty="0" err="1" smtClean="0">
                  <a:solidFill>
                    <a:srgbClr val="FF0000"/>
                  </a:solidFill>
                </a:rPr>
                <a:t>async</a:t>
              </a:r>
              <a:r>
                <a:rPr lang="en-US" dirty="0" smtClean="0">
                  <a:solidFill>
                    <a:srgbClr val="FF0000"/>
                  </a:solidFill>
                </a:rPr>
                <a:t> call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816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FE4E4BE-B0D8-422F-B585-33E6101BE49B}" vid="{4C5E9700-6B9B-498E-B0CD-CA16D84C90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31496</TotalTime>
  <Words>544</Words>
  <Application>Microsoft Macintosh PowerPoint</Application>
  <PresentationFormat>On-screen Show (4:3)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PayPal Sans Big</vt:lpstr>
      <vt:lpstr>PayPal Sans Big Light</vt:lpstr>
      <vt:lpstr>PayPal Sans Big Thin</vt:lpstr>
      <vt:lpstr>Wingdings</vt:lpstr>
      <vt:lpstr>Arial</vt:lpstr>
      <vt:lpstr>Blue Gradient Section</vt:lpstr>
      <vt:lpstr>Reactjs Redux Async </vt:lpstr>
      <vt:lpstr>Overview</vt:lpstr>
      <vt:lpstr>Async Actions</vt:lpstr>
      <vt:lpstr>Redux Actions Revisited</vt:lpstr>
      <vt:lpstr>Action Constants</vt:lpstr>
      <vt:lpstr>Redux Thunk</vt:lpstr>
      <vt:lpstr>UI Async Issues</vt:lpstr>
      <vt:lpstr>The New Actions</vt:lpstr>
      <vt:lpstr>The New Actions with dispatch()</vt:lpstr>
      <vt:lpstr>The New Reducer</vt:lpstr>
      <vt:lpstr>Configure the store – store.js</vt:lpstr>
      <vt:lpstr>Summary</vt:lpstr>
      <vt:lpstr>Lab Exercise</vt:lpstr>
    </vt:vector>
  </TitlesOfParts>
  <Company>eBay, Inc.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1052</cp:revision>
  <cp:lastPrinted>2014-07-17T17:09:28Z</cp:lastPrinted>
  <dcterms:created xsi:type="dcterms:W3CDTF">2013-02-07T04:33:41Z</dcterms:created>
  <dcterms:modified xsi:type="dcterms:W3CDTF">2017-10-13T11:34:12Z</dcterms:modified>
</cp:coreProperties>
</file>