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98" r:id="rId2"/>
    <p:sldId id="362" r:id="rId3"/>
    <p:sldId id="385" r:id="rId4"/>
    <p:sldId id="386" r:id="rId5"/>
    <p:sldId id="374" r:id="rId6"/>
    <p:sldId id="375" r:id="rId7"/>
    <p:sldId id="376" r:id="rId8"/>
    <p:sldId id="387" r:id="rId9"/>
    <p:sldId id="388" r:id="rId10"/>
    <p:sldId id="381" r:id="rId11"/>
    <p:sldId id="382" r:id="rId12"/>
    <p:sldId id="383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14" autoAdjust="0"/>
    <p:restoredTop sz="50000" autoAdjust="0"/>
  </p:normalViewPr>
  <p:slideViewPr>
    <p:cSldViewPr showGuides="1">
      <p:cViewPr varScale="1">
        <p:scale>
          <a:sx n="158" d="100"/>
          <a:sy n="158" d="100"/>
        </p:scale>
        <p:origin x="224" y="20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Communicating with the Server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676400"/>
            <a:ext cx="6032500" cy="38989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URL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Refresh the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Watch it work</a:t>
            </a:r>
            <a:r>
              <a:rPr lang="is-IS" dirty="0" smtClean="0"/>
              <a:t>…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URL is /</a:t>
            </a:r>
            <a:r>
              <a:rPr lang="en-US" dirty="0" err="1" smtClean="0"/>
              <a:t>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works well with </a:t>
            </a:r>
            <a:r>
              <a:rPr lang="en-US" dirty="0" smtClean="0">
                <a:solidFill>
                  <a:srgbClr val="FF0000"/>
                </a:solidFill>
              </a:rPr>
              <a:t>AJAX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Be careful of the client side framework when rendering on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Load client side framework with </a:t>
            </a:r>
            <a:r>
              <a:rPr lang="en-US" dirty="0" smtClean="0">
                <a:solidFill>
                  <a:srgbClr val="FF0000"/>
                </a:solidFill>
              </a:rPr>
              <a:t>require()</a:t>
            </a:r>
            <a:r>
              <a:rPr lang="en-US" dirty="0" smtClean="0"/>
              <a:t> like normal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browser, not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componentDidMount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contain client side only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existing Express RESTful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Convert the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/components/</a:t>
            </a:r>
            <a:r>
              <a:rPr lang="en-US" dirty="0" err="1" smtClean="0">
                <a:solidFill>
                  <a:srgbClr val="FF0000"/>
                </a:solidFill>
              </a:rPr>
              <a:t>todo-controller.js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use AJAX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in-memory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&lt;</a:t>
            </a:r>
            <a:r>
              <a:rPr lang="en-US" dirty="0" err="1" smtClean="0"/>
              <a:t>TodoList</a:t>
            </a:r>
            <a:r>
              <a:rPr lang="en-US" dirty="0" smtClean="0"/>
              <a:t>&gt; initialize the array with: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componentDidMount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runs on client only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runs on both client and server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side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Assume the server provides a REST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HTTP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Communicates with JSON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From the React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XML Http Request (XHR)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Too Hard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jQuery (or any other JS client framework)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>
                <a:solidFill>
                  <a:srgbClr val="C00000"/>
                </a:solidFill>
              </a:rPr>
              <a:t>(‘/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function( </a:t>
            </a:r>
            <a:r>
              <a:rPr lang="en-US" dirty="0" err="1" smtClean="0"/>
              <a:t>todos</a:t>
            </a:r>
            <a:r>
              <a:rPr lang="en-US" dirty="0" smtClean="0"/>
              <a:t> ) { // stuff }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$.post(‘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{ id: ??, content: ‘hello’}, function( </a:t>
            </a:r>
            <a:r>
              <a:rPr lang="en-US" dirty="0" err="1" smtClean="0"/>
              <a:t>todos</a:t>
            </a:r>
            <a:r>
              <a:rPr lang="en-US" dirty="0" smtClean="0"/>
              <a:t> ) 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Network Solutions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Fetch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isomorphic-fetch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fetch(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{</a:t>
            </a:r>
            <a:r>
              <a:rPr lang="en-US" b="1" dirty="0">
                <a:solidFill>
                  <a:srgbClr val="660E7A"/>
                </a:solidFill>
              </a:rPr>
              <a:t>credentials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'same-origin'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(response ) =&gt; </a:t>
            </a:r>
            <a:r>
              <a:rPr lang="en-US" dirty="0" err="1"/>
              <a:t>response.</a:t>
            </a:r>
            <a:r>
              <a:rPr lang="en-US" b="1" dirty="0" err="1">
                <a:solidFill>
                  <a:srgbClr val="660E7A"/>
                </a:solidFill>
              </a:rPr>
              <a:t>json</a:t>
            </a:r>
            <a:r>
              <a:rPr lang="en-US" dirty="0"/>
              <a:t>()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</a:t>
            </a:r>
            <a:r>
              <a:rPr lang="en-US" dirty="0" err="1"/>
              <a:t>json</a:t>
            </a:r>
            <a:r>
              <a:rPr lang="en-US" dirty="0"/>
              <a:t> =&gt; {}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 err =&gt; {} 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fetch(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credentials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'same-origin'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method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'post'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body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'hello'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 smtClean="0"/>
              <a:t>});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Lot’s of 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Client AJAX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Network Solutions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axios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axios</a:t>
            </a:r>
            <a:endParaRPr lang="en-US" dirty="0" smtClean="0"/>
          </a:p>
          <a:p>
            <a:pPr marL="1203325" lvl="3" indent="-342900">
              <a:buFont typeface="Arial" charset="0"/>
              <a:buChar char="•"/>
            </a:pPr>
            <a:r>
              <a:rPr lang="en-US" dirty="0" err="1"/>
              <a:t>axios.</a:t>
            </a:r>
            <a:r>
              <a:rPr lang="en-US" dirty="0" err="1">
                <a:solidFill>
                  <a:srgbClr val="7A7A43"/>
                </a:solidFill>
              </a:rPr>
              <a:t>get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/12345'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response =&gt; </a:t>
            </a:r>
            <a:r>
              <a:rPr lang="en-US" dirty="0" err="1"/>
              <a:t>response.</a:t>
            </a:r>
            <a:r>
              <a:rPr lang="en-US" b="1" dirty="0" err="1">
                <a:solidFill>
                  <a:srgbClr val="660E7A"/>
                </a:solidFill>
              </a:rPr>
              <a:t>data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dirty="0"/>
              <a:t>(error)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(error);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 err="1"/>
              <a:t>axios.</a:t>
            </a:r>
            <a:r>
              <a:rPr lang="en-US" dirty="0" err="1">
                <a:solidFill>
                  <a:srgbClr val="7A7A43"/>
                </a:solidFill>
              </a:rPr>
              <a:t>post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'/user'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firstName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'Fred'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lastName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'Flintstone'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response =&gt; {}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 err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(err</a:t>
            </a:r>
            <a:r>
              <a:rPr lang="en-US" dirty="0" smtClean="0"/>
              <a:t>));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Lot’s of 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Client AJAX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Side Frameworks can’t run on the server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Require a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r>
              <a:rPr lang="en-US" dirty="0" smtClean="0"/>
              <a:t>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globals</a:t>
            </a:r>
            <a:r>
              <a:rPr lang="en-US" dirty="0" smtClean="0"/>
              <a:t> from the window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server renders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Server runs JS to create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Errors encountered </a:t>
            </a:r>
            <a:r>
              <a:rPr lang="mr-IN" dirty="0" smtClean="0"/>
              <a:t>–</a:t>
            </a:r>
            <a:r>
              <a:rPr lang="en-US" dirty="0" smtClean="0"/>
              <a:t> e.g.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r>
              <a:rPr lang="en-US" dirty="0" smtClean="0"/>
              <a:t> object doesn’t exist on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Solution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client</a:t>
            </a:r>
            <a:r>
              <a:rPr lang="is-IS" dirty="0" smtClean="0"/>
              <a:t>… duh..</a:t>
            </a:r>
          </a:p>
          <a:p>
            <a:pPr marL="342900" indent="-342900">
              <a:buFont typeface="Arial" charset="0"/>
              <a:buChar char="•"/>
            </a:pPr>
            <a:r>
              <a:rPr lang="is-IS" dirty="0" smtClean="0"/>
              <a:t>Life cycle</a:t>
            </a:r>
          </a:p>
          <a:p>
            <a:pPr marL="631825" lvl="1" indent="-342900">
              <a:buFont typeface="Arial" charset="0"/>
              <a:buChar char="•"/>
            </a:pPr>
            <a:r>
              <a:rPr lang="is-IS" dirty="0" smtClean="0">
                <a:solidFill>
                  <a:srgbClr val="FF0000"/>
                </a:solidFill>
              </a:rPr>
              <a:t>componentDidMount() </a:t>
            </a:r>
            <a:r>
              <a:rPr lang="is-IS" dirty="0" smtClean="0"/>
              <a:t>– only runs on browser, not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Client Side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use asynchronous techniques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– update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when it returns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Promises – update the state on the </a:t>
            </a:r>
            <a:r>
              <a:rPr lang="en-US" dirty="0" smtClean="0">
                <a:solidFill>
                  <a:srgbClr val="FF0000"/>
                </a:solidFill>
              </a:rPr>
              <a:t>then()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module – update the state at the 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we must update the components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 { key: value } );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React to re-render the 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– AJAX is 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 err="1">
                <a:solidFill>
                  <a:srgbClr val="660E7A"/>
                </a:solidFill>
              </a:rPr>
              <a:t>TodoList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getInitialState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[]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componentDidMount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 err="1">
                <a:solidFill>
                  <a:srgbClr val="660E7A"/>
                </a:solidFill>
              </a:rPr>
              <a:t>controller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(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done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done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</a:t>
            </a:r>
            <a:r>
              <a:rPr lang="en-US" sz="1600" dirty="0" err="1"/>
              <a:t>todos</a:t>
            </a:r>
            <a:r>
              <a:rPr lang="en-US" sz="1600" dirty="0"/>
              <a:t>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.setState</a:t>
            </a:r>
            <a:r>
              <a:rPr lang="en-US" sz="1600" dirty="0"/>
              <a:t>( {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</a:t>
            </a:r>
            <a:r>
              <a:rPr lang="en-US" sz="1600" dirty="0" err="1"/>
              <a:t>todos</a:t>
            </a:r>
            <a:r>
              <a:rPr lang="en-US" sz="1600" dirty="0"/>
              <a:t>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self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this</a:t>
            </a:r>
            <a:r>
              <a:rPr lang="en-US" sz="1600" dirty="0"/>
              <a:t>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TodoList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1981200"/>
            <a:ext cx="3732824" cy="484632"/>
            <a:chOff x="2514600" y="1981200"/>
            <a:chExt cx="3732824" cy="484632"/>
          </a:xfrm>
        </p:grpSpPr>
        <p:sp>
          <p:nvSpPr>
            <p:cNvPr id="4" name="Down Arrow 3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6200" y="2085016"/>
              <a:ext cx="236122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Initialize as empty array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86200" y="3093719"/>
            <a:ext cx="3903672" cy="484632"/>
            <a:chOff x="2514600" y="1981200"/>
            <a:chExt cx="3903672" cy="484632"/>
          </a:xfrm>
        </p:grpSpPr>
        <p:sp>
          <p:nvSpPr>
            <p:cNvPr id="8" name="Down Arrow 7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15353" y="2085016"/>
              <a:ext cx="270291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only in the browser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1295400" y="3474534"/>
            <a:ext cx="1905000" cy="48786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19728" y="4024791"/>
            <a:ext cx="3512668" cy="484632"/>
            <a:chOff x="2514600" y="1981200"/>
            <a:chExt cx="3512668" cy="484632"/>
          </a:xfrm>
        </p:grpSpPr>
        <p:sp>
          <p:nvSpPr>
            <p:cNvPr id="13" name="Down Arrow 12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06357" y="2085016"/>
              <a:ext cx="192091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view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/models/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todos.js</a:t>
            </a:r>
            <a:endParaRPr lang="en-US" sz="1600" b="1" dirty="0" smtClean="0">
              <a:solidFill>
                <a:srgbClr val="C00000"/>
              </a:solidFill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Sent to client from server</a:t>
            </a:r>
          </a:p>
          <a:p>
            <a:pPr marL="288925" lvl="1" indent="0">
              <a:buNone/>
            </a:pPr>
            <a:r>
              <a:rPr lang="en-US" sz="1200" b="1" dirty="0" smtClean="0">
                <a:solidFill>
                  <a:srgbClr val="008000"/>
                </a:solidFill>
              </a:rPr>
              <a:t>'use </a:t>
            </a:r>
            <a:r>
              <a:rPr lang="en-US" sz="1200" b="1" dirty="0">
                <a:solidFill>
                  <a:srgbClr val="008000"/>
                </a:solidFill>
              </a:rPr>
              <a:t>strict'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err="1">
                <a:solidFill>
                  <a:srgbClr val="660E7A"/>
                </a:solidFill>
              </a:rPr>
              <a:t>module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7A7A43"/>
                </a:solidFill>
              </a:rPr>
              <a:t>exports</a:t>
            </a:r>
            <a:r>
              <a:rPr lang="en-US" sz="1200" dirty="0">
                <a:solidFill>
                  <a:srgbClr val="7A7A43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0080"/>
                </a:solidFill>
              </a:rPr>
              <a:t>function </a:t>
            </a:r>
            <a:r>
              <a:rPr lang="en-US" sz="1200" i="1" dirty="0" err="1"/>
              <a:t>TodosModel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660E7A"/>
                </a:solidFill>
              </a:rPr>
              <a:t>name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b="1" dirty="0" err="1">
                <a:solidFill>
                  <a:srgbClr val="008000"/>
                </a:solidFill>
              </a:rPr>
              <a:t>todos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todos</a:t>
            </a:r>
            <a:r>
              <a:rPr lang="en-US" sz="1200" dirty="0"/>
              <a:t>: [ { </a:t>
            </a:r>
            <a:r>
              <a:rPr lang="en-US" sz="1200" b="1" dirty="0">
                <a:solidFill>
                  <a:srgbClr val="660E7A"/>
                </a:solidFill>
              </a:rPr>
              <a:t>id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'1'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660E7A"/>
                </a:solidFill>
              </a:rPr>
              <a:t>content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'First</a:t>
            </a:r>
            <a:r>
              <a:rPr lang="en-US" sz="1200" b="1" dirty="0" smtClean="0">
                <a:solidFill>
                  <a:srgbClr val="008000"/>
                </a:solidFill>
              </a:rPr>
              <a:t>'</a:t>
            </a:r>
            <a:r>
              <a:rPr lang="en-US" sz="1200" dirty="0" smtClean="0"/>
              <a:t>}]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8000"/>
                </a:solidFill>
              </a:rPr>
              <a:t/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endParaRPr lang="en-US" sz="1200" b="1" dirty="0" smtClean="0">
              <a:solidFill>
                <a:srgbClr val="000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todo-controller.js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endParaRPr lang="en-US" sz="1600" b="1" dirty="0">
              <a:solidFill>
                <a:srgbClr val="000080"/>
              </a:solidFill>
            </a:endParaRPr>
          </a:p>
          <a:p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$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jquery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create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(content, callback)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post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,{ </a:t>
            </a:r>
            <a:r>
              <a:rPr lang="en-US" sz="1600" b="1" dirty="0">
                <a:solidFill>
                  <a:srgbClr val="660E7A"/>
                </a:solidFill>
              </a:rPr>
              <a:t>content</a:t>
            </a:r>
            <a:r>
              <a:rPr lang="en-US" sz="1600" dirty="0"/>
              <a:t>: </a:t>
            </a:r>
            <a:r>
              <a:rPr lang="en-US" sz="1600" dirty="0" smtClean="0"/>
              <a:t>content</a:t>
            </a:r>
            <a:r>
              <a:rPr lang="en-US" sz="1600" dirty="0"/>
              <a:t> </a:t>
            </a:r>
            <a:r>
              <a:rPr lang="en-US" sz="1600" dirty="0" smtClean="0"/>
              <a:t>},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	callback</a:t>
            </a:r>
            <a:r>
              <a:rPr lang="en-US" sz="1600" dirty="0"/>
              <a:t>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 callback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get</a:t>
            </a:r>
            <a:r>
              <a:rPr lang="en-US" sz="1600" dirty="0"/>
              <a:t>( 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smtClean="0"/>
              <a:t>callback</a:t>
            </a:r>
            <a:r>
              <a:rPr lang="en-US" sz="1600" dirty="0"/>
              <a:t>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-controller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31577" y="2057400"/>
            <a:ext cx="4807464" cy="3047816"/>
            <a:chOff x="2877427" y="1319505"/>
            <a:chExt cx="4807464" cy="3047816"/>
          </a:xfrm>
        </p:grpSpPr>
        <p:grpSp>
          <p:nvGrpSpPr>
            <p:cNvPr id="15" name="Group 14"/>
            <p:cNvGrpSpPr/>
            <p:nvPr/>
          </p:nvGrpSpPr>
          <p:grpSpPr>
            <a:xfrm>
              <a:off x="3867770" y="3882689"/>
              <a:ext cx="3817121" cy="484632"/>
              <a:chOff x="2602850" y="1343983"/>
              <a:chExt cx="3817121" cy="484632"/>
            </a:xfrm>
          </p:grpSpPr>
          <p:sp>
            <p:nvSpPr>
              <p:cNvPr id="19" name="Down Arrow 18"/>
              <p:cNvSpPr/>
              <p:nvPr/>
            </p:nvSpPr>
            <p:spPr>
              <a:xfrm rot="5400000">
                <a:off x="2849738" y="1097095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90176" y="1447799"/>
                <a:ext cx="2529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Return the array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todos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77427" y="1319505"/>
              <a:ext cx="3965401" cy="484632"/>
              <a:chOff x="2514600" y="1981200"/>
              <a:chExt cx="3965401" cy="484632"/>
            </a:xfrm>
          </p:grpSpPr>
          <p:sp>
            <p:nvSpPr>
              <p:cNvPr id="17" name="Down Arrow 16"/>
              <p:cNvSpPr/>
              <p:nvPr/>
            </p:nvSpPr>
            <p:spPr>
              <a:xfrm rot="5400000">
                <a:off x="2761488" y="1734312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653650" y="2085016"/>
                <a:ext cx="2826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Import the client side library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20330</TotalTime>
  <Words>422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Communicating with the Server</vt:lpstr>
      <vt:lpstr>Overview</vt:lpstr>
      <vt:lpstr>More Client AJAX Solutions</vt:lpstr>
      <vt:lpstr>More Client AJAX Solutions</vt:lpstr>
      <vt:lpstr>Problems with Client Side Frameworks</vt:lpstr>
      <vt:lpstr>Problems – AJAX is Asynchronous</vt:lpstr>
      <vt:lpstr>TodoList</vt:lpstr>
      <vt:lpstr>Server Side Model</vt:lpstr>
      <vt:lpstr>Todo-controller</vt:lpstr>
      <vt:lpstr>The URL is /todos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1012</cp:revision>
  <cp:lastPrinted>2014-07-17T17:09:28Z</cp:lastPrinted>
  <dcterms:created xsi:type="dcterms:W3CDTF">2013-02-07T04:33:41Z</dcterms:created>
  <dcterms:modified xsi:type="dcterms:W3CDTF">2017-10-10T20:59:54Z</dcterms:modified>
</cp:coreProperties>
</file>