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4"/>
  </p:notesMasterIdLst>
  <p:handoutMasterIdLst>
    <p:handoutMasterId r:id="rId15"/>
  </p:handoutMasterIdLst>
  <p:sldIdLst>
    <p:sldId id="298" r:id="rId2"/>
    <p:sldId id="362" r:id="rId3"/>
    <p:sldId id="385" r:id="rId4"/>
    <p:sldId id="386" r:id="rId5"/>
    <p:sldId id="374" r:id="rId6"/>
    <p:sldId id="375" r:id="rId7"/>
    <p:sldId id="376" r:id="rId8"/>
    <p:sldId id="377" r:id="rId9"/>
    <p:sldId id="384" r:id="rId10"/>
    <p:sldId id="381" r:id="rId11"/>
    <p:sldId id="382" r:id="rId12"/>
    <p:sldId id="383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50000" autoAdjust="0"/>
  </p:normalViewPr>
  <p:slideViewPr>
    <p:cSldViewPr showGuides="1">
      <p:cViewPr varScale="1">
        <p:scale>
          <a:sx n="71" d="100"/>
          <a:sy n="71" d="100"/>
        </p:scale>
        <p:origin x="800" y="168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tags" Target="tags/tag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Communicating with the Server</a:t>
            </a:r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1676400"/>
            <a:ext cx="6032500" cy="38989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Notice the URL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Refresh the page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works</a:t>
            </a:r>
            <a:r>
              <a:rPr lang="is-IS" dirty="0" smtClean="0"/>
              <a:t>…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URL is /</a:t>
            </a:r>
            <a:r>
              <a:rPr lang="en-US" dirty="0" err="1" smtClean="0"/>
              <a:t>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1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works well with </a:t>
            </a:r>
            <a:r>
              <a:rPr lang="en-US" dirty="0" smtClean="0">
                <a:solidFill>
                  <a:srgbClr val="FF0000"/>
                </a:solidFill>
              </a:rPr>
              <a:t>AJAX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Be careful of the client side framework when rendering on the server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Load client side framework with </a:t>
            </a:r>
            <a:r>
              <a:rPr lang="en-US" dirty="0" smtClean="0">
                <a:solidFill>
                  <a:srgbClr val="FF0000"/>
                </a:solidFill>
              </a:rPr>
              <a:t>require()</a:t>
            </a:r>
            <a:r>
              <a:rPr lang="en-US" dirty="0" smtClean="0"/>
              <a:t> like normal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Only EXECUTE the client side framework when on the browser, not the server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componentDidMount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to contain client side only code.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2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existing </a:t>
            </a:r>
            <a:r>
              <a:rPr lang="en-US" dirty="0" smtClean="0"/>
              <a:t>Express RESTful app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Convert the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/components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todo-controller.js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use AJAX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Instead of in-memory </a:t>
            </a:r>
            <a:r>
              <a:rPr lang="en-US" dirty="0" smtClean="0"/>
              <a:t>model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&lt;</a:t>
            </a:r>
            <a:r>
              <a:rPr lang="en-US" dirty="0" err="1" smtClean="0"/>
              <a:t>TodoList</a:t>
            </a:r>
            <a:r>
              <a:rPr lang="en-US" dirty="0" smtClean="0"/>
              <a:t>&gt; initialize the array with: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componentDidMount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runs on client only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Instead of </a:t>
            </a:r>
            <a:r>
              <a:rPr lang="en-US" dirty="0" err="1" smtClean="0">
                <a:solidFill>
                  <a:srgbClr val="FF0000"/>
                </a:solidFill>
              </a:rPr>
              <a:t>componentWillMount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runs on both client and server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is a CLIENT side framework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Assume the server provides a REST interface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HTTP interface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Communicates with JSON objects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From the React app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 XML Http Request (XHR)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Too Hard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 jQuery (or any other JS client framework)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$.</a:t>
            </a:r>
            <a:r>
              <a:rPr lang="en-US" dirty="0" err="1" smtClean="0"/>
              <a:t>getJSON</a:t>
            </a:r>
            <a:r>
              <a:rPr lang="en-US" dirty="0" smtClean="0">
                <a:solidFill>
                  <a:srgbClr val="C00000"/>
                </a:solidFill>
              </a:rPr>
              <a:t>(‘/</a:t>
            </a:r>
            <a:r>
              <a:rPr lang="en-US" dirty="0" err="1" smtClean="0">
                <a:solidFill>
                  <a:srgbClr val="C00000"/>
                </a:solidFill>
              </a:rPr>
              <a:t>api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todos</a:t>
            </a:r>
            <a:r>
              <a:rPr lang="en-US" dirty="0" smtClean="0"/>
              <a:t>’, function( </a:t>
            </a:r>
            <a:r>
              <a:rPr lang="en-US" dirty="0" err="1" smtClean="0"/>
              <a:t>todos</a:t>
            </a:r>
            <a:r>
              <a:rPr lang="en-US" dirty="0" smtClean="0"/>
              <a:t> ) { // stuff }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$.post(‘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api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todos</a:t>
            </a:r>
            <a:r>
              <a:rPr lang="en-US" dirty="0" smtClean="0"/>
              <a:t>’, { id: ??, content: ‘hello’}, function( </a:t>
            </a:r>
            <a:r>
              <a:rPr lang="en-US" dirty="0" err="1" smtClean="0"/>
              <a:t>todos</a:t>
            </a:r>
            <a:r>
              <a:rPr lang="en-US" dirty="0" smtClean="0"/>
              <a:t> ) 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PayPal uses MANY different Network Solutions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Fetch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isomorphic-fetch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fetch(</a:t>
            </a:r>
            <a:r>
              <a:rPr lang="en-US" b="1" dirty="0">
                <a:solidFill>
                  <a:srgbClr val="008000"/>
                </a:solidFill>
              </a:rPr>
              <a:t>'/v1/</a:t>
            </a:r>
            <a:r>
              <a:rPr lang="en-US" b="1" dirty="0" err="1">
                <a:solidFill>
                  <a:srgbClr val="008000"/>
                </a:solidFill>
              </a:rPr>
              <a:t>api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todos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 {</a:t>
            </a:r>
            <a:r>
              <a:rPr lang="en-US" b="1" dirty="0">
                <a:solidFill>
                  <a:srgbClr val="660E7A"/>
                </a:solidFill>
              </a:rPr>
              <a:t>credentials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'same-origin'</a:t>
            </a:r>
            <a:r>
              <a:rPr lang="en-US" dirty="0"/>
              <a:t>})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then</a:t>
            </a:r>
            <a:r>
              <a:rPr lang="en-US" dirty="0"/>
              <a:t>( (response ) =&gt; </a:t>
            </a:r>
            <a:r>
              <a:rPr lang="en-US" dirty="0" err="1"/>
              <a:t>response.</a:t>
            </a:r>
            <a:r>
              <a:rPr lang="en-US" b="1" dirty="0" err="1">
                <a:solidFill>
                  <a:srgbClr val="660E7A"/>
                </a:solidFill>
              </a:rPr>
              <a:t>json</a:t>
            </a:r>
            <a:r>
              <a:rPr lang="en-US" dirty="0"/>
              <a:t>() 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then</a:t>
            </a:r>
            <a:r>
              <a:rPr lang="en-US" dirty="0"/>
              <a:t>( </a:t>
            </a:r>
            <a:r>
              <a:rPr lang="en-US" dirty="0" err="1"/>
              <a:t>json</a:t>
            </a:r>
            <a:r>
              <a:rPr lang="en-US" dirty="0"/>
              <a:t> =&gt; {} 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catch</a:t>
            </a:r>
            <a:r>
              <a:rPr lang="en-US" dirty="0"/>
              <a:t>( err =&gt; {} 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fetch(</a:t>
            </a:r>
            <a:r>
              <a:rPr lang="en-US" b="1" dirty="0">
                <a:solidFill>
                  <a:srgbClr val="008000"/>
                </a:solidFill>
              </a:rPr>
              <a:t>'/v1/</a:t>
            </a:r>
            <a:r>
              <a:rPr lang="en-US" b="1" dirty="0" err="1">
                <a:solidFill>
                  <a:srgbClr val="008000"/>
                </a:solidFill>
              </a:rPr>
              <a:t>api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todos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credentials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'same-origin'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method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'post'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body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'hello'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dirty="0" smtClean="0"/>
              <a:t>});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Lot’s of options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Client AJAX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PayPal uses MANY different Network Solutions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axios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axios</a:t>
            </a:r>
            <a:endParaRPr lang="en-US" dirty="0" smtClean="0"/>
          </a:p>
          <a:p>
            <a:pPr marL="1203325" lvl="3" indent="-342900">
              <a:buFont typeface="Arial" charset="0"/>
              <a:buChar char="•"/>
            </a:pPr>
            <a:r>
              <a:rPr lang="en-US" dirty="0" err="1"/>
              <a:t>axios.</a:t>
            </a:r>
            <a:r>
              <a:rPr lang="en-US" dirty="0" err="1">
                <a:solidFill>
                  <a:srgbClr val="7A7A43"/>
                </a:solidFill>
              </a:rPr>
              <a:t>get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'/v1/</a:t>
            </a:r>
            <a:r>
              <a:rPr lang="en-US" b="1" dirty="0" err="1">
                <a:solidFill>
                  <a:srgbClr val="008000"/>
                </a:solidFill>
              </a:rPr>
              <a:t>api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todos</a:t>
            </a:r>
            <a:r>
              <a:rPr lang="en-US" b="1" dirty="0">
                <a:solidFill>
                  <a:srgbClr val="008000"/>
                </a:solidFill>
              </a:rPr>
              <a:t>/12345'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then</a:t>
            </a:r>
            <a:r>
              <a:rPr lang="en-US" dirty="0"/>
              <a:t>( response =&gt; </a:t>
            </a:r>
            <a:r>
              <a:rPr lang="en-US" dirty="0" err="1"/>
              <a:t>response.</a:t>
            </a:r>
            <a:r>
              <a:rPr lang="en-US" b="1" dirty="0" err="1">
                <a:solidFill>
                  <a:srgbClr val="660E7A"/>
                </a:solidFill>
              </a:rPr>
              <a:t>data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catch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dirty="0"/>
              <a:t>(error)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(error);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 err="1"/>
              <a:t>axios.</a:t>
            </a:r>
            <a:r>
              <a:rPr lang="en-US" dirty="0" err="1">
                <a:solidFill>
                  <a:srgbClr val="7A7A43"/>
                </a:solidFill>
              </a:rPr>
              <a:t>post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'/user'</a:t>
            </a:r>
            <a:r>
              <a:rPr lang="en-US" dirty="0"/>
              <a:t>,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firstName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'Fred'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lastName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'Flintstone'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dirty="0"/>
              <a:t>})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then</a:t>
            </a:r>
            <a:r>
              <a:rPr lang="en-US" dirty="0"/>
              <a:t>( response =&gt; {} 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catch</a:t>
            </a:r>
            <a:r>
              <a:rPr lang="en-US" dirty="0"/>
              <a:t>( err =&gt; </a:t>
            </a:r>
            <a:r>
              <a:rPr lang="en-US" b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(err</a:t>
            </a:r>
            <a:r>
              <a:rPr lang="en-US" dirty="0" smtClean="0"/>
              <a:t>));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Lot’s of options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Client AJAX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3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Can’t run on the server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Require a </a:t>
            </a:r>
            <a:r>
              <a:rPr lang="en-US" dirty="0" smtClean="0">
                <a:solidFill>
                  <a:srgbClr val="FF0000"/>
                </a:solidFill>
              </a:rPr>
              <a:t>window</a:t>
            </a:r>
            <a:r>
              <a:rPr lang="en-US" dirty="0" smtClean="0"/>
              <a:t> object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Uses </a:t>
            </a:r>
            <a:r>
              <a:rPr lang="en-US" dirty="0" err="1" smtClean="0"/>
              <a:t>globals</a:t>
            </a:r>
            <a:r>
              <a:rPr lang="en-US" dirty="0" smtClean="0"/>
              <a:t> from the window object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 server renders the page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Server runs JS to create the page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Errors encountered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Solution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Only execute the Client Side framework when on the client</a:t>
            </a:r>
            <a:r>
              <a:rPr lang="is-IS" dirty="0" smtClean="0"/>
              <a:t>… duh..</a:t>
            </a:r>
          </a:p>
          <a:p>
            <a:pPr marL="342900" indent="-342900">
              <a:buFont typeface="Arial" charset="0"/>
              <a:buChar char="•"/>
            </a:pPr>
            <a:r>
              <a:rPr lang="is-IS" dirty="0" smtClean="0"/>
              <a:t>Life cycle</a:t>
            </a:r>
          </a:p>
          <a:p>
            <a:pPr marL="631825" lvl="1" indent="-342900">
              <a:buFont typeface="Arial" charset="0"/>
              <a:buChar char="•"/>
            </a:pPr>
            <a:r>
              <a:rPr lang="is-IS" dirty="0" smtClean="0">
                <a:solidFill>
                  <a:srgbClr val="FF0000"/>
                </a:solidFill>
              </a:rPr>
              <a:t>componentDidMount() </a:t>
            </a:r>
            <a:r>
              <a:rPr lang="is-IS" dirty="0" smtClean="0"/>
              <a:t>– only runs on browser, not server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Client Side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3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Must use asynchronous techniques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Callbacks – update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when it returns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Promises – update the state on the then()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– update the state at the end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NOTE: we must update the components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setState</a:t>
            </a:r>
            <a:r>
              <a:rPr lang="en-US" dirty="0" smtClean="0">
                <a:solidFill>
                  <a:srgbClr val="FF0000"/>
                </a:solidFill>
              </a:rPr>
              <a:t>( { key: value } );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Tells React to re-render the component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– AJAX is Asynchronous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0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i="1" dirty="0" err="1">
                <a:solidFill>
                  <a:srgbClr val="660E7A"/>
                </a:solidFill>
              </a:rPr>
              <a:t>TodoList</a:t>
            </a:r>
            <a:r>
              <a:rPr lang="en-US" sz="1600" b="1" i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dirty="0" err="1">
                <a:solidFill>
                  <a:srgbClr val="660E7A"/>
                </a:solidFill>
              </a:rPr>
              <a:t>module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exports</a:t>
            </a:r>
            <a:r>
              <a:rPr lang="en-US" sz="1600" dirty="0">
                <a:solidFill>
                  <a:srgbClr val="7A7A43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i="1" dirty="0" err="1">
                <a:solidFill>
                  <a:srgbClr val="660E7A"/>
                </a:solidFill>
              </a:rPr>
              <a:t>React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createClass</a:t>
            </a:r>
            <a:r>
              <a:rPr lang="en-US" sz="1600" dirty="0"/>
              <a:t>({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7A7A43"/>
                </a:solidFill>
              </a:rPr>
              <a:t>getInitialState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dirty="0"/>
              <a:t>: []</a:t>
            </a:r>
            <a:br>
              <a:rPr lang="en-US" sz="1600" dirty="0"/>
            </a:br>
            <a:r>
              <a:rPr lang="en-US" sz="1600" dirty="0"/>
              <a:t>        }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7A7A43"/>
                </a:solidFill>
              </a:rPr>
              <a:t>componentDidMount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i="1" dirty="0" err="1">
                <a:solidFill>
                  <a:srgbClr val="660E7A"/>
                </a:solidFill>
              </a:rPr>
              <a:t>controller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findAll</a:t>
            </a:r>
            <a:r>
              <a:rPr lang="en-US" sz="1600" dirty="0"/>
              <a:t>(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done</a:t>
            </a:r>
            <a:r>
              <a:rPr lang="en-US" sz="1600" dirty="0">
                <a:solidFill>
                  <a:srgbClr val="7A7A43"/>
                </a:solidFill>
              </a:rPr>
              <a:t> 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done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</a:t>
            </a:r>
            <a:r>
              <a:rPr lang="en-US" sz="1600" dirty="0"/>
              <a:t>( </a:t>
            </a:r>
            <a:r>
              <a:rPr lang="en-US" sz="1600" dirty="0" err="1"/>
              <a:t>todos</a:t>
            </a:r>
            <a:r>
              <a:rPr lang="en-US" sz="1600" dirty="0"/>
              <a:t> 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.setState</a:t>
            </a:r>
            <a:r>
              <a:rPr lang="en-US" sz="1600" dirty="0"/>
              <a:t>( { 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dirty="0"/>
              <a:t>: </a:t>
            </a:r>
            <a:r>
              <a:rPr lang="en-US" sz="1600" dirty="0" err="1"/>
              <a:t>todos</a:t>
            </a:r>
            <a:r>
              <a:rPr lang="en-US" sz="1600" dirty="0"/>
              <a:t> });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render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i="1" dirty="0"/>
              <a:t>render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>
                <a:solidFill>
                  <a:srgbClr val="458383"/>
                </a:solidFill>
              </a:rPr>
              <a:t>self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000080"/>
                </a:solidFill>
              </a:rPr>
              <a:t>this</a:t>
            </a:r>
            <a:r>
              <a:rPr lang="en-US" sz="1600" dirty="0"/>
              <a:t>;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TodoList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14600" y="1981200"/>
            <a:ext cx="3732824" cy="484632"/>
            <a:chOff x="2514600" y="1981200"/>
            <a:chExt cx="3732824" cy="484632"/>
          </a:xfrm>
        </p:grpSpPr>
        <p:sp>
          <p:nvSpPr>
            <p:cNvPr id="4" name="Down Arrow 3"/>
            <p:cNvSpPr/>
            <p:nvPr/>
          </p:nvSpPr>
          <p:spPr>
            <a:xfrm rot="5400000">
              <a:off x="2761488" y="1734312"/>
              <a:ext cx="484632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86200" y="2085016"/>
              <a:ext cx="236122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Initialize as empty array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86200" y="3093719"/>
            <a:ext cx="3903672" cy="484632"/>
            <a:chOff x="2514600" y="1981200"/>
            <a:chExt cx="3903672" cy="484632"/>
          </a:xfrm>
        </p:grpSpPr>
        <p:sp>
          <p:nvSpPr>
            <p:cNvPr id="8" name="Down Arrow 7"/>
            <p:cNvSpPr/>
            <p:nvPr/>
          </p:nvSpPr>
          <p:spPr>
            <a:xfrm rot="5400000">
              <a:off x="2761488" y="1734312"/>
              <a:ext cx="484632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15353" y="2085016"/>
              <a:ext cx="270291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</a:t>
              </a:r>
              <a:r>
                <a:rPr lang="en-US" dirty="0" smtClean="0">
                  <a:solidFill>
                    <a:srgbClr val="FF0000"/>
                  </a:solidFill>
                </a:rPr>
                <a:t>pdate only in the browser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>
            <a:off x="1295400" y="3474534"/>
            <a:ext cx="1905000" cy="48786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919728" y="4024791"/>
            <a:ext cx="3512668" cy="484632"/>
            <a:chOff x="2514600" y="1981200"/>
            <a:chExt cx="3512668" cy="484632"/>
          </a:xfrm>
        </p:grpSpPr>
        <p:sp>
          <p:nvSpPr>
            <p:cNvPr id="13" name="Down Arrow 12"/>
            <p:cNvSpPr/>
            <p:nvPr/>
          </p:nvSpPr>
          <p:spPr>
            <a:xfrm rot="5400000">
              <a:off x="2761488" y="1734312"/>
              <a:ext cx="484632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06357" y="2085016"/>
              <a:ext cx="192091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</a:t>
              </a:r>
              <a:r>
                <a:rPr lang="en-US" dirty="0" smtClean="0">
                  <a:solidFill>
                    <a:srgbClr val="FF0000"/>
                  </a:solidFill>
                </a:rPr>
                <a:t>pdate view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40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solidFill>
                  <a:srgbClr val="000080"/>
                </a:solidFill>
              </a:rPr>
              <a:t>File </a:t>
            </a:r>
            <a:r>
              <a:rPr lang="en-US" sz="1600" b="1" dirty="0" smtClean="0">
                <a:solidFill>
                  <a:srgbClr val="000080"/>
                </a:solidFill>
                <a:sym typeface="Wingdings"/>
              </a:rPr>
              <a:t> </a:t>
            </a:r>
            <a:r>
              <a:rPr lang="en-US" sz="1600" b="1" dirty="0" smtClean="0">
                <a:solidFill>
                  <a:srgbClr val="C00000"/>
                </a:solidFill>
                <a:sym typeface="Wingdings"/>
              </a:rPr>
              <a:t>/models/</a:t>
            </a:r>
            <a:r>
              <a:rPr lang="en-US" sz="1600" b="1" dirty="0" err="1" smtClean="0">
                <a:solidFill>
                  <a:srgbClr val="C00000"/>
                </a:solidFill>
                <a:sym typeface="Wingdings"/>
              </a:rPr>
              <a:t>todos.js</a:t>
            </a:r>
            <a:endParaRPr lang="en-US" sz="1600" b="1" dirty="0" smtClean="0">
              <a:solidFill>
                <a:srgbClr val="C00000"/>
              </a:solidFill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solidFill>
                  <a:srgbClr val="000080"/>
                </a:solidFill>
              </a:rPr>
              <a:t>Sent to client from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solidFill>
                  <a:srgbClr val="000080"/>
                </a:solidFill>
              </a:rPr>
              <a:t>Notice the </a:t>
            </a:r>
            <a:r>
              <a:rPr lang="en-US" sz="1600" b="1" dirty="0" smtClean="0">
                <a:solidFill>
                  <a:srgbClr val="C00000"/>
                </a:solidFill>
              </a:rPr>
              <a:t>_</a:t>
            </a:r>
            <a:r>
              <a:rPr lang="en-US" sz="1600" b="1" dirty="0" err="1" smtClean="0">
                <a:solidFill>
                  <a:srgbClr val="C00000"/>
                </a:solidFill>
              </a:rPr>
              <a:t>csrf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</a:rPr>
              <a:t>property</a:t>
            </a:r>
          </a:p>
          <a:p>
            <a:pPr marL="288925" lvl="1" indent="0">
              <a:buNone/>
            </a:pPr>
            <a:r>
              <a:rPr lang="en-US" sz="1200" b="1" dirty="0">
                <a:solidFill>
                  <a:srgbClr val="008000"/>
                </a:solidFill>
              </a:rPr>
              <a:t>'use strict'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 err="1">
                <a:solidFill>
                  <a:srgbClr val="660E7A"/>
                </a:solidFill>
              </a:rPr>
              <a:t>module</a:t>
            </a:r>
            <a:r>
              <a:rPr lang="en-US" sz="1200" dirty="0" err="1"/>
              <a:t>.</a:t>
            </a:r>
            <a:r>
              <a:rPr lang="en-US" sz="1200" dirty="0" err="1">
                <a:solidFill>
                  <a:srgbClr val="7A7A43"/>
                </a:solidFill>
              </a:rPr>
              <a:t>exports</a:t>
            </a:r>
            <a:r>
              <a:rPr lang="en-US" sz="1200" dirty="0">
                <a:solidFill>
                  <a:srgbClr val="7A7A43"/>
                </a:solidFill>
              </a:rPr>
              <a:t> </a:t>
            </a:r>
            <a:r>
              <a:rPr lang="en-US" sz="1200" dirty="0"/>
              <a:t>= </a:t>
            </a:r>
            <a:r>
              <a:rPr lang="en-US" sz="1200" b="1" dirty="0">
                <a:solidFill>
                  <a:srgbClr val="000080"/>
                </a:solidFill>
              </a:rPr>
              <a:t>function </a:t>
            </a:r>
            <a:r>
              <a:rPr lang="en-US" sz="1200" i="1" dirty="0" err="1"/>
              <a:t>TodosModel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660E7A"/>
                </a:solidFill>
              </a:rPr>
              <a:t>name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008000"/>
                </a:solidFill>
              </a:rPr>
              <a:t>'</a:t>
            </a:r>
            <a:r>
              <a:rPr lang="en-US" sz="1200" b="1" dirty="0" err="1">
                <a:solidFill>
                  <a:srgbClr val="008000"/>
                </a:solidFill>
              </a:rPr>
              <a:t>todos</a:t>
            </a:r>
            <a:r>
              <a:rPr lang="en-US" sz="1200" b="1" dirty="0">
                <a:solidFill>
                  <a:srgbClr val="008000"/>
                </a:solidFill>
              </a:rPr>
              <a:t>'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todos</a:t>
            </a:r>
            <a:r>
              <a:rPr lang="en-US" sz="1200" dirty="0"/>
              <a:t>: [ { </a:t>
            </a:r>
            <a:r>
              <a:rPr lang="en-US" sz="1200" b="1" dirty="0">
                <a:solidFill>
                  <a:srgbClr val="660E7A"/>
                </a:solidFill>
              </a:rPr>
              <a:t>id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008000"/>
                </a:solidFill>
              </a:rPr>
              <a:t>'1'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660E7A"/>
                </a:solidFill>
              </a:rPr>
              <a:t>content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008000"/>
                </a:solidFill>
              </a:rPr>
              <a:t>'First'</a:t>
            </a:r>
            <a:r>
              <a:rPr lang="en-US" sz="1200" dirty="0"/>
              <a:t>}],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660E7A"/>
                </a:solidFill>
              </a:rPr>
              <a:t>_</a:t>
            </a:r>
            <a:r>
              <a:rPr lang="en-US" sz="1200" b="1" dirty="0" err="1">
                <a:solidFill>
                  <a:srgbClr val="660E7A"/>
                </a:solidFill>
              </a:rPr>
              <a:t>csrf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008000"/>
                </a:solidFill>
              </a:rPr>
              <a:t>''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</a:t>
            </a:r>
            <a:r>
              <a:rPr lang="en-US" sz="1200" dirty="0"/>
              <a:t>};</a:t>
            </a:r>
            <a:br>
              <a:rPr lang="en-US" sz="1200" dirty="0"/>
            </a:br>
            <a:r>
              <a:rPr lang="en-US" sz="1200" dirty="0"/>
              <a:t>};</a:t>
            </a:r>
            <a:br>
              <a:rPr lang="en-US" sz="1200" dirty="0"/>
            </a:br>
            <a:endParaRPr lang="en-US" sz="1200" b="1" dirty="0" smtClean="0">
              <a:solidFill>
                <a:srgbClr val="00008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2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solidFill>
                  <a:srgbClr val="000080"/>
                </a:solidFill>
              </a:rPr>
              <a:t>File </a:t>
            </a:r>
            <a:r>
              <a:rPr lang="en-US" sz="1600" b="1" dirty="0" smtClean="0">
                <a:solidFill>
                  <a:srgbClr val="000080"/>
                </a:solidFill>
                <a:sym typeface="Wingdings"/>
              </a:rPr>
              <a:t> </a:t>
            </a:r>
            <a:r>
              <a:rPr lang="en-US" sz="1600" b="1" dirty="0" smtClean="0">
                <a:solidFill>
                  <a:srgbClr val="C00000"/>
                </a:solidFill>
                <a:sym typeface="Wingdings"/>
              </a:rPr>
              <a:t>/</a:t>
            </a:r>
            <a:r>
              <a:rPr lang="en-US" sz="1600" b="1" dirty="0" err="1" smtClean="0">
                <a:solidFill>
                  <a:srgbClr val="C00000"/>
                </a:solidFill>
                <a:sym typeface="Wingdings"/>
              </a:rPr>
              <a:t>js</a:t>
            </a:r>
            <a:r>
              <a:rPr lang="en-US" sz="1600" b="1" dirty="0" smtClean="0">
                <a:solidFill>
                  <a:srgbClr val="C00000"/>
                </a:solidFill>
                <a:sym typeface="Wingdings"/>
              </a:rPr>
              <a:t>/</a:t>
            </a:r>
            <a:r>
              <a:rPr lang="en-US" sz="1600" b="1" dirty="0" err="1" smtClean="0">
                <a:solidFill>
                  <a:srgbClr val="C00000"/>
                </a:solidFill>
                <a:sym typeface="Wingdings"/>
              </a:rPr>
              <a:t>todo-controller.js</a:t>
            </a:r>
            <a:r>
              <a:rPr lang="en-US" sz="1600" b="1" dirty="0" smtClean="0">
                <a:solidFill>
                  <a:srgbClr val="C00000"/>
                </a:solidFill>
                <a:sym typeface="Wingdings"/>
              </a:rPr>
              <a:t> 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endParaRPr lang="en-US" sz="1600" b="1" dirty="0">
              <a:solidFill>
                <a:srgbClr val="000080"/>
              </a:solidFill>
            </a:endParaRPr>
          </a:p>
          <a:p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>
                <a:solidFill>
                  <a:srgbClr val="660E7A"/>
                </a:solidFill>
              </a:rPr>
              <a:t>$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660E7A"/>
                </a:solidFill>
              </a:rPr>
              <a:t>require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b="1" dirty="0" err="1">
                <a:solidFill>
                  <a:srgbClr val="008000"/>
                </a:solidFill>
              </a:rPr>
              <a:t>jquery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i="1" dirty="0">
                <a:solidFill>
                  <a:srgbClr val="660E7A"/>
                </a:solidFill>
              </a:rPr>
              <a:t>_</a:t>
            </a:r>
            <a:r>
              <a:rPr lang="en-US" sz="1600" b="1" i="1" dirty="0" err="1">
                <a:solidFill>
                  <a:srgbClr val="660E7A"/>
                </a:solidFill>
              </a:rPr>
              <a:t>csrf</a:t>
            </a:r>
            <a:r>
              <a:rPr lang="en-US" sz="1600" b="1" i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008000"/>
                </a:solidFill>
              </a:rPr>
              <a:t>''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err="1">
                <a:solidFill>
                  <a:srgbClr val="660E7A"/>
                </a:solidFill>
              </a:rPr>
              <a:t>module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exports</a:t>
            </a:r>
            <a:r>
              <a:rPr lang="en-US" sz="1600" dirty="0">
                <a:solidFill>
                  <a:srgbClr val="7A7A43"/>
                </a:solidFill>
              </a:rPr>
              <a:t> </a:t>
            </a:r>
            <a:r>
              <a:rPr lang="en-US" sz="1600" dirty="0"/>
              <a:t>=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create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dirty="0"/>
              <a:t>(content, callback)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i="1" dirty="0">
                <a:solidFill>
                  <a:srgbClr val="660E7A"/>
                </a:solidFill>
              </a:rPr>
              <a:t>$</a:t>
            </a:r>
            <a:r>
              <a:rPr lang="en-US" sz="1600" dirty="0"/>
              <a:t>.</a:t>
            </a:r>
            <a:r>
              <a:rPr lang="en-US" sz="1600" dirty="0">
                <a:solidFill>
                  <a:srgbClr val="7A7A43"/>
                </a:solidFill>
              </a:rPr>
              <a:t>post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'/</a:t>
            </a:r>
            <a:r>
              <a:rPr lang="en-US" sz="1600" b="1" dirty="0" err="1">
                <a:solidFill>
                  <a:srgbClr val="008000"/>
                </a:solidFill>
              </a:rPr>
              <a:t>api</a:t>
            </a:r>
            <a:r>
              <a:rPr lang="en-US" sz="1600" b="1" dirty="0">
                <a:solidFill>
                  <a:srgbClr val="008000"/>
                </a:solidFill>
              </a:rPr>
              <a:t>/</a:t>
            </a:r>
            <a:r>
              <a:rPr lang="en-US" sz="1600" b="1" dirty="0" err="1">
                <a:solidFill>
                  <a:srgbClr val="008000"/>
                </a:solidFill>
              </a:rPr>
              <a:t>todos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,{ </a:t>
            </a:r>
            <a:r>
              <a:rPr lang="en-US" sz="1600" b="1" dirty="0">
                <a:solidFill>
                  <a:srgbClr val="660E7A"/>
                </a:solidFill>
              </a:rPr>
              <a:t>content</a:t>
            </a:r>
            <a:r>
              <a:rPr lang="en-US" sz="1600" dirty="0"/>
              <a:t>: content, </a:t>
            </a:r>
            <a:r>
              <a:rPr lang="en-US" sz="1600" b="1" dirty="0">
                <a:solidFill>
                  <a:srgbClr val="660E7A"/>
                </a:solidFill>
              </a:rPr>
              <a:t>_</a:t>
            </a:r>
            <a:r>
              <a:rPr lang="en-US" sz="1600" b="1" dirty="0" err="1">
                <a:solidFill>
                  <a:srgbClr val="660E7A"/>
                </a:solidFill>
              </a:rPr>
              <a:t>csrf</a:t>
            </a:r>
            <a:r>
              <a:rPr lang="en-US" sz="1600" dirty="0"/>
              <a:t>: </a:t>
            </a:r>
            <a:r>
              <a:rPr lang="en-US" sz="1600" b="1" i="1" dirty="0">
                <a:solidFill>
                  <a:srgbClr val="660E7A"/>
                </a:solidFill>
              </a:rPr>
              <a:t>_</a:t>
            </a:r>
            <a:r>
              <a:rPr lang="en-US" sz="1600" b="1" i="1" dirty="0" err="1">
                <a:solidFill>
                  <a:srgbClr val="660E7A"/>
                </a:solidFill>
              </a:rPr>
              <a:t>csrf</a:t>
            </a:r>
            <a:r>
              <a:rPr lang="en-US" sz="1600" b="1" i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}, </a:t>
            </a:r>
            <a:r>
              <a:rPr lang="en-US" sz="1600" b="1" dirty="0">
                <a:solidFill>
                  <a:srgbClr val="000080"/>
                </a:solidFill>
              </a:rPr>
              <a:t>function</a:t>
            </a:r>
            <a:r>
              <a:rPr lang="en-US" sz="1600" dirty="0"/>
              <a:t>( model ) 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b="1" i="1" dirty="0">
                <a:solidFill>
                  <a:srgbClr val="660E7A"/>
                </a:solidFill>
              </a:rPr>
              <a:t>_</a:t>
            </a:r>
            <a:r>
              <a:rPr lang="en-US" sz="1600" b="1" i="1" dirty="0" err="1">
                <a:solidFill>
                  <a:srgbClr val="660E7A"/>
                </a:solidFill>
              </a:rPr>
              <a:t>csrf</a:t>
            </a:r>
            <a:r>
              <a:rPr lang="en-US" sz="1600" b="1" i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= model.</a:t>
            </a:r>
            <a:r>
              <a:rPr lang="en-US" sz="1600" b="1" dirty="0">
                <a:solidFill>
                  <a:srgbClr val="660E7A"/>
                </a:solidFill>
              </a:rPr>
              <a:t>_</a:t>
            </a:r>
            <a:r>
              <a:rPr lang="en-US" sz="1600" b="1" dirty="0" err="1">
                <a:solidFill>
                  <a:srgbClr val="660E7A"/>
                </a:solidFill>
              </a:rPr>
              <a:t>csrf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        callback( </a:t>
            </a:r>
            <a:r>
              <a:rPr lang="en-US" sz="1600" dirty="0" err="1"/>
              <a:t>model.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b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});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7A7A43"/>
                </a:solidFill>
              </a:rPr>
              <a:t>findAll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dirty="0"/>
              <a:t>( callback 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i="1" dirty="0">
                <a:solidFill>
                  <a:srgbClr val="660E7A"/>
                </a:solidFill>
              </a:rPr>
              <a:t>$</a:t>
            </a:r>
            <a:r>
              <a:rPr lang="en-US" sz="1600" dirty="0"/>
              <a:t>.</a:t>
            </a:r>
            <a:r>
              <a:rPr lang="en-US" sz="1600" dirty="0">
                <a:solidFill>
                  <a:srgbClr val="7A7A43"/>
                </a:solidFill>
              </a:rPr>
              <a:t>get</a:t>
            </a:r>
            <a:r>
              <a:rPr lang="en-US" sz="1600" dirty="0"/>
              <a:t>( </a:t>
            </a:r>
            <a:r>
              <a:rPr lang="en-US" sz="1600" b="1" dirty="0">
                <a:solidFill>
                  <a:srgbClr val="008000"/>
                </a:solidFill>
              </a:rPr>
              <a:t>'/</a:t>
            </a:r>
            <a:r>
              <a:rPr lang="en-US" sz="1600" b="1" dirty="0" err="1">
                <a:solidFill>
                  <a:srgbClr val="008000"/>
                </a:solidFill>
              </a:rPr>
              <a:t>api</a:t>
            </a:r>
            <a:r>
              <a:rPr lang="en-US" sz="1600" b="1" dirty="0">
                <a:solidFill>
                  <a:srgbClr val="008000"/>
                </a:solidFill>
              </a:rPr>
              <a:t>/</a:t>
            </a:r>
            <a:r>
              <a:rPr lang="en-US" sz="1600" b="1" dirty="0" err="1">
                <a:solidFill>
                  <a:srgbClr val="008000"/>
                </a:solidFill>
              </a:rPr>
              <a:t>todos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0080"/>
                </a:solidFill>
              </a:rPr>
              <a:t>function</a:t>
            </a:r>
            <a:r>
              <a:rPr lang="en-US" sz="1600" dirty="0"/>
              <a:t>( model ) 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b="1" i="1" dirty="0">
                <a:solidFill>
                  <a:srgbClr val="660E7A"/>
                </a:solidFill>
              </a:rPr>
              <a:t>_</a:t>
            </a:r>
            <a:r>
              <a:rPr lang="en-US" sz="1600" b="1" i="1" dirty="0" err="1">
                <a:solidFill>
                  <a:srgbClr val="660E7A"/>
                </a:solidFill>
              </a:rPr>
              <a:t>csrf</a:t>
            </a:r>
            <a:r>
              <a:rPr lang="en-US" sz="1600" b="1" i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= model.</a:t>
            </a:r>
            <a:r>
              <a:rPr lang="en-US" sz="1600" b="1" dirty="0">
                <a:solidFill>
                  <a:srgbClr val="660E7A"/>
                </a:solidFill>
              </a:rPr>
              <a:t>_</a:t>
            </a:r>
            <a:r>
              <a:rPr lang="en-US" sz="1600" b="1" dirty="0" err="1">
                <a:solidFill>
                  <a:srgbClr val="660E7A"/>
                </a:solidFill>
              </a:rPr>
              <a:t>csrf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        callback( </a:t>
            </a:r>
            <a:r>
              <a:rPr lang="en-US" sz="1600" dirty="0" err="1"/>
              <a:t>model.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b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});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-controller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931577" y="2057400"/>
            <a:ext cx="4957246" cy="3685033"/>
            <a:chOff x="2877427" y="1319505"/>
            <a:chExt cx="4957246" cy="3685033"/>
          </a:xfrm>
        </p:grpSpPr>
        <p:grpSp>
          <p:nvGrpSpPr>
            <p:cNvPr id="14" name="Group 13"/>
            <p:cNvGrpSpPr/>
            <p:nvPr/>
          </p:nvGrpSpPr>
          <p:grpSpPr>
            <a:xfrm>
              <a:off x="3810000" y="2971800"/>
              <a:ext cx="4024673" cy="484632"/>
              <a:chOff x="2514600" y="1981200"/>
              <a:chExt cx="4024673" cy="484632"/>
            </a:xfrm>
          </p:grpSpPr>
          <p:sp>
            <p:nvSpPr>
              <p:cNvPr id="21" name="Down Arrow 20"/>
              <p:cNvSpPr/>
              <p:nvPr/>
            </p:nvSpPr>
            <p:spPr>
              <a:xfrm rot="5400000">
                <a:off x="2761488" y="1734312"/>
                <a:ext cx="484632" cy="978408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94364" y="2085016"/>
                <a:ext cx="2944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Keep track of the CSRF token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779520" y="4519906"/>
              <a:ext cx="3817121" cy="484632"/>
              <a:chOff x="2514600" y="1981200"/>
              <a:chExt cx="3817121" cy="484632"/>
            </a:xfrm>
          </p:grpSpPr>
          <p:sp>
            <p:nvSpPr>
              <p:cNvPr id="19" name="Down Arrow 18"/>
              <p:cNvSpPr/>
              <p:nvPr/>
            </p:nvSpPr>
            <p:spPr>
              <a:xfrm rot="5400000">
                <a:off x="2761488" y="1734312"/>
                <a:ext cx="484632" cy="978408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801926" y="2085016"/>
                <a:ext cx="2529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Return the array of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todos</a:t>
                </a: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877427" y="1319505"/>
              <a:ext cx="3965401" cy="484632"/>
              <a:chOff x="2514600" y="1981200"/>
              <a:chExt cx="3965401" cy="484632"/>
            </a:xfrm>
          </p:grpSpPr>
          <p:sp>
            <p:nvSpPr>
              <p:cNvPr id="17" name="Down Arrow 16"/>
              <p:cNvSpPr/>
              <p:nvPr/>
            </p:nvSpPr>
            <p:spPr>
              <a:xfrm rot="5400000">
                <a:off x="2761488" y="1734312"/>
                <a:ext cx="484632" cy="978408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653650" y="2085016"/>
                <a:ext cx="2826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Import the client side library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310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19980</TotalTime>
  <Words>419</Words>
  <Application>Microsoft Macintosh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Communicating with the Server</vt:lpstr>
      <vt:lpstr>Overview</vt:lpstr>
      <vt:lpstr>More Client AJAX Solutions</vt:lpstr>
      <vt:lpstr>More Client AJAX Solutions</vt:lpstr>
      <vt:lpstr>Problems with Client Side Frameworks</vt:lpstr>
      <vt:lpstr>Problems – AJAX is Asynchronous</vt:lpstr>
      <vt:lpstr>TodoList</vt:lpstr>
      <vt:lpstr>Server Side Model</vt:lpstr>
      <vt:lpstr>Todo-controller</vt:lpstr>
      <vt:lpstr>The URL is /todos</vt:lpstr>
      <vt:lpstr>Summary</vt:lpstr>
      <vt:lpstr>Lab Exercise</vt:lpstr>
    </vt:vector>
  </TitlesOfParts>
  <Company>eBay,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1006</cp:revision>
  <cp:lastPrinted>2014-07-17T17:09:28Z</cp:lastPrinted>
  <dcterms:created xsi:type="dcterms:W3CDTF">2013-02-07T04:33:41Z</dcterms:created>
  <dcterms:modified xsi:type="dcterms:W3CDTF">2017-05-07T12:41:43Z</dcterms:modified>
</cp:coreProperties>
</file>