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2"/>
  </p:notesMasterIdLst>
  <p:handoutMasterIdLst>
    <p:handoutMasterId r:id="rId23"/>
  </p:handoutMasterIdLst>
  <p:sldIdLst>
    <p:sldId id="298" r:id="rId2"/>
    <p:sldId id="362" r:id="rId3"/>
    <p:sldId id="429" r:id="rId4"/>
    <p:sldId id="422" r:id="rId5"/>
    <p:sldId id="421" r:id="rId6"/>
    <p:sldId id="425" r:id="rId7"/>
    <p:sldId id="423" r:id="rId8"/>
    <p:sldId id="426" r:id="rId9"/>
    <p:sldId id="427" r:id="rId10"/>
    <p:sldId id="428" r:id="rId11"/>
    <p:sldId id="400" r:id="rId12"/>
    <p:sldId id="401" r:id="rId13"/>
    <p:sldId id="402" r:id="rId14"/>
    <p:sldId id="403" r:id="rId15"/>
    <p:sldId id="420" r:id="rId16"/>
    <p:sldId id="404" r:id="rId17"/>
    <p:sldId id="405" r:id="rId18"/>
    <p:sldId id="406" r:id="rId19"/>
    <p:sldId id="407" r:id="rId20"/>
    <p:sldId id="408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1" autoAdjust="0"/>
    <p:restoredTop sz="86439" autoAdjust="0"/>
  </p:normalViewPr>
  <p:slideViewPr>
    <p:cSldViewPr showGuides="1">
      <p:cViewPr varScale="1">
        <p:scale>
          <a:sx n="71" d="100"/>
          <a:sy n="71" d="100"/>
        </p:scale>
        <p:origin x="776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Best Practices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CreateClass</a:t>
            </a:r>
            <a:r>
              <a:rPr lang="en-US" dirty="0" smtClean="0"/>
              <a:t> - </a:t>
            </a:r>
            <a:r>
              <a:rPr lang="en-US" dirty="0" err="1" smtClean="0"/>
              <a:t>PropTypes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371600"/>
            <a:ext cx="5816600" cy="4114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429000" y="2743200"/>
            <a:ext cx="3276600" cy="276999"/>
            <a:chOff x="4038600" y="2667000"/>
            <a:chExt cx="3276600" cy="276999"/>
          </a:xfrm>
        </p:grpSpPr>
        <p:sp>
          <p:nvSpPr>
            <p:cNvPr id="6" name="TextBox 5"/>
            <p:cNvSpPr txBox="1"/>
            <p:nvPr/>
          </p:nvSpPr>
          <p:spPr>
            <a:xfrm>
              <a:off x="5365947" y="2667000"/>
              <a:ext cx="194925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Notice the commas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038600" y="2805499"/>
              <a:ext cx="11430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 State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Easy to test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No internal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Functional Programming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Input </a:t>
            </a:r>
            <a:r>
              <a:rPr lang="en-US" dirty="0" smtClean="0">
                <a:sym typeface="Wingdings"/>
              </a:rPr>
              <a:t> process  output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Idempotent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All connections to Business Logic and Application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Injected by the controller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Uses a Function(props) signature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NO</a:t>
            </a:r>
            <a:r>
              <a:rPr lang="en-US" dirty="0" smtClean="0">
                <a:sym typeface="Wingdings"/>
              </a:rPr>
              <a:t> THIS 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this</a:t>
            </a:r>
            <a:r>
              <a:rPr lang="en-US" dirty="0" smtClean="0">
                <a:sym typeface="Wingdings"/>
              </a:rPr>
              <a:t>) in the function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TodoList.js</a:t>
            </a:r>
            <a:r>
              <a:rPr lang="en-US" dirty="0" smtClean="0">
                <a:sym typeface="Wingdings"/>
              </a:rPr>
              <a:t> </a:t>
            </a:r>
          </a:p>
          <a:p>
            <a:pPr marL="1203325" lvl="3" indent="-342900">
              <a:buFont typeface="Arial" charset="0"/>
              <a:buChar char="•"/>
            </a:pPr>
            <a:r>
              <a:rPr lang="mr-IN" b="1" dirty="0" err="1">
                <a:solidFill>
                  <a:srgbClr val="000080"/>
                </a:solidFill>
              </a:rPr>
              <a:t>function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i="1" dirty="0" err="1"/>
              <a:t>TodoList</a:t>
            </a:r>
            <a:r>
              <a:rPr lang="mr-IN" dirty="0"/>
              <a:t>( </a:t>
            </a:r>
            <a:r>
              <a:rPr lang="mr-IN" dirty="0" err="1"/>
              <a:t>props</a:t>
            </a:r>
            <a:r>
              <a:rPr lang="mr-IN" dirty="0"/>
              <a:t> )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id</a:t>
            </a:r>
            <a:r>
              <a:rPr lang="mr-IN" b="1" dirty="0">
                <a:solidFill>
                  <a:srgbClr val="008000"/>
                </a:solidFill>
              </a:rPr>
              <a:t>="</a:t>
            </a:r>
            <a:r>
              <a:rPr lang="mr-IN" b="1" dirty="0" err="1">
                <a:solidFill>
                  <a:srgbClr val="008000"/>
                </a:solidFill>
              </a:rPr>
              <a:t>layout</a:t>
            </a:r>
            <a:r>
              <a:rPr lang="mr-IN" b="1" dirty="0">
                <a:solidFill>
                  <a:srgbClr val="008000"/>
                </a:solidFill>
              </a:rPr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>
                <a:solidFill>
                  <a:srgbClr val="000080"/>
                </a:solidFill>
              </a:rPr>
              <a:t>h1 </a:t>
            </a:r>
            <a:r>
              <a:rPr lang="mr-IN" b="1" dirty="0" err="1">
                <a:solidFill>
                  <a:srgbClr val="0000FF"/>
                </a:solidFill>
              </a:rPr>
              <a:t>id</a:t>
            </a:r>
            <a:r>
              <a:rPr lang="mr-IN" b="1" dirty="0">
                <a:solidFill>
                  <a:srgbClr val="008000"/>
                </a:solidFill>
              </a:rPr>
              <a:t>="</a:t>
            </a:r>
            <a:r>
              <a:rPr lang="mr-IN" b="1" dirty="0" err="1">
                <a:solidFill>
                  <a:srgbClr val="008000"/>
                </a:solidFill>
              </a:rPr>
              <a:t>page-title</a:t>
            </a:r>
            <a:r>
              <a:rPr lang="mr-IN" b="1" dirty="0">
                <a:solidFill>
                  <a:srgbClr val="008000"/>
                </a:solidFill>
              </a:rPr>
              <a:t>"</a:t>
            </a:r>
            <a:r>
              <a:rPr lang="mr-IN" dirty="0"/>
              <a:t>&gt;Express </a:t>
            </a:r>
            <a:r>
              <a:rPr lang="mr-IN" dirty="0" err="1"/>
              <a:t>Todo</a:t>
            </a:r>
            <a:r>
              <a:rPr lang="mr-IN" dirty="0"/>
              <a:t>&lt;/</a:t>
            </a:r>
            <a:r>
              <a:rPr lang="mr-IN" b="1" dirty="0">
                <a:solidFill>
                  <a:srgbClr val="000080"/>
                </a:solidFill>
              </a:rPr>
              <a:t>h1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id</a:t>
            </a:r>
            <a:r>
              <a:rPr lang="mr-IN" b="1" dirty="0">
                <a:solidFill>
                  <a:srgbClr val="008000"/>
                </a:solidFill>
              </a:rPr>
              <a:t>="</a:t>
            </a:r>
            <a:r>
              <a:rPr lang="mr-IN" b="1" dirty="0" err="1">
                <a:solidFill>
                  <a:srgbClr val="008000"/>
                </a:solidFill>
              </a:rPr>
              <a:t>list</a:t>
            </a:r>
            <a:r>
              <a:rPr lang="mr-IN" b="1" dirty="0" smtClean="0">
                <a:solidFill>
                  <a:srgbClr val="008000"/>
                </a:solidFill>
              </a:rPr>
              <a:t>"</a:t>
            </a:r>
            <a:r>
              <a:rPr lang="mr-IN" dirty="0" smtClean="0"/>
              <a:t>&gt;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                &lt;</a:t>
            </a:r>
            <a:r>
              <a:rPr lang="mr-IN" b="1" dirty="0" err="1">
                <a:solidFill>
                  <a:srgbClr val="000080"/>
                </a:solidFill>
              </a:rPr>
              <a:t>TodoInput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addTodo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props.</a:t>
            </a:r>
            <a:r>
              <a:rPr lang="mr-IN" dirty="0" err="1">
                <a:solidFill>
                  <a:srgbClr val="7A7A43"/>
                </a:solidFill>
              </a:rPr>
              <a:t>addTodo</a:t>
            </a:r>
            <a:r>
              <a:rPr lang="mr-IN" dirty="0"/>
              <a:t>} /&gt;</a:t>
            </a:r>
            <a:br>
              <a:rPr lang="mr-IN" dirty="0"/>
            </a:br>
            <a:r>
              <a:rPr lang="mr-IN" dirty="0"/>
              <a:t/>
            </a:r>
            <a:br>
              <a:rPr lang="mr-IN" dirty="0"/>
            </a:br>
            <a:r>
              <a:rPr lang="mr-IN" dirty="0"/>
              <a:t>                    {</a:t>
            </a:r>
            <a:r>
              <a:rPr lang="mr-IN" dirty="0" err="1"/>
              <a:t>props.</a:t>
            </a:r>
            <a:r>
              <a:rPr lang="mr-IN" b="1" dirty="0" err="1">
                <a:solidFill>
                  <a:srgbClr val="660E7A"/>
                </a:solidFill>
              </a:rPr>
              <a:t>todos</a:t>
            </a:r>
            <a:r>
              <a:rPr lang="mr-IN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map</a:t>
            </a:r>
            <a:r>
              <a:rPr lang="mr-IN" dirty="0"/>
              <a:t>( </a:t>
            </a:r>
            <a:r>
              <a:rPr lang="mr-IN" b="1" dirty="0" err="1">
                <a:solidFill>
                  <a:srgbClr val="000080"/>
                </a:solidFill>
              </a:rPr>
              <a:t>function</a:t>
            </a:r>
            <a:r>
              <a:rPr lang="mr-IN" dirty="0"/>
              <a:t>( </a:t>
            </a:r>
            <a:r>
              <a:rPr lang="mr-IN" dirty="0" err="1"/>
              <a:t>todo</a:t>
            </a:r>
            <a:r>
              <a:rPr lang="mr-IN" dirty="0"/>
              <a:t>, </a:t>
            </a:r>
            <a:r>
              <a:rPr lang="mr-IN" dirty="0" err="1"/>
              <a:t>idx</a:t>
            </a:r>
            <a:r>
              <a:rPr lang="mr-IN" dirty="0"/>
              <a:t> ) {</a:t>
            </a:r>
            <a:br>
              <a:rPr lang="mr-IN" dirty="0"/>
            </a:br>
            <a:r>
              <a:rPr lang="mr-IN" dirty="0"/>
              <a:t>                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 </a:t>
            </a:r>
            <a:br>
              <a:rPr lang="mr-IN" dirty="0"/>
            </a:br>
            <a:r>
              <a:rPr lang="mr-IN" dirty="0"/>
              <a:t>                            &lt;</a:t>
            </a:r>
            <a:r>
              <a:rPr lang="mr-IN" b="1" dirty="0" err="1">
                <a:solidFill>
                  <a:srgbClr val="000080"/>
                </a:solidFill>
              </a:rPr>
              <a:t>TodoItem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br>
              <a:rPr lang="mr-IN" b="1" dirty="0">
                <a:solidFill>
                  <a:srgbClr val="000080"/>
                </a:solidFill>
              </a:rPr>
            </a:br>
            <a:r>
              <a:rPr lang="mr-IN" b="1" dirty="0">
                <a:solidFill>
                  <a:srgbClr val="000080"/>
                </a:solidFill>
              </a:rPr>
              <a:t>                                </a:t>
            </a:r>
            <a:r>
              <a:rPr lang="mr-IN" b="1" dirty="0" err="1">
                <a:solidFill>
                  <a:srgbClr val="0000FF"/>
                </a:solidFill>
              </a:rPr>
              <a:t>key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idx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                    </a:t>
            </a:r>
            <a:r>
              <a:rPr lang="mr-IN" b="1" dirty="0" err="1">
                <a:solidFill>
                  <a:srgbClr val="0000FF"/>
                </a:solidFill>
              </a:rPr>
              <a:t>todo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todo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                    </a:t>
            </a:r>
            <a:r>
              <a:rPr lang="mr-IN" b="1" dirty="0" err="1">
                <a:solidFill>
                  <a:srgbClr val="0000FF"/>
                </a:solidFill>
              </a:rPr>
              <a:t>update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props.</a:t>
            </a:r>
            <a:r>
              <a:rPr lang="mr-IN" i="1" dirty="0" err="1"/>
              <a:t>update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                    </a:t>
            </a:r>
            <a:r>
              <a:rPr lang="mr-IN" b="1" dirty="0" err="1">
                <a:solidFill>
                  <a:srgbClr val="0000FF"/>
                </a:solidFill>
              </a:rPr>
              <a:t>remove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props.</a:t>
            </a:r>
            <a:r>
              <a:rPr lang="mr-IN" i="1" dirty="0" err="1"/>
              <a:t>remove</a:t>
            </a:r>
            <a:r>
              <a:rPr lang="mr-IN" dirty="0"/>
              <a:t>} /&gt; );</a:t>
            </a:r>
            <a:br>
              <a:rPr lang="mr-IN" dirty="0"/>
            </a:br>
            <a:r>
              <a:rPr lang="mr-IN" dirty="0"/>
              <a:t>                        })}</a:t>
            </a:r>
            <a:br>
              <a:rPr lang="mr-IN" dirty="0"/>
            </a:br>
            <a:r>
              <a:rPr lang="mr-IN" dirty="0"/>
              <a:t>        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dirty="0" smtClean="0"/>
              <a:t>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Better (Looser) Coupling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Isolates the Presentation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From Application Business Logic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From Application AND UI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Interacts with Business Logic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callbacks for the Presentation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00" y="1219200"/>
            <a:ext cx="5353408" cy="45339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TodoContainer.js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10200" y="2133600"/>
            <a:ext cx="1638099" cy="1066800"/>
            <a:chOff x="5410200" y="2362200"/>
            <a:chExt cx="1638099" cy="1066800"/>
          </a:xfrm>
        </p:grpSpPr>
        <p:sp>
          <p:nvSpPr>
            <p:cNvPr id="6" name="Down Arrow 5"/>
            <p:cNvSpPr/>
            <p:nvPr/>
          </p:nvSpPr>
          <p:spPr>
            <a:xfrm rot="5400000">
              <a:off x="5105400" y="2667000"/>
              <a:ext cx="1066800" cy="457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48400" y="2757100"/>
              <a:ext cx="79989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UI State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4419600"/>
            <a:ext cx="2362200" cy="1066800"/>
            <a:chOff x="5410200" y="2362200"/>
            <a:chExt cx="2362200" cy="1066800"/>
          </a:xfrm>
        </p:grpSpPr>
        <p:sp>
          <p:nvSpPr>
            <p:cNvPr id="12" name="Down Arrow 11"/>
            <p:cNvSpPr/>
            <p:nvPr/>
          </p:nvSpPr>
          <p:spPr>
            <a:xfrm rot="5400000">
              <a:off x="5105400" y="2667000"/>
              <a:ext cx="1066800" cy="457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84437" y="2757100"/>
              <a:ext cx="168796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Connection to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1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489075" lvl="4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7A7A43"/>
                </a:solidFill>
              </a:rPr>
              <a:t>addTodo</a:t>
            </a:r>
            <a:r>
              <a:rPr lang="en-US" dirty="0" smtClean="0">
                <a:solidFill>
                  <a:srgbClr val="7A7A43"/>
                </a:solidFill>
              </a:rPr>
              <a:t> = </a:t>
            </a:r>
            <a:r>
              <a:rPr lang="en-US" dirty="0" smtClean="0"/>
              <a:t>( </a:t>
            </a:r>
            <a:r>
              <a:rPr lang="en-US" dirty="0"/>
              <a:t>content </a:t>
            </a:r>
            <a:r>
              <a:rPr lang="en-US" dirty="0" smtClean="0"/>
              <a:t>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todo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{ </a:t>
            </a:r>
            <a:r>
              <a:rPr lang="en-US" b="1" dirty="0">
                <a:solidFill>
                  <a:srgbClr val="660E7A"/>
                </a:solidFill>
              </a:rPr>
              <a:t>id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index</a:t>
            </a:r>
            <a:r>
              <a:rPr lang="en-US" dirty="0"/>
              <a:t>++, </a:t>
            </a:r>
            <a:r>
              <a:rPr lang="en-US" b="1" dirty="0">
                <a:solidFill>
                  <a:srgbClr val="660E7A"/>
                </a:solidFill>
              </a:rPr>
              <a:t>content</a:t>
            </a:r>
            <a:r>
              <a:rPr lang="en-US" dirty="0"/>
              <a:t>: content };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i="1" dirty="0" err="1"/>
              <a:t>setState</a:t>
            </a:r>
            <a:r>
              <a:rPr lang="en-US" dirty="0"/>
              <a:t>( {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concat</a:t>
            </a:r>
            <a:r>
              <a:rPr lang="en-US" dirty="0"/>
              <a:t>( </a:t>
            </a:r>
            <a:r>
              <a:rPr lang="en-US" dirty="0" err="1">
                <a:solidFill>
                  <a:srgbClr val="458383"/>
                </a:solidFill>
              </a:rPr>
              <a:t>todo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) } );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7A7A43"/>
                </a:solidFill>
              </a:rPr>
              <a:t>remove = </a:t>
            </a:r>
            <a:r>
              <a:rPr lang="en-US" dirty="0" smtClean="0"/>
              <a:t>(</a:t>
            </a:r>
            <a:r>
              <a:rPr lang="en-US" dirty="0"/>
              <a:t>id</a:t>
            </a:r>
            <a:r>
              <a:rPr lang="en-US" dirty="0" smtClean="0"/>
              <a:t>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filter</a:t>
            </a:r>
            <a:r>
              <a:rPr lang="en-US" dirty="0"/>
              <a:t>(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todo.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 smtClean="0"/>
              <a:t>!== </a:t>
            </a:r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i="1" dirty="0" err="1"/>
              <a:t>setState</a:t>
            </a:r>
            <a:r>
              <a:rPr lang="en-US" dirty="0"/>
              <a:t>( {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7A7A43"/>
                </a:solidFill>
              </a:rPr>
              <a:t>update = </a:t>
            </a:r>
            <a:r>
              <a:rPr lang="en-US" dirty="0" smtClean="0"/>
              <a:t>(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smtClean="0"/>
              <a:t>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map</a:t>
            </a:r>
            <a:r>
              <a:rPr lang="en-US" dirty="0"/>
              <a:t>(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 item 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 </a:t>
            </a:r>
            <a:r>
              <a:rPr lang="en-US" dirty="0" err="1"/>
              <a:t>item.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=== </a:t>
            </a:r>
            <a:r>
              <a:rPr lang="en-US" dirty="0" err="1"/>
              <a:t>todo.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item.</a:t>
            </a:r>
            <a:r>
              <a:rPr lang="en-US" b="1" dirty="0" err="1">
                <a:solidFill>
                  <a:srgbClr val="660E7A"/>
                </a:solidFill>
              </a:rPr>
              <a:t>content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todo.</a:t>
            </a:r>
            <a:r>
              <a:rPr lang="en-US" b="1" dirty="0" err="1">
                <a:solidFill>
                  <a:srgbClr val="660E7A"/>
                </a:solidFill>
              </a:rPr>
              <a:t>content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item;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i="1" dirty="0" err="1"/>
              <a:t>setState</a:t>
            </a:r>
            <a:r>
              <a:rPr lang="en-US" dirty="0"/>
              <a:t>( {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TodoContainer.js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59" y="2743200"/>
            <a:ext cx="114294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Business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Logic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3000" y="1752600"/>
            <a:ext cx="7620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47800" y="2837688"/>
            <a:ext cx="457200" cy="355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95400" y="4094202"/>
            <a:ext cx="533400" cy="61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Which one is easier to read?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TodoList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.state.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} </a:t>
            </a:r>
            <a:r>
              <a:rPr lang="en-US" b="1" dirty="0" err="1">
                <a:solidFill>
                  <a:srgbClr val="0000FF"/>
                </a:solidFill>
              </a:rPr>
              <a:t>addTodo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addTodo</a:t>
            </a:r>
            <a:r>
              <a:rPr lang="en-US" dirty="0"/>
              <a:t>} </a:t>
            </a:r>
            <a:r>
              <a:rPr lang="en-US" b="1" dirty="0">
                <a:solidFill>
                  <a:srgbClr val="0000FF"/>
                </a:solidFill>
              </a:rPr>
              <a:t>remove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remove</a:t>
            </a:r>
            <a:r>
              <a:rPr lang="en-US" dirty="0"/>
              <a:t>} </a:t>
            </a:r>
            <a:r>
              <a:rPr lang="en-US" b="1" dirty="0">
                <a:solidFill>
                  <a:srgbClr val="0000FF"/>
                </a:solidFill>
              </a:rPr>
              <a:t>update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update</a:t>
            </a:r>
            <a:r>
              <a:rPr lang="en-US" dirty="0"/>
              <a:t>} /&gt;</a:t>
            </a:r>
            <a:br>
              <a:rPr lang="en-US" dirty="0"/>
            </a:b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TodoList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.state.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FF"/>
                </a:solidFill>
              </a:rPr>
              <a:t>addTodo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addTodo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FF"/>
                </a:solidFill>
              </a:rPr>
              <a:t>remove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remove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FF"/>
                </a:solidFill>
              </a:rPr>
              <a:t>update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update</a:t>
            </a:r>
            <a:r>
              <a:rPr lang="en-US" dirty="0"/>
              <a:t>} /&gt;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UI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9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Like Java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Component names should be Capitalized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names should reflect the Components exported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Should be capitalized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use extension of ‘</a:t>
            </a:r>
            <a:r>
              <a:rPr lang="en-US" dirty="0" err="1" smtClean="0">
                <a:solidFill>
                  <a:srgbClr val="FF0000"/>
                </a:solidFill>
              </a:rPr>
              <a:t>js</a:t>
            </a:r>
            <a:r>
              <a:rPr lang="en-US" dirty="0" smtClean="0"/>
              <a:t>’ OR ‘</a:t>
            </a:r>
            <a:r>
              <a:rPr lang="en-US" dirty="0" err="1" smtClean="0">
                <a:solidFill>
                  <a:srgbClr val="FF0000"/>
                </a:solidFill>
              </a:rPr>
              <a:t>jsx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Depends on build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Emerging standards.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PayPal uses many different directory structures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Impacts build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Container vs. Presentation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Very important architectural pattern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to test and maintain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Naming Conventions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to maintain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UI Source Format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to read, hence maintain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3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ways to create a React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With function </a:t>
            </a:r>
            <a:r>
              <a:rPr lang="en-US" dirty="0" err="1" smtClean="0"/>
              <a:t>MyComp</a:t>
            </a:r>
            <a:r>
              <a:rPr lang="en-US" dirty="0" smtClean="0"/>
              <a:t>( props ) 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/>
              <a:t>React.createClass</a:t>
            </a:r>
            <a:r>
              <a:rPr lang="en-US" dirty="0" smtClean="0"/>
              <a:t>( { </a:t>
            </a:r>
            <a:r>
              <a:rPr lang="mr-IN" dirty="0" smtClean="0"/>
              <a:t>…</a:t>
            </a:r>
            <a:r>
              <a:rPr lang="en-US" dirty="0" smtClean="0"/>
              <a:t> }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With class </a:t>
            </a:r>
            <a:r>
              <a:rPr lang="en-US" dirty="0" err="1" smtClean="0"/>
              <a:t>MyComp</a:t>
            </a:r>
            <a:r>
              <a:rPr lang="en-US" dirty="0" smtClean="0"/>
              <a:t> extends </a:t>
            </a:r>
            <a:r>
              <a:rPr lang="en-US" dirty="0" err="1" smtClean="0"/>
              <a:t>React.Component</a:t>
            </a:r>
            <a:r>
              <a:rPr lang="en-US" dirty="0" smtClean="0"/>
              <a:t> 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Presentation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UI </a:t>
            </a:r>
            <a:r>
              <a:rPr lang="en-US" dirty="0" smtClean="0"/>
              <a:t>STATE OR </a:t>
            </a:r>
            <a:r>
              <a:rPr lang="en-US" dirty="0" smtClean="0"/>
              <a:t>APP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Connection to Business Logic via injected properties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Pure function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Container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Manages UI and / or App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LOOSE COUPLING to Presentation Components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/instructions/react-best-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practices.docx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Modify an existing project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Change Components to Presentation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Create a Container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Add </a:t>
            </a:r>
            <a:r>
              <a:rPr lang="en-US" smtClean="0">
                <a:sym typeface="Wingdings"/>
              </a:rPr>
              <a:t>PropTypes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valid types for properties on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validated during development, not production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Values: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Extremely useful, especially with shared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Validation errors in Console on browser.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82" y="2514600"/>
            <a:ext cx="64389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ways to create a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Differences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define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define valid Props (</a:t>
            </a:r>
            <a:r>
              <a:rPr lang="en-US" dirty="0" err="1" smtClean="0"/>
              <a:t>PropTypes</a:t>
            </a:r>
            <a:r>
              <a:rPr lang="en-US" dirty="0" smtClean="0"/>
              <a:t>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static variable vs. prototype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define default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pass properties to it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get data from it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they best at?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-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Component is a Function with one parameter, props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Very simple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, no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Calling handlers very simple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- Function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53" y="1981200"/>
            <a:ext cx="6146800" cy="2438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10200" y="2743200"/>
            <a:ext cx="2157242" cy="276999"/>
            <a:chOff x="4038600" y="2667000"/>
            <a:chExt cx="2157242" cy="276999"/>
          </a:xfrm>
        </p:grpSpPr>
        <p:sp>
          <p:nvSpPr>
            <p:cNvPr id="8" name="TextBox 7"/>
            <p:cNvSpPr txBox="1"/>
            <p:nvPr/>
          </p:nvSpPr>
          <p:spPr>
            <a:xfrm>
              <a:off x="4572000" y="2667000"/>
              <a:ext cx="16238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Reference props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038600" y="2805499"/>
              <a:ext cx="360773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29022" y="3935938"/>
            <a:ext cx="2421384" cy="276999"/>
            <a:chOff x="3683058" y="2667000"/>
            <a:chExt cx="2421384" cy="276999"/>
          </a:xfrm>
        </p:grpSpPr>
        <p:sp>
          <p:nvSpPr>
            <p:cNvPr id="13" name="TextBox 12"/>
            <p:cNvSpPr txBox="1"/>
            <p:nvPr/>
          </p:nvSpPr>
          <p:spPr>
            <a:xfrm>
              <a:off x="4663405" y="2667000"/>
              <a:ext cx="14410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Handler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3683058" y="2667000"/>
              <a:ext cx="716316" cy="1384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37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Defined via </a:t>
            </a:r>
            <a:r>
              <a:rPr lang="en-US" dirty="0" err="1" smtClean="0">
                <a:solidFill>
                  <a:srgbClr val="FF0000"/>
                </a:solidFill>
              </a:rPr>
              <a:t>Function.prototype.propTypes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Default values, normal parameter defaults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>
                <a:solidFill>
                  <a:srgbClr val="FF0000"/>
                </a:solidFill>
              </a:rPr>
              <a:t>props.handleIt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props.name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</a:t>
            </a:r>
            <a:r>
              <a:rPr lang="mr-IN" dirty="0" smtClean="0"/>
              <a:t>–</a:t>
            </a:r>
            <a:r>
              <a:rPr lang="en-US" dirty="0" smtClean="0"/>
              <a:t> Function - </a:t>
            </a:r>
            <a:r>
              <a:rPr lang="en-US" dirty="0" err="1" smtClean="0"/>
              <a:t>PropTypes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4749800" cy="118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4300"/>
            <a:ext cx="7035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6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Extend </a:t>
            </a:r>
            <a:r>
              <a:rPr lang="en-US" dirty="0" err="1" smtClean="0"/>
              <a:t>React.Component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-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6870700" cy="40259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038600" y="2667000"/>
            <a:ext cx="2552991" cy="276999"/>
            <a:chOff x="4038600" y="2667000"/>
            <a:chExt cx="2552991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5379720" y="2667000"/>
              <a:ext cx="121187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Define state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038600" y="2805499"/>
              <a:ext cx="11430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930327" y="5181600"/>
            <a:ext cx="2294102" cy="429399"/>
            <a:chOff x="4412074" y="2514600"/>
            <a:chExt cx="2294102" cy="429399"/>
          </a:xfrm>
        </p:grpSpPr>
        <p:sp>
          <p:nvSpPr>
            <p:cNvPr id="14" name="TextBox 13"/>
            <p:cNvSpPr txBox="1"/>
            <p:nvPr/>
          </p:nvSpPr>
          <p:spPr>
            <a:xfrm>
              <a:off x="5265139" y="2667000"/>
              <a:ext cx="14410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Handler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12074" y="2514600"/>
              <a:ext cx="769526" cy="2909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81600" y="4208249"/>
            <a:ext cx="2667000" cy="389151"/>
            <a:chOff x="5181600" y="4208249"/>
            <a:chExt cx="2667000" cy="389151"/>
          </a:xfrm>
        </p:grpSpPr>
        <p:sp>
          <p:nvSpPr>
            <p:cNvPr id="11" name="TextBox 10"/>
            <p:cNvSpPr txBox="1"/>
            <p:nvPr/>
          </p:nvSpPr>
          <p:spPr>
            <a:xfrm>
              <a:off x="6224758" y="4320401"/>
              <a:ext cx="16238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Reference props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181600" y="4208249"/>
              <a:ext cx="773705" cy="2292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93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Explicit static definitions of types and defaults, simple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</a:t>
            </a:r>
            <a:r>
              <a:rPr lang="mr-IN" dirty="0" smtClean="0"/>
              <a:t>–</a:t>
            </a:r>
            <a:r>
              <a:rPr lang="en-US" dirty="0" smtClean="0"/>
              <a:t> Component - </a:t>
            </a:r>
            <a:r>
              <a:rPr lang="en-US" dirty="0" err="1" smtClean="0"/>
              <a:t>PropTypes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898650"/>
            <a:ext cx="5588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Uses </a:t>
            </a:r>
            <a:r>
              <a:rPr lang="en-US" dirty="0" err="1" smtClean="0">
                <a:solidFill>
                  <a:srgbClr val="FF0000"/>
                </a:solidFill>
              </a:rPr>
              <a:t>React.createClass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CreateClass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0" y="1905000"/>
            <a:ext cx="8204200" cy="4013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43400" y="5410200"/>
            <a:ext cx="2601722" cy="508000"/>
            <a:chOff x="4104454" y="2435999"/>
            <a:chExt cx="2601722" cy="508000"/>
          </a:xfrm>
        </p:grpSpPr>
        <p:sp>
          <p:nvSpPr>
            <p:cNvPr id="6" name="TextBox 5"/>
            <p:cNvSpPr txBox="1"/>
            <p:nvPr/>
          </p:nvSpPr>
          <p:spPr>
            <a:xfrm>
              <a:off x="5265139" y="2667000"/>
              <a:ext cx="14410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Handler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104454" y="2435999"/>
              <a:ext cx="1077147" cy="3695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392131" y="2286000"/>
            <a:ext cx="2552991" cy="276999"/>
            <a:chOff x="4038600" y="2667000"/>
            <a:chExt cx="2552991" cy="276999"/>
          </a:xfrm>
        </p:grpSpPr>
        <p:sp>
          <p:nvSpPr>
            <p:cNvPr id="11" name="TextBox 10"/>
            <p:cNvSpPr txBox="1"/>
            <p:nvPr/>
          </p:nvSpPr>
          <p:spPr>
            <a:xfrm>
              <a:off x="5379720" y="2667000"/>
              <a:ext cx="121187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Define state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038600" y="2805499"/>
              <a:ext cx="11430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257800" y="3445775"/>
            <a:ext cx="2913285" cy="472475"/>
            <a:chOff x="4935315" y="4320401"/>
            <a:chExt cx="2913285" cy="472475"/>
          </a:xfrm>
        </p:grpSpPr>
        <p:sp>
          <p:nvSpPr>
            <p:cNvPr id="14" name="TextBox 13"/>
            <p:cNvSpPr txBox="1"/>
            <p:nvPr/>
          </p:nvSpPr>
          <p:spPr>
            <a:xfrm>
              <a:off x="6224758" y="4320401"/>
              <a:ext cx="16238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Reference props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935315" y="4437451"/>
              <a:ext cx="1019991" cy="3554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30888</TotalTime>
  <Words>492</Words>
  <Application>Microsoft Macintosh PowerPoint</Application>
  <PresentationFormat>On-screen Show (4:3)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Reactjs Best Practices </vt:lpstr>
      <vt:lpstr>Overview</vt:lpstr>
      <vt:lpstr>PropTypes</vt:lpstr>
      <vt:lpstr>Three Ways - Considerations</vt:lpstr>
      <vt:lpstr>Three Ways - Function</vt:lpstr>
      <vt:lpstr>Three Ways – Function - PropTypes</vt:lpstr>
      <vt:lpstr>Three Ways - Component</vt:lpstr>
      <vt:lpstr>Three Ways – Component - PropTypes</vt:lpstr>
      <vt:lpstr>Three Ways – CreateClass - DEPRECATED</vt:lpstr>
      <vt:lpstr>Three Ways – CreateClass - PropTypes</vt:lpstr>
      <vt:lpstr>Presentation Components</vt:lpstr>
      <vt:lpstr>Example:</vt:lpstr>
      <vt:lpstr>Container Component</vt:lpstr>
      <vt:lpstr>Example: TodoContainer.js</vt:lpstr>
      <vt:lpstr>Example: TodoContainer.js – cont.</vt:lpstr>
      <vt:lpstr>Format UI Source</vt:lpstr>
      <vt:lpstr>Naming Conventions</vt:lpstr>
      <vt:lpstr>Directory Structure</vt:lpstr>
      <vt:lpstr>Summary</vt:lpstr>
      <vt:lpstr>Lab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1045</cp:revision>
  <cp:lastPrinted>2014-07-17T17:09:28Z</cp:lastPrinted>
  <dcterms:created xsi:type="dcterms:W3CDTF">2013-02-07T04:33:41Z</dcterms:created>
  <dcterms:modified xsi:type="dcterms:W3CDTF">2017-05-10T14:56:11Z</dcterms:modified>
</cp:coreProperties>
</file>