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362" r:id="rId3"/>
    <p:sldId id="421" r:id="rId4"/>
    <p:sldId id="388" r:id="rId5"/>
    <p:sldId id="395" r:id="rId6"/>
    <p:sldId id="384" r:id="rId7"/>
    <p:sldId id="385" r:id="rId8"/>
    <p:sldId id="386" r:id="rId9"/>
    <p:sldId id="387" r:id="rId10"/>
    <p:sldId id="389" r:id="rId11"/>
    <p:sldId id="390" r:id="rId12"/>
    <p:sldId id="391" r:id="rId13"/>
    <p:sldId id="392" r:id="rId14"/>
    <p:sldId id="393" r:id="rId15"/>
    <p:sldId id="411" r:id="rId16"/>
    <p:sldId id="412" r:id="rId17"/>
    <p:sldId id="413" r:id="rId18"/>
    <p:sldId id="414" r:id="rId19"/>
    <p:sldId id="415" r:id="rId20"/>
    <p:sldId id="418" r:id="rId21"/>
    <p:sldId id="417" r:id="rId22"/>
    <p:sldId id="419" r:id="rId23"/>
    <p:sldId id="420" r:id="rId24"/>
    <p:sldId id="394" r:id="rId25"/>
    <p:sldId id="397" r:id="rId26"/>
    <p:sldId id="398" r:id="rId27"/>
    <p:sldId id="396" r:id="rId28"/>
    <p:sldId id="399" r:id="rId29"/>
    <p:sldId id="400" r:id="rId30"/>
    <p:sldId id="401" r:id="rId31"/>
    <p:sldId id="40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facebook.github.io/jest/docs/api.html" TargetMode="External"/><Relationship Id="rId3" Type="http://schemas.openxmlformats.org/officeDocument/2006/relationships/hyperlink" Target="http://airbnb.io/enzyme/docs/api/shallow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Debugging React </a:t>
            </a:r>
            <a:r>
              <a:rPr lang="en-US" sz="3600" dirty="0" smtClean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component (duh!!)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a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 has props, children,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perform the events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Traversing the nodes is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Fixed in ‘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’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react-test-renderer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15830" y="4724400"/>
            <a:ext cx="356389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1693910" y="2895600"/>
            <a:ext cx="356389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beforeEach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create component to test</a:t>
            </a:r>
          </a:p>
          <a:p>
            <a:pPr marL="860425" lvl="3" indent="0">
              <a:buNone/>
            </a:pPr>
            <a:r>
              <a:rPr lang="en-US" dirty="0"/>
              <a:t>describe(</a:t>
            </a:r>
            <a:r>
              <a:rPr lang="en-US" b="1" dirty="0">
                <a:solidFill>
                  <a:srgbClr val="008000"/>
                </a:solidFill>
              </a:rPr>
              <a:t>'Hidden -- 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component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beforeEach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component </a:t>
            </a:r>
            <a:r>
              <a:rPr lang="en-US" dirty="0"/>
              <a:t>= </a:t>
            </a:r>
            <a:r>
              <a:rPr lang="en-US" dirty="0" err="1"/>
              <a:t>renderer.</a:t>
            </a:r>
            <a:r>
              <a:rPr lang="en-US" b="1" dirty="0" err="1">
                <a:solidFill>
                  <a:srgbClr val="660E7A"/>
                </a:solidFill>
              </a:rPr>
              <a:t>create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Hidden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‘</a:t>
            </a:r>
            <a:r>
              <a:rPr lang="en-US" dirty="0" smtClean="0">
                <a:solidFill>
                  <a:srgbClr val="FF0000"/>
                </a:solidFill>
              </a:rPr>
              <a:t>comp</a:t>
            </a:r>
            <a:r>
              <a:rPr lang="en-US" dirty="0" smtClean="0"/>
              <a:t>’ is the </a:t>
            </a:r>
            <a:r>
              <a:rPr lang="en-US" dirty="0" smtClean="0">
                <a:solidFill>
                  <a:srgbClr val="FF0000"/>
                </a:solidFill>
              </a:rPr>
              <a:t>&lt;div&gt; </a:t>
            </a:r>
            <a:r>
              <a:rPr lang="en-US" dirty="0" smtClean="0"/>
              <a:t>in the rendered component</a:t>
            </a:r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accept a click event'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manually trigger the callback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>
                <a:solidFill>
                  <a:srgbClr val="458383"/>
                </a:solidFill>
              </a:rPr>
              <a:t>comp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props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onClick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re-rendering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19600" y="2219617"/>
            <a:ext cx="3257784" cy="553998"/>
            <a:chOff x="4495800" y="2694801"/>
            <a:chExt cx="3257784" cy="55399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38800" y="2694801"/>
              <a:ext cx="211478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Manually call the </a:t>
              </a:r>
              <a:r>
                <a:rPr lang="en-US" dirty="0" err="1" smtClean="0">
                  <a:solidFill>
                    <a:srgbClr val="FF0000"/>
                  </a:solidFill>
                </a:rPr>
                <a:t>onClick</a:t>
              </a:r>
              <a:r>
                <a:rPr lang="en-US" dirty="0" smtClean="0">
                  <a:solidFill>
                    <a:srgbClr val="FF0000"/>
                  </a:solidFill>
                </a:rPr>
                <a:t>() method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70461" y="3095199"/>
            <a:ext cx="3140139" cy="276999"/>
            <a:chOff x="4495800" y="2788004"/>
            <a:chExt cx="3140139" cy="276999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1155" y="2788004"/>
              <a:ext cx="2114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a snapshot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16" y="3784376"/>
            <a:ext cx="5130800" cy="2489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657600" y="3505200"/>
            <a:ext cx="3048000" cy="179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are great for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have problems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require a HUMAN being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 verify changes are as intended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determine what broke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test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in the render() string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example can be almost 100% tested using snapshots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need to verify changes to the class of &lt;p&gt;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Snapshot does it for you.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 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&lt;p&gt;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2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=&gt;  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  <a:endParaRPr lang="en-US" dirty="0">
              <a:solidFill>
                <a:srgbClr val="FF0000"/>
              </a:solidFill>
            </a:endParaRPr>
          </a:p>
          <a:p>
            <a:pPr marL="1203325" lvl="3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comp.props.onClick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Unit testing React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is MVC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Output is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Very different from other coding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multiple parts to verify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First, verify that the component renders the View correctly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Second, verify that the component responds to the events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Third, verify that the event responses correctly changed the View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[0].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omp.children</a:t>
            </a:r>
            <a:r>
              <a:rPr lang="en-US" dirty="0" smtClean="0">
                <a:solidFill>
                  <a:srgbClr val="FF0000"/>
                </a:solidFill>
              </a:rPr>
              <a:t>[0].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expect</a:t>
            </a:r>
            <a:r>
              <a:rPr lang="en-US" dirty="0" smtClean="0"/>
              <a:t>( </a:t>
            </a:r>
            <a:r>
              <a:rPr lang="en-US" dirty="0" err="1" smtClean="0"/>
              <a:t>comp.children</a:t>
            </a:r>
            <a:r>
              <a:rPr lang="en-US" dirty="0" smtClean="0"/>
              <a:t>[0].</a:t>
            </a:r>
            <a:r>
              <a:rPr lang="en-US" dirty="0" err="1" smtClean="0"/>
              <a:t>props.className</a:t>
            </a:r>
            <a:r>
              <a:rPr lang="en-US" dirty="0" smtClean="0"/>
              <a:t>).</a:t>
            </a:r>
            <a:r>
              <a:rPr lang="en-US" dirty="0" err="1" smtClean="0">
                <a:solidFill>
                  <a:srgbClr val="FF0000"/>
                </a:solidFill>
              </a:rPr>
              <a:t>toEqual</a:t>
            </a:r>
            <a:r>
              <a:rPr lang="en-US" dirty="0" smtClean="0"/>
              <a:t>( ‘none’)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Validating the JSON is very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includes “jQuery-like” selections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has three different renderers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Shallow – does NOT call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on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Suitable for most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Does NOT create a whole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Mount – renders the entire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Requires a DOM (maybe </a:t>
            </a:r>
            <a:r>
              <a:rPr lang="en-US" dirty="0" err="1" smtClean="0">
                <a:solidFill>
                  <a:srgbClr val="FF0000"/>
                </a:solidFill>
              </a:rPr>
              <a:t>jsdom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the server)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Allows testing of lifecycle methods (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Static – In the middle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Uses 3</a:t>
            </a:r>
            <a:r>
              <a:rPr lang="en-US" baseline="30000" dirty="0" smtClean="0"/>
              <a:t>rd</a:t>
            </a:r>
            <a:r>
              <a:rPr lang="en-US" dirty="0" smtClean="0"/>
              <a:t> party for HTML parsing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– a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types of renderers</a:t>
            </a:r>
          </a:p>
          <a:p>
            <a:pPr marL="1146175" lvl="4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import </a:t>
            </a:r>
            <a:r>
              <a:rPr lang="en-US" sz="1600" dirty="0"/>
              <a:t>{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660E7A"/>
                </a:solidFill>
              </a:rPr>
              <a:t>mount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660E7A"/>
                </a:solidFill>
              </a:rPr>
              <a:t>render </a:t>
            </a:r>
            <a:r>
              <a:rPr lang="en-US" sz="1600" dirty="0"/>
              <a:t>} </a:t>
            </a:r>
            <a:r>
              <a:rPr lang="en-US" sz="1600" b="1" dirty="0">
                <a:solidFill>
                  <a:srgbClr val="000080"/>
                </a:solidFill>
              </a:rPr>
              <a:t>from </a:t>
            </a:r>
            <a:r>
              <a:rPr lang="en-US" sz="1600" b="1" dirty="0">
                <a:solidFill>
                  <a:srgbClr val="008000"/>
                </a:solidFill>
              </a:rPr>
              <a:t>'enzyme'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describe(</a:t>
            </a:r>
            <a:r>
              <a:rPr lang="en-US" sz="1600" b="1" dirty="0">
                <a:solidFill>
                  <a:srgbClr val="008000"/>
                </a:solidFill>
              </a:rPr>
              <a:t>'Hidden -- 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shallowWrapper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mountWrapper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mount</a:t>
            </a:r>
            <a:r>
              <a:rPr lang="en-US" sz="1600" dirty="0"/>
              <a:t>( 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>
                <a:solidFill>
                  <a:srgbClr val="458383"/>
                </a:solidFill>
              </a:rPr>
              <a:t>wrapper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render</a:t>
            </a:r>
            <a:r>
              <a:rPr lang="en-US" sz="1600" dirty="0"/>
              <a:t>( 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beforeEach</a:t>
            </a:r>
            <a:r>
              <a:rPr lang="en-US" sz="1600" dirty="0"/>
              <a:t>(() =&gt;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458383"/>
                </a:solidFill>
              </a:rPr>
              <a:t>wrapper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 smtClean="0">
                <a:solidFill>
                  <a:srgbClr val="FF0000"/>
                </a:solidFill>
              </a:rPr>
              <a:t>shallow()</a:t>
            </a:r>
            <a:r>
              <a:rPr lang="en-US" dirty="0" smtClean="0"/>
              <a:t> in these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Wrappers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6515100" y="44196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Right Arrow 5"/>
          <p:cNvSpPr/>
          <p:nvPr/>
        </p:nvSpPr>
        <p:spPr>
          <a:xfrm rot="10800000">
            <a:off x="6578237" y="18288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5594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50+ methods on the wrapper, </a:t>
            </a:r>
            <a:r>
              <a:rPr lang="en-US" dirty="0" smtClean="0">
                <a:solidFill>
                  <a:srgbClr val="FF0000"/>
                </a:solidFill>
              </a:rPr>
              <a:t>’jQuery-like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’find()’		</a:t>
            </a:r>
            <a:r>
              <a:rPr lang="en-US" dirty="0" smtClean="0">
                <a:sym typeface="Wingdings"/>
              </a:rPr>
              <a:t> with string selector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‘type()’ 	</a:t>
            </a:r>
            <a:r>
              <a:rPr lang="en-US" dirty="0" smtClean="0">
                <a:sym typeface="Wingdings"/>
              </a:rPr>
              <a:t> type of element (a String in shallow)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‘first()’ 		 first() child of wrapper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‘text()’		 text of ALL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‘html()’	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‘props()’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selectors use ‘</a:t>
            </a:r>
            <a:r>
              <a:rPr lang="en-US" dirty="0" smtClean="0">
                <a:solidFill>
                  <a:srgbClr val="FF0000"/>
                </a:solidFill>
              </a:rPr>
              <a:t>jQuery-like</a:t>
            </a:r>
            <a:r>
              <a:rPr lang="en-US" dirty="0" smtClean="0"/>
              <a:t>’ CSS syntax,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Element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 ‘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’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 smtClean="0">
                <a:sym typeface="Wingdings"/>
              </a:rPr>
              <a:t>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none</a:t>
            </a:r>
            <a:r>
              <a:rPr lang="en-US" dirty="0" err="1" smtClean="0">
                <a:sym typeface="Wingdings"/>
              </a:rPr>
              <a:t>’,’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.block</a:t>
            </a:r>
            <a:r>
              <a:rPr lang="en-US" dirty="0" smtClean="0">
                <a:sym typeface="Wingdings"/>
              </a:rPr>
              <a:t>’, ‘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p.none</a:t>
            </a:r>
            <a:r>
              <a:rPr lang="en-US" dirty="0" smtClean="0">
                <a:sym typeface="Wingdings"/>
              </a:rPr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ID 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myComponent</a:t>
            </a:r>
            <a:r>
              <a:rPr lang="en-US" dirty="0" smtClean="0">
                <a:sym typeface="Wingdings"/>
              </a:rPr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Also selector methods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irst()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l</a:t>
            </a:r>
            <a:r>
              <a:rPr lang="en-US" dirty="0" smtClean="0">
                <a:sym typeface="Wingdings"/>
              </a:rPr>
              <a:t>ast()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hildren()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arent(),  parents()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Etc.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‘find()’ with a selector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being selected?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data type is returned?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render one &lt;p /&gt; components'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 smtClean="0"/>
              <a:t>(  </a:t>
            </a:r>
            <a:r>
              <a:rPr lang="en-US" dirty="0" err="1" smtClean="0">
                <a:solidFill>
                  <a:srgbClr val="458383"/>
                </a:solidFill>
              </a:rPr>
              <a:t>wrapper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</a:rPr>
              <a:t>find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'p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)  ).</a:t>
            </a:r>
            <a:r>
              <a:rPr lang="en-US" dirty="0" err="1"/>
              <a:t>toHaveLength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05000" y="3801291"/>
            <a:ext cx="685800" cy="87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244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05200" y="3886200"/>
            <a:ext cx="0" cy="38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1507" y="4291549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47456" y="3886200"/>
            <a:ext cx="1377045" cy="1207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362200" y="3810000"/>
            <a:ext cx="546651" cy="114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8850" y="5093374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Jest </a:t>
            </a:r>
            <a:r>
              <a:rPr lang="en-US" dirty="0" err="1" smtClean="0">
                <a:solidFill>
                  <a:srgbClr val="FF0000"/>
                </a:solidFill>
              </a:rPr>
              <a:t>globals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6175" lvl="4" indent="0">
              <a:buNone/>
            </a:pPr>
            <a:r>
              <a:rPr lang="en-US" sz="1600" dirty="0" smtClean="0"/>
              <a:t>it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'should have one child'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children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 smtClean="0"/>
              <a:t>toHaveLength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 smtClean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type of &lt;div&gt;'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type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/>
              <a:t>toEqual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'div'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"block'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 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"none" after click'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458383"/>
                </a:solidFill>
              </a:rPr>
              <a:t>wrapper</a:t>
            </a:r>
            <a:r>
              <a:rPr lang="en-US" sz="1600" dirty="0" err="1">
                <a:solidFill>
                  <a:srgbClr val="FF0000"/>
                </a:solidFill>
              </a:rPr>
              <a:t>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'div'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  <a:r>
              <a:rPr lang="en-US" sz="1600" i="1" dirty="0"/>
              <a:t>simulate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'click'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1401893" y="4710500"/>
            <a:ext cx="350707" cy="1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4572000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CLICK!!</a:t>
            </a:r>
          </a:p>
        </p:txBody>
      </p:sp>
    </p:spTree>
    <p:extLst>
      <p:ext uri="{BB962C8B-B14F-4D97-AF65-F5344CB8AC3E}">
        <p14:creationId xmlns:p14="http://schemas.microsoft.com/office/powerpoint/2010/main" val="20253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testing has two parts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render the DOM (so we can test it) </a:t>
            </a:r>
            <a:r>
              <a:rPr lang="mr-IN" dirty="0" smtClean="0"/>
              <a:t>–</a:t>
            </a:r>
            <a:r>
              <a:rPr lang="en-US" dirty="0" smtClean="0"/>
              <a:t> emulate the device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run the tests (and verify correctness)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is a test runner </a:t>
            </a:r>
            <a:r>
              <a:rPr lang="mr-IN" dirty="0" smtClean="0"/>
              <a:t>–</a:t>
            </a:r>
            <a:r>
              <a:rPr lang="en-US" dirty="0" smtClean="0"/>
              <a:t> defines the test programs to run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assertions </a:t>
            </a:r>
            <a:r>
              <a:rPr lang="mr-IN" dirty="0" smtClean="0"/>
              <a:t>–</a:t>
            </a:r>
            <a:r>
              <a:rPr lang="en-US" dirty="0" smtClean="0"/>
              <a:t> to verify correctness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code coverage -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DOM to a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Emulates user interaction (click events, enter text,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 traverses the DOM much easier (like jQuery methods)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API references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facebook.github.io/jest/docs/api.html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airbnb.io/enzyme/docs/api/shallow.html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NOTE: the examples do NOT use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test runner,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test program using 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Shown in the first part of presentation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test program using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selection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event simulation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/components/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Hidden.js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4304"/>
            <a:ext cx="5334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>
              <a:solidFill>
                <a:srgbClr val="7A7A43"/>
              </a:solidFill>
            </a:endParaRPr>
          </a:p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attribute should be either ‘none’ or ‘block’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‘</a:t>
            </a:r>
            <a:r>
              <a:rPr lang="en-US" sz="2000" dirty="0" smtClean="0">
                <a:solidFill>
                  <a:srgbClr val="FF0000"/>
                </a:solidFill>
              </a:rPr>
              <a:t>click</a:t>
            </a:r>
            <a:r>
              <a:rPr lang="en-US" sz="2000" dirty="0" smtClean="0"/>
              <a:t>’ event should change the attribute 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How many children does the &lt;div&gt; have? 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 ???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1589"/>
            <a:ext cx="678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– invented by Facebook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runner (like mocha)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SNAPSHOTS of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Saves in folder, </a:t>
            </a:r>
            <a:r>
              <a:rPr lang="en-US" dirty="0" smtClean="0">
                <a:solidFill>
                  <a:srgbClr val="FF0000"/>
                </a:solidFill>
              </a:rPr>
              <a:t>__tests__/__snapshots__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snapshots with previous runs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Understands </a:t>
            </a:r>
            <a:r>
              <a:rPr lang="en-US" dirty="0" smtClean="0">
                <a:solidFill>
                  <a:srgbClr val="FF0000"/>
                </a:solidFill>
              </a:rPr>
              <a:t>yarn or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Also runs standalone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files have special names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*.</a:t>
            </a:r>
            <a:r>
              <a:rPr lang="en-US" dirty="0" err="1" smtClean="0">
                <a:solidFill>
                  <a:srgbClr val="FF0000"/>
                </a:solidFill>
              </a:rPr>
              <a:t>test.js</a:t>
            </a:r>
            <a:r>
              <a:rPr lang="en-US" dirty="0" smtClean="0"/>
              <a:t>  or  *.</a:t>
            </a:r>
            <a:r>
              <a:rPr lang="en-US" dirty="0" err="1" smtClean="0">
                <a:solidFill>
                  <a:srgbClr val="FF0000"/>
                </a:solidFill>
              </a:rPr>
              <a:t>spec.js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Runs all the files with these names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Tool - 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33400" y="1353312"/>
            <a:ext cx="8107493" cy="48188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global environment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escribe(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start of a suite of it() tests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one test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test(name, </a:t>
            </a:r>
            <a:r>
              <a:rPr lang="en-US" dirty="0" err="1" smtClean="0"/>
              <a:t>fn</a:t>
            </a:r>
            <a:r>
              <a:rPr lang="en-US" dirty="0" smtClean="0"/>
              <a:t> ) – alias for it()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expect( value ) </a:t>
            </a:r>
            <a:r>
              <a:rPr lang="en-US" dirty="0" smtClean="0"/>
              <a:t>function has methods: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</a:t>
            </a:r>
            <a:r>
              <a:rPr lang="en-US" dirty="0" smtClean="0"/>
              <a:t>( value )		-- uses ’===‘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toEqual</a:t>
            </a:r>
            <a:r>
              <a:rPr lang="en-US" dirty="0" smtClean="0"/>
              <a:t>( value )	-- uses ‘===‘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toBeNull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toBeTruthy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toBeFalsey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toContain</a:t>
            </a:r>
            <a:r>
              <a:rPr lang="en-US" dirty="0" smtClean="0"/>
              <a:t>( item )	-- for arrays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toThrow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</a:t>
            </a:r>
            <a:r>
              <a:rPr lang="en-US" dirty="0" smtClean="0"/>
              <a:t>( </a:t>
            </a:r>
            <a:r>
              <a:rPr lang="en-US" dirty="0" err="1" smtClean="0"/>
              <a:t>regexp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toMatchObject</a:t>
            </a:r>
            <a:r>
              <a:rPr lang="en-US" dirty="0" smtClean="0"/>
              <a:t>( object 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xpect( value ).</a:t>
            </a:r>
            <a:r>
              <a:rPr lang="en-US" dirty="0" err="1" smtClean="0">
                <a:solidFill>
                  <a:srgbClr val="FF0000"/>
                </a:solidFill>
              </a:rPr>
              <a:t>toMatchSnapshot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’ is a string or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the current value with the old value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Old values stored in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__tests__/__snapshots__/&lt;</a:t>
            </a:r>
            <a:r>
              <a:rPr lang="en-US" dirty="0" err="1" smtClean="0"/>
              <a:t>filename.js</a:t>
            </a:r>
            <a:r>
              <a:rPr lang="en-US" dirty="0" smtClean="0"/>
              <a:t>&gt;.snap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Example:</a:t>
            </a:r>
          </a:p>
          <a:p>
            <a:pPr marL="288925" lvl="1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 –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24415</TotalTime>
  <Words>1011</Words>
  <Application>Microsoft Macintosh PowerPoint</Application>
  <PresentationFormat>On-screen Show (4:3)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PayPal Sans Big</vt:lpstr>
      <vt:lpstr>PayPal Sans Big Light</vt:lpstr>
      <vt:lpstr>PayPal Sans Big Thin</vt:lpstr>
      <vt:lpstr>Wingdings</vt:lpstr>
      <vt:lpstr>Blue Gradient Section</vt:lpstr>
      <vt:lpstr>Debugging React Components</vt:lpstr>
      <vt:lpstr>Overview</vt:lpstr>
      <vt:lpstr>Overview</vt:lpstr>
      <vt:lpstr>Example Component – Hidden.js</vt:lpstr>
      <vt:lpstr>Example Component – Hidden.jsx</vt:lpstr>
      <vt:lpstr>Unit Testing Tool - jest</vt:lpstr>
      <vt:lpstr>Jest API</vt:lpstr>
      <vt:lpstr>Jest Assertions</vt:lpstr>
      <vt:lpstr>Jest Assertions – snapshots</vt:lpstr>
      <vt:lpstr>Using react-test-renderer</vt:lpstr>
      <vt:lpstr>Example</vt:lpstr>
      <vt:lpstr>Example</vt:lpstr>
      <vt:lpstr>The Advantage of Snapshots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Enzyme – a Testing Framework</vt:lpstr>
      <vt:lpstr>Enzyme Wrappers</vt:lpstr>
      <vt:lpstr>Enzyme Functions</vt:lpstr>
      <vt:lpstr>Enzyme Selectors</vt:lpstr>
      <vt:lpstr>Examples</vt:lpstr>
      <vt:lpstr>Examples</vt:lpstr>
      <vt:lpstr>References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1028</cp:revision>
  <cp:lastPrinted>2014-07-17T17:09:28Z</cp:lastPrinted>
  <dcterms:created xsi:type="dcterms:W3CDTF">2013-02-07T04:33:41Z</dcterms:created>
  <dcterms:modified xsi:type="dcterms:W3CDTF">2017-07-17T09:53:03Z</dcterms:modified>
</cp:coreProperties>
</file>