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3"/>
  </p:notesMasterIdLst>
  <p:handoutMasterIdLst>
    <p:handoutMasterId r:id="rId34"/>
  </p:handoutMasterIdLst>
  <p:sldIdLst>
    <p:sldId id="298" r:id="rId2"/>
    <p:sldId id="362" r:id="rId3"/>
    <p:sldId id="421" r:id="rId4"/>
    <p:sldId id="388" r:id="rId5"/>
    <p:sldId id="395" r:id="rId6"/>
    <p:sldId id="384" r:id="rId7"/>
    <p:sldId id="385" r:id="rId8"/>
    <p:sldId id="386" r:id="rId9"/>
    <p:sldId id="387" r:id="rId10"/>
    <p:sldId id="389" r:id="rId11"/>
    <p:sldId id="390" r:id="rId12"/>
    <p:sldId id="391" r:id="rId13"/>
    <p:sldId id="392" r:id="rId14"/>
    <p:sldId id="393" r:id="rId15"/>
    <p:sldId id="411" r:id="rId16"/>
    <p:sldId id="412" r:id="rId17"/>
    <p:sldId id="413" r:id="rId18"/>
    <p:sldId id="414" r:id="rId19"/>
    <p:sldId id="415" r:id="rId20"/>
    <p:sldId id="418" r:id="rId21"/>
    <p:sldId id="417" r:id="rId22"/>
    <p:sldId id="419" r:id="rId23"/>
    <p:sldId id="420" r:id="rId24"/>
    <p:sldId id="394" r:id="rId25"/>
    <p:sldId id="397" r:id="rId26"/>
    <p:sldId id="398" r:id="rId27"/>
    <p:sldId id="396" r:id="rId28"/>
    <p:sldId id="399" r:id="rId29"/>
    <p:sldId id="400" r:id="rId30"/>
    <p:sldId id="401" r:id="rId31"/>
    <p:sldId id="402" r:id="rId32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06" autoAdjust="0"/>
    <p:restoredTop sz="50000" autoAdjust="0"/>
  </p:normalViewPr>
  <p:slideViewPr>
    <p:cSldViewPr showGuides="1">
      <p:cViewPr varScale="1">
        <p:scale>
          <a:sx n="116" d="100"/>
          <a:sy n="116" d="100"/>
        </p:scale>
        <p:origin x="704" y="184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tags" Target="tags/tag1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facebook.github.io/jest/docs/api.html" TargetMode="External"/><Relationship Id="rId3" Type="http://schemas.openxmlformats.org/officeDocument/2006/relationships/hyperlink" Target="http://airbnb.io/enzyme/docs/api/shallow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Testing React Components</a:t>
            </a:r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‘</a:t>
            </a:r>
            <a:r>
              <a:rPr lang="en-US" dirty="0" smtClean="0">
                <a:solidFill>
                  <a:srgbClr val="FF0000"/>
                </a:solidFill>
              </a:rPr>
              <a:t>react-test-renderer</a:t>
            </a:r>
            <a:r>
              <a:rPr lang="en-US" dirty="0" smtClean="0"/>
              <a:t>’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Renders the component (duh!!)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Creates a react component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Component has props, children, etc.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Must perform the events </a:t>
            </a:r>
            <a:r>
              <a:rPr lang="en-US" dirty="0" smtClean="0">
                <a:solidFill>
                  <a:srgbClr val="FF0000"/>
                </a:solidFill>
              </a:rPr>
              <a:t>manually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Traversing the nodes is painful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Fixed in ‘</a:t>
            </a:r>
            <a:r>
              <a:rPr lang="en-US" dirty="0" smtClean="0">
                <a:solidFill>
                  <a:srgbClr val="FF0000"/>
                </a:solidFill>
              </a:rPr>
              <a:t>enzyme</a:t>
            </a:r>
            <a:r>
              <a:rPr lang="en-US" dirty="0" smtClean="0"/>
              <a:t>’ later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react-test-renderer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3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815830" y="4724400"/>
            <a:ext cx="3563890" cy="685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8" name="Rectangle 7"/>
          <p:cNvSpPr/>
          <p:nvPr/>
        </p:nvSpPr>
        <p:spPr>
          <a:xfrm>
            <a:off x="1693910" y="2895600"/>
            <a:ext cx="3563890" cy="1219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noFill/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beforeEach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to create component to test</a:t>
            </a:r>
          </a:p>
          <a:p>
            <a:pPr marL="860425" lvl="3" indent="0">
              <a:buNone/>
            </a:pPr>
            <a:r>
              <a:rPr lang="en-US" dirty="0"/>
              <a:t>describe(</a:t>
            </a:r>
            <a:r>
              <a:rPr lang="en-US" b="1" dirty="0">
                <a:solidFill>
                  <a:srgbClr val="008000"/>
                </a:solidFill>
              </a:rPr>
              <a:t>'Hidden -- '</a:t>
            </a:r>
            <a:r>
              <a:rPr lang="en-US" dirty="0"/>
              <a:t>, () =&gt;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let </a:t>
            </a:r>
            <a:r>
              <a:rPr lang="en-US" dirty="0">
                <a:solidFill>
                  <a:srgbClr val="458383"/>
                </a:solidFill>
              </a:rPr>
              <a:t>component</a:t>
            </a:r>
            <a:r>
              <a:rPr lang="en-US" dirty="0"/>
              <a:t>, </a:t>
            </a:r>
            <a:r>
              <a:rPr lang="en-US" dirty="0">
                <a:solidFill>
                  <a:srgbClr val="458383"/>
                </a:solidFill>
              </a:rPr>
              <a:t>comp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beforeEach</a:t>
            </a:r>
            <a:r>
              <a:rPr lang="en-US" dirty="0"/>
              <a:t>(() =&gt;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458383"/>
                </a:solidFill>
              </a:rPr>
              <a:t>component </a:t>
            </a:r>
            <a:r>
              <a:rPr lang="en-US" dirty="0"/>
              <a:t>= </a:t>
            </a:r>
            <a:r>
              <a:rPr lang="en-US" dirty="0" err="1"/>
              <a:t>renderer.</a:t>
            </a:r>
            <a:r>
              <a:rPr lang="en-US" b="1" dirty="0" err="1">
                <a:solidFill>
                  <a:srgbClr val="660E7A"/>
                </a:solidFill>
              </a:rPr>
              <a:t>create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>
                <a:solidFill>
                  <a:srgbClr val="000080"/>
                </a:solidFill>
              </a:rPr>
              <a:t>Hidden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        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458383"/>
                </a:solidFill>
              </a:rPr>
              <a:t>comp </a:t>
            </a:r>
            <a:r>
              <a:rPr lang="en-US" dirty="0"/>
              <a:t>= </a:t>
            </a:r>
            <a:r>
              <a:rPr lang="en-US" dirty="0" err="1">
                <a:solidFill>
                  <a:srgbClr val="458383"/>
                </a:solidFill>
              </a:rPr>
              <a:t>component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toJSON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});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it(</a:t>
            </a:r>
            <a:r>
              <a:rPr lang="en-US" b="1" dirty="0">
                <a:solidFill>
                  <a:srgbClr val="008000"/>
                </a:solidFill>
              </a:rPr>
              <a:t>'should exist'</a:t>
            </a:r>
            <a:r>
              <a:rPr lang="en-US" dirty="0"/>
              <a:t>, () =&gt;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7A7A43"/>
                </a:solidFill>
              </a:rPr>
              <a:t>expect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comp</a:t>
            </a:r>
            <a:r>
              <a:rPr lang="en-US" dirty="0"/>
              <a:t>).</a:t>
            </a:r>
            <a:r>
              <a:rPr lang="en-US" dirty="0" err="1">
                <a:solidFill>
                  <a:srgbClr val="7A7A43"/>
                </a:solidFill>
              </a:rPr>
              <a:t>not</a:t>
            </a:r>
            <a:r>
              <a:rPr lang="en-US" dirty="0" err="1"/>
              <a:t>.toBeNull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7A7A43"/>
                </a:solidFill>
              </a:rPr>
              <a:t>expect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comp</a:t>
            </a:r>
            <a:r>
              <a:rPr lang="en-US" dirty="0"/>
              <a:t>).</a:t>
            </a:r>
            <a:r>
              <a:rPr lang="en-US" dirty="0" err="1"/>
              <a:t>toMatchSnapshot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});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1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Notice ‘</a:t>
            </a:r>
            <a:r>
              <a:rPr lang="en-US" dirty="0" smtClean="0">
                <a:solidFill>
                  <a:srgbClr val="FF0000"/>
                </a:solidFill>
              </a:rPr>
              <a:t>comp</a:t>
            </a:r>
            <a:r>
              <a:rPr lang="en-US" dirty="0" smtClean="0"/>
              <a:t>’ is the </a:t>
            </a:r>
            <a:r>
              <a:rPr lang="en-US" dirty="0" smtClean="0">
                <a:solidFill>
                  <a:srgbClr val="FF0000"/>
                </a:solidFill>
              </a:rPr>
              <a:t>&lt;div&gt; </a:t>
            </a:r>
            <a:r>
              <a:rPr lang="en-US" dirty="0" smtClean="0"/>
              <a:t>in the rendered component</a:t>
            </a:r>
          </a:p>
          <a:p>
            <a:pPr marL="1146175" lvl="4" indent="0">
              <a:buNone/>
            </a:pPr>
            <a:r>
              <a:rPr lang="en-US" dirty="0"/>
              <a:t>it(</a:t>
            </a:r>
            <a:r>
              <a:rPr lang="en-US" b="1" dirty="0">
                <a:solidFill>
                  <a:srgbClr val="008000"/>
                </a:solidFill>
              </a:rPr>
              <a:t>'should accept a click event'</a:t>
            </a:r>
            <a:r>
              <a:rPr lang="en-US" dirty="0"/>
              <a:t>, () =&gt;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// manually trigger the callback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 err="1">
                <a:solidFill>
                  <a:srgbClr val="458383"/>
                </a:solidFill>
              </a:rPr>
              <a:t>comp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props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onClick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// re-rendering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>
                <a:solidFill>
                  <a:srgbClr val="458383"/>
                </a:solidFill>
              </a:rPr>
              <a:t>comp </a:t>
            </a:r>
            <a:r>
              <a:rPr lang="en-US" dirty="0"/>
              <a:t>= </a:t>
            </a:r>
            <a:r>
              <a:rPr lang="en-US" dirty="0" err="1">
                <a:solidFill>
                  <a:srgbClr val="458383"/>
                </a:solidFill>
              </a:rPr>
              <a:t>component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toJSON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7A7A43"/>
                </a:solidFill>
              </a:rPr>
              <a:t>expect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comp</a:t>
            </a:r>
            <a:r>
              <a:rPr lang="en-US" dirty="0"/>
              <a:t>).</a:t>
            </a:r>
            <a:r>
              <a:rPr lang="en-US" dirty="0" err="1"/>
              <a:t>toMatchSnapshot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smtClean="0"/>
              <a:t>});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419600" y="2219617"/>
            <a:ext cx="3257784" cy="553998"/>
            <a:chOff x="4495800" y="2694801"/>
            <a:chExt cx="3257784" cy="553998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4495800" y="2971800"/>
              <a:ext cx="9906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638800" y="2694801"/>
              <a:ext cx="211478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Manually call the </a:t>
              </a:r>
              <a:r>
                <a:rPr lang="en-US" dirty="0" err="1" smtClean="0">
                  <a:solidFill>
                    <a:srgbClr val="FF0000"/>
                  </a:solidFill>
                </a:rPr>
                <a:t>onClick</a:t>
              </a:r>
              <a:r>
                <a:rPr lang="en-US" dirty="0" smtClean="0">
                  <a:solidFill>
                    <a:srgbClr val="FF0000"/>
                  </a:solidFill>
                </a:rPr>
                <a:t>() method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470461" y="3095199"/>
            <a:ext cx="3140139" cy="276999"/>
            <a:chOff x="4495800" y="2788004"/>
            <a:chExt cx="3140139" cy="276999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4495800" y="2971800"/>
              <a:ext cx="9906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521155" y="2788004"/>
              <a:ext cx="21147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Create a snapshot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016" y="3784376"/>
            <a:ext cx="5130800" cy="24892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3657600" y="3505200"/>
            <a:ext cx="3048000" cy="17926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6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Snapshots are great for </a:t>
            </a:r>
            <a:r>
              <a:rPr lang="en-US" dirty="0" smtClean="0">
                <a:solidFill>
                  <a:srgbClr val="FF0000"/>
                </a:solidFill>
              </a:rPr>
              <a:t>render()</a:t>
            </a:r>
            <a:r>
              <a:rPr lang="en-US" dirty="0" smtClean="0"/>
              <a:t> tests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Snapshots have problems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They require a HUMAN being 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o verify changes are as intended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To determine what broke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Snapshots test </a:t>
            </a:r>
            <a:r>
              <a:rPr lang="en-US" dirty="0" smtClean="0">
                <a:solidFill>
                  <a:srgbClr val="FF0000"/>
                </a:solidFill>
              </a:rPr>
              <a:t>changes</a:t>
            </a:r>
            <a:r>
              <a:rPr lang="en-US" dirty="0" smtClean="0"/>
              <a:t> in the render() string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This example can be almost 100% tested using snapshots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 need to verify changes to the class of &lt;p&gt;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Snapshot does it for you.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Advantage of Snapshots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3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</a:t>
            </a:r>
            <a:r>
              <a:rPr lang="en-US" dirty="0" smtClean="0"/>
              <a:t>]}&gt; &lt;</a:t>
            </a:r>
            <a:r>
              <a:rPr lang="en-US" dirty="0" smtClean="0"/>
              <a:t>span&gt;Click Here&lt;/span&gt;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does the &lt;div&gt; have?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attributes (</a:t>
            </a:r>
            <a:r>
              <a:rPr lang="en-US" dirty="0" smtClean="0">
                <a:solidFill>
                  <a:srgbClr val="FF0000"/>
                </a:solidFill>
              </a:rPr>
              <a:t>props</a:t>
            </a:r>
            <a:r>
              <a:rPr lang="en-US" dirty="0" smtClean="0"/>
              <a:t>) does the &lt;div&gt; have? 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attributes (</a:t>
            </a:r>
            <a:r>
              <a:rPr lang="en-US" dirty="0" smtClean="0">
                <a:solidFill>
                  <a:srgbClr val="FF0000"/>
                </a:solidFill>
              </a:rPr>
              <a:t>props</a:t>
            </a:r>
            <a:r>
              <a:rPr lang="en-US" dirty="0" smtClean="0"/>
              <a:t>) does the &lt;p&gt; have?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value of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&lt;p&gt; element?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‘</a:t>
            </a:r>
            <a:r>
              <a:rPr lang="en-US" dirty="0" err="1" smtClean="0">
                <a:solidFill>
                  <a:srgbClr val="FF0000"/>
                </a:solidFill>
              </a:rPr>
              <a:t>onClick</a:t>
            </a:r>
            <a:r>
              <a:rPr lang="en-US" dirty="0" smtClean="0"/>
              <a:t>’ function on the &lt;div&gt;?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9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</a:t>
            </a:r>
            <a:r>
              <a:rPr lang="en-US" dirty="0" smtClean="0"/>
              <a:t>]}&gt; &lt;span&gt;Click Here&lt;/span&gt;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does the &lt;div&gt; have?  		</a:t>
            </a:r>
            <a:r>
              <a:rPr lang="en-US" dirty="0" smtClean="0">
                <a:solidFill>
                  <a:srgbClr val="FF0000"/>
                </a:solidFill>
              </a:rPr>
              <a:t>=&gt;  2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attributes (</a:t>
            </a:r>
            <a:r>
              <a:rPr lang="en-US" dirty="0" smtClean="0">
                <a:solidFill>
                  <a:srgbClr val="FF0000"/>
                </a:solidFill>
              </a:rPr>
              <a:t>props</a:t>
            </a:r>
            <a:r>
              <a:rPr lang="en-US" dirty="0" smtClean="0"/>
              <a:t>) does the &lt;div&gt; have?	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How many attributes (</a:t>
            </a:r>
            <a:r>
              <a:rPr lang="en-US" dirty="0">
                <a:solidFill>
                  <a:srgbClr val="FF0000"/>
                </a:solidFill>
              </a:rPr>
              <a:t>props</a:t>
            </a:r>
            <a:r>
              <a:rPr lang="en-US" dirty="0"/>
              <a:t>) does the &lt;p&gt; have</a:t>
            </a:r>
            <a:r>
              <a:rPr lang="en-US" dirty="0" smtClean="0"/>
              <a:t>?	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value of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&lt;p&gt; element?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‘</a:t>
            </a:r>
            <a:r>
              <a:rPr lang="en-US" dirty="0" err="1" smtClean="0">
                <a:solidFill>
                  <a:srgbClr val="FF0000"/>
                </a:solidFill>
              </a:rPr>
              <a:t>onClick</a:t>
            </a:r>
            <a:r>
              <a:rPr lang="en-US" dirty="0" smtClean="0"/>
              <a:t>’ function on the &lt;div&gt;?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3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</a:t>
            </a:r>
            <a:r>
              <a:rPr lang="en-US" dirty="0"/>
              <a:t>]}&gt; &lt;span&gt;Click Here&lt;/span&gt;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does the &lt;div&gt; have?  		</a:t>
            </a:r>
            <a:r>
              <a:rPr lang="en-US" dirty="0" smtClean="0">
                <a:solidFill>
                  <a:srgbClr val="FF0000"/>
                </a:solidFill>
              </a:rPr>
              <a:t>=&gt;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attributes (</a:t>
            </a:r>
            <a:r>
              <a:rPr lang="en-US" dirty="0" smtClean="0">
                <a:solidFill>
                  <a:srgbClr val="FF0000"/>
                </a:solidFill>
              </a:rPr>
              <a:t>props</a:t>
            </a:r>
            <a:r>
              <a:rPr lang="en-US" dirty="0" smtClean="0"/>
              <a:t>) does the &lt;div&gt; have?	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=&gt;  1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How many attributes (</a:t>
            </a:r>
            <a:r>
              <a:rPr lang="en-US" dirty="0">
                <a:solidFill>
                  <a:srgbClr val="FF0000"/>
                </a:solidFill>
              </a:rPr>
              <a:t>props</a:t>
            </a:r>
            <a:r>
              <a:rPr lang="en-US" dirty="0"/>
              <a:t>) does the &lt;p&gt; have</a:t>
            </a:r>
            <a:r>
              <a:rPr lang="en-US" dirty="0" smtClean="0"/>
              <a:t>?	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value of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&lt;p&gt; element?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‘</a:t>
            </a:r>
            <a:r>
              <a:rPr lang="en-US" dirty="0" err="1" smtClean="0">
                <a:solidFill>
                  <a:srgbClr val="FF0000"/>
                </a:solidFill>
              </a:rPr>
              <a:t>onClick</a:t>
            </a:r>
            <a:r>
              <a:rPr lang="en-US" dirty="0" smtClean="0"/>
              <a:t>’ function on the &lt;div&gt;?	</a:t>
            </a:r>
            <a:endParaRPr lang="en-US" dirty="0"/>
          </a:p>
          <a:p>
            <a:pPr marL="1203325" lvl="3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1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</a:t>
            </a:r>
            <a:r>
              <a:rPr lang="en-US" dirty="0"/>
              <a:t>]}&gt; &lt;span&gt;Click Here&lt;/span&gt;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does the &lt;div&gt; have?  		</a:t>
            </a:r>
            <a:r>
              <a:rPr lang="en-US" dirty="0" smtClean="0">
                <a:solidFill>
                  <a:srgbClr val="FF0000"/>
                </a:solidFill>
              </a:rPr>
              <a:t>=&gt;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attributes (</a:t>
            </a:r>
            <a:r>
              <a:rPr lang="en-US" dirty="0" smtClean="0">
                <a:solidFill>
                  <a:srgbClr val="FF0000"/>
                </a:solidFill>
              </a:rPr>
              <a:t>props</a:t>
            </a:r>
            <a:r>
              <a:rPr lang="en-US" dirty="0" smtClean="0"/>
              <a:t>) does the &lt;div&gt; have?	</a:t>
            </a:r>
            <a:r>
              <a:rPr lang="en-US" dirty="0">
                <a:solidFill>
                  <a:srgbClr val="FF0000"/>
                </a:solidFill>
              </a:rPr>
              <a:t> =&gt;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How many attributes (</a:t>
            </a:r>
            <a:r>
              <a:rPr lang="en-US" dirty="0">
                <a:solidFill>
                  <a:srgbClr val="FF0000"/>
                </a:solidFill>
              </a:rPr>
              <a:t>props</a:t>
            </a:r>
            <a:r>
              <a:rPr lang="en-US" dirty="0"/>
              <a:t>) does the &lt;p&gt; have</a:t>
            </a:r>
            <a:r>
              <a:rPr lang="en-US" dirty="0" smtClean="0"/>
              <a:t>?	</a:t>
            </a:r>
            <a:r>
              <a:rPr lang="en-US" dirty="0">
                <a:solidFill>
                  <a:srgbClr val="FF0000"/>
                </a:solidFill>
              </a:rPr>
              <a:t> =&gt;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value of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&lt;p&gt; element?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‘</a:t>
            </a:r>
            <a:r>
              <a:rPr lang="en-US" dirty="0" err="1" smtClean="0">
                <a:solidFill>
                  <a:srgbClr val="FF0000"/>
                </a:solidFill>
              </a:rPr>
              <a:t>onClick</a:t>
            </a:r>
            <a:r>
              <a:rPr lang="en-US" dirty="0" smtClean="0"/>
              <a:t>’ function on the &lt;div&gt;?	</a:t>
            </a:r>
            <a:endParaRPr lang="en-US" dirty="0"/>
          </a:p>
          <a:p>
            <a:pPr marL="1203325" lvl="3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</a:t>
            </a:r>
            <a:r>
              <a:rPr lang="en-US" dirty="0"/>
              <a:t>]}&gt; &lt;span&gt;Click Here&lt;/span&gt;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does the &lt;div&gt; have?  		</a:t>
            </a:r>
            <a:r>
              <a:rPr lang="en-US" dirty="0" smtClean="0">
                <a:solidFill>
                  <a:srgbClr val="FF0000"/>
                </a:solidFill>
              </a:rPr>
              <a:t>=&gt;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attributes (</a:t>
            </a:r>
            <a:r>
              <a:rPr lang="en-US" dirty="0" smtClean="0">
                <a:solidFill>
                  <a:srgbClr val="FF0000"/>
                </a:solidFill>
              </a:rPr>
              <a:t>props</a:t>
            </a:r>
            <a:r>
              <a:rPr lang="en-US" dirty="0" smtClean="0"/>
              <a:t>) does the &lt;div&gt; have?	</a:t>
            </a:r>
            <a:r>
              <a:rPr lang="en-US" dirty="0">
                <a:solidFill>
                  <a:srgbClr val="FF0000"/>
                </a:solidFill>
              </a:rPr>
              <a:t> =&gt;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How many attributes (</a:t>
            </a:r>
            <a:r>
              <a:rPr lang="en-US" dirty="0">
                <a:solidFill>
                  <a:srgbClr val="FF0000"/>
                </a:solidFill>
              </a:rPr>
              <a:t>props</a:t>
            </a:r>
            <a:r>
              <a:rPr lang="en-US" dirty="0"/>
              <a:t>) does the &lt;p&gt; have</a:t>
            </a:r>
            <a:r>
              <a:rPr lang="en-US" dirty="0" smtClean="0"/>
              <a:t>?	</a:t>
            </a:r>
            <a:r>
              <a:rPr lang="en-US" dirty="0">
                <a:solidFill>
                  <a:srgbClr val="FF0000"/>
                </a:solidFill>
              </a:rPr>
              <a:t> =&gt;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value of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&lt;p&gt; element?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=&gt;  none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‘</a:t>
            </a:r>
            <a:r>
              <a:rPr lang="en-US" dirty="0" err="1" smtClean="0">
                <a:solidFill>
                  <a:srgbClr val="FF0000"/>
                </a:solidFill>
              </a:rPr>
              <a:t>onClick</a:t>
            </a:r>
            <a:r>
              <a:rPr lang="en-US" dirty="0" smtClean="0"/>
              <a:t>’ function on the &lt;div&gt;?	</a:t>
            </a:r>
            <a:endParaRPr lang="en-US" dirty="0"/>
          </a:p>
          <a:p>
            <a:pPr marL="1203325" lvl="3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3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</a:t>
            </a:r>
            <a:r>
              <a:rPr lang="en-US" dirty="0"/>
              <a:t>]}&gt; &lt;span&gt;Click Here&lt;/span&gt;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does the &lt;div&gt; have?  		</a:t>
            </a:r>
            <a:r>
              <a:rPr lang="en-US" dirty="0" smtClean="0">
                <a:solidFill>
                  <a:srgbClr val="FF0000"/>
                </a:solidFill>
              </a:rPr>
              <a:t>=&gt;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attributes (</a:t>
            </a:r>
            <a:r>
              <a:rPr lang="en-US" dirty="0" smtClean="0">
                <a:solidFill>
                  <a:srgbClr val="FF0000"/>
                </a:solidFill>
              </a:rPr>
              <a:t>props</a:t>
            </a:r>
            <a:r>
              <a:rPr lang="en-US" dirty="0" smtClean="0"/>
              <a:t>) does the &lt;div&gt; have?	</a:t>
            </a:r>
            <a:r>
              <a:rPr lang="en-US" dirty="0">
                <a:solidFill>
                  <a:srgbClr val="FF0000"/>
                </a:solidFill>
              </a:rPr>
              <a:t> =&gt;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How many attributes (</a:t>
            </a:r>
            <a:r>
              <a:rPr lang="en-US" dirty="0">
                <a:solidFill>
                  <a:srgbClr val="FF0000"/>
                </a:solidFill>
              </a:rPr>
              <a:t>props</a:t>
            </a:r>
            <a:r>
              <a:rPr lang="en-US" dirty="0"/>
              <a:t>) does the &lt;p&gt; have</a:t>
            </a:r>
            <a:r>
              <a:rPr lang="en-US" dirty="0" smtClean="0"/>
              <a:t>?	</a:t>
            </a:r>
            <a:r>
              <a:rPr lang="en-US" dirty="0">
                <a:solidFill>
                  <a:srgbClr val="FF0000"/>
                </a:solidFill>
              </a:rPr>
              <a:t> =&gt;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value of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&lt;p&gt; element?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=&gt;  none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‘</a:t>
            </a:r>
            <a:r>
              <a:rPr lang="en-US" dirty="0" err="1" smtClean="0">
                <a:solidFill>
                  <a:srgbClr val="FF0000"/>
                </a:solidFill>
              </a:rPr>
              <a:t>onClick</a:t>
            </a:r>
            <a:r>
              <a:rPr lang="en-US" dirty="0" smtClean="0"/>
              <a:t>’ function on the &lt;div&gt;?	</a:t>
            </a:r>
            <a:r>
              <a:rPr lang="en-US" dirty="0" smtClean="0">
                <a:solidFill>
                  <a:srgbClr val="FF0000"/>
                </a:solidFill>
              </a:rPr>
              <a:t>=&gt;</a:t>
            </a:r>
            <a:endParaRPr lang="en-US" dirty="0">
              <a:solidFill>
                <a:srgbClr val="FF0000"/>
              </a:solidFill>
            </a:endParaRPr>
          </a:p>
          <a:p>
            <a:pPr marL="1203325" lvl="3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comp.props.onClick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5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Unit testing React components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Each component is MVC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Output is the VIEW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Very different from other coding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Has multiple parts to verify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First, verify that the component renders the View correctly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Second, verify that the component responds to the events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Third, verify that the event responses correctly changed the View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</a:t>
            </a:r>
            <a:r>
              <a:rPr lang="en-US" dirty="0" smtClean="0"/>
              <a:t>]}&gt; &lt;</a:t>
            </a:r>
            <a:r>
              <a:rPr lang="en-US" dirty="0" smtClean="0"/>
              <a:t>span&gt;Click Here&lt;/span&gt;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of &lt;div&gt;?</a:t>
            </a:r>
          </a:p>
          <a:p>
            <a:pPr marL="917575" lvl="2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  <a:p>
            <a:pPr marL="917575" lvl="2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</a:t>
            </a:r>
            <a:r>
              <a:rPr lang="en-US" dirty="0" smtClean="0">
                <a:solidFill>
                  <a:srgbClr val="FF0000"/>
                </a:solidFill>
              </a:rPr>
              <a:t>VALIDATE </a:t>
            </a:r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  <a:p>
            <a:pPr marL="917575" lvl="2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6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</a:t>
            </a:r>
            <a:r>
              <a:rPr lang="en-US" dirty="0"/>
              <a:t>]}&gt; &lt;span&gt;Click Here&lt;/span&gt;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of &lt;div&gt;?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comp.children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an array of elements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  <a:p>
            <a:pPr marL="917575" lvl="2" indent="-342900">
              <a:buFont typeface="Arial" charset="0"/>
              <a:buChar char="•"/>
            </a:pP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</a:t>
            </a:r>
            <a:r>
              <a:rPr lang="en-US" dirty="0" smtClean="0">
                <a:solidFill>
                  <a:srgbClr val="FF0000"/>
                </a:solidFill>
              </a:rPr>
              <a:t>VALIDATE </a:t>
            </a:r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7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</a:t>
            </a:r>
            <a:r>
              <a:rPr lang="en-US" dirty="0"/>
              <a:t>]}&gt; &lt;span&gt;Click Here&lt;/span&gt;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of &lt;div&gt;?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comp.children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an array of elements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comp.children</a:t>
            </a:r>
            <a:r>
              <a:rPr lang="en-US" dirty="0" smtClean="0">
                <a:solidFill>
                  <a:srgbClr val="FF0000"/>
                </a:solidFill>
              </a:rPr>
              <a:t>[0].</a:t>
            </a:r>
            <a:r>
              <a:rPr lang="en-US" dirty="0" err="1" smtClean="0">
                <a:solidFill>
                  <a:srgbClr val="FF0000"/>
                </a:solidFill>
              </a:rPr>
              <a:t>props.className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 String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</a:t>
            </a:r>
            <a:r>
              <a:rPr lang="en-US" dirty="0" smtClean="0">
                <a:solidFill>
                  <a:srgbClr val="FF0000"/>
                </a:solidFill>
              </a:rPr>
              <a:t>VALIDATE </a:t>
            </a:r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9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JSON representation of the rendered component is:</a:t>
            </a:r>
          </a:p>
          <a:p>
            <a:pPr marL="860425" lvl="3" indent="0">
              <a:buNone/>
            </a:pPr>
            <a:r>
              <a:rPr lang="en-US" dirty="0"/>
              <a:t>&lt;</a:t>
            </a:r>
            <a:r>
              <a:rPr lang="en-US" dirty="0" smtClean="0"/>
              <a:t>div  </a:t>
            </a:r>
            <a:r>
              <a:rPr lang="en-US" dirty="0" err="1"/>
              <a:t>onClick</a:t>
            </a:r>
            <a:r>
              <a:rPr lang="en-US" dirty="0"/>
              <a:t>={[Function</a:t>
            </a:r>
            <a:r>
              <a:rPr lang="en-US" dirty="0"/>
              <a:t>]}&gt; &lt;span&gt;Click Here&lt;/span&gt;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smtClean="0"/>
              <a:t>p </a:t>
            </a:r>
            <a:r>
              <a:rPr lang="en-US" dirty="0" err="1" smtClean="0"/>
              <a:t>className</a:t>
            </a:r>
            <a:r>
              <a:rPr lang="en-US" dirty="0"/>
              <a:t>="none"&gt;</a:t>
            </a:r>
            <a:br>
              <a:rPr lang="en-US" dirty="0"/>
            </a:br>
            <a:r>
              <a:rPr lang="en-US" dirty="0"/>
              <a:t>    Can you see me now?</a:t>
            </a:r>
            <a:br>
              <a:rPr lang="en-US" dirty="0"/>
            </a:br>
            <a:r>
              <a:rPr lang="en-US" dirty="0"/>
              <a:t>  &lt;/p&gt;</a:t>
            </a:r>
            <a:br>
              <a:rPr lang="en-US" dirty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QUESTIONS: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of &lt;div&gt;?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comp.children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an array of elements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access 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dirty="0" err="1" smtClean="0">
                <a:solidFill>
                  <a:srgbClr val="FF0000"/>
                </a:solidFill>
              </a:rPr>
              <a:t>omp.children</a:t>
            </a:r>
            <a:r>
              <a:rPr lang="en-US" dirty="0" smtClean="0">
                <a:solidFill>
                  <a:srgbClr val="FF0000"/>
                </a:solidFill>
              </a:rPr>
              <a:t>[0].</a:t>
            </a:r>
            <a:r>
              <a:rPr lang="en-US" dirty="0" err="1" smtClean="0">
                <a:solidFill>
                  <a:srgbClr val="FF0000"/>
                </a:solidFill>
              </a:rPr>
              <a:t>props.className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 String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</a:t>
            </a:r>
            <a:r>
              <a:rPr lang="en-US" dirty="0" smtClean="0">
                <a:solidFill>
                  <a:srgbClr val="FF0000"/>
                </a:solidFill>
              </a:rPr>
              <a:t>VALIDATE </a:t>
            </a:r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&lt;p&gt;?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expect</a:t>
            </a:r>
            <a:r>
              <a:rPr lang="en-US" dirty="0" smtClean="0"/>
              <a:t>( </a:t>
            </a:r>
            <a:r>
              <a:rPr lang="en-US" dirty="0" err="1" smtClean="0"/>
              <a:t>comp.children</a:t>
            </a:r>
            <a:r>
              <a:rPr lang="en-US" dirty="0" smtClean="0"/>
              <a:t>[0].</a:t>
            </a:r>
            <a:r>
              <a:rPr lang="en-US" dirty="0" err="1" smtClean="0"/>
              <a:t>props.className</a:t>
            </a:r>
            <a:r>
              <a:rPr lang="en-US" dirty="0" smtClean="0"/>
              <a:t>).</a:t>
            </a:r>
            <a:r>
              <a:rPr lang="en-US" dirty="0" err="1" smtClean="0">
                <a:solidFill>
                  <a:srgbClr val="FF0000"/>
                </a:solidFill>
              </a:rPr>
              <a:t>toEqual</a:t>
            </a:r>
            <a:r>
              <a:rPr lang="en-US" dirty="0" smtClean="0"/>
              <a:t>( ‘none’)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Through the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3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Validating the JSON is very painful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Enzyme includes “jQuery-like” selections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Enzyme has three different renderers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Shallow – does NOT call </a:t>
            </a:r>
            <a:r>
              <a:rPr lang="en-US" dirty="0" smtClean="0">
                <a:solidFill>
                  <a:srgbClr val="FF0000"/>
                </a:solidFill>
              </a:rPr>
              <a:t>render()</a:t>
            </a:r>
            <a:r>
              <a:rPr lang="en-US" dirty="0" smtClean="0"/>
              <a:t> on children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Suitable for most components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Does NOT create a whole DOM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Mount – renders the entire component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Requires a DOM (maybe </a:t>
            </a:r>
            <a:r>
              <a:rPr lang="en-US" dirty="0" err="1" smtClean="0">
                <a:solidFill>
                  <a:srgbClr val="FF0000"/>
                </a:solidFill>
              </a:rPr>
              <a:t>jsdom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on the server)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Allows testing of lifecycle methods (</a:t>
            </a:r>
            <a:r>
              <a:rPr lang="en-US" dirty="0" err="1" smtClean="0">
                <a:solidFill>
                  <a:srgbClr val="FF0000"/>
                </a:solidFill>
              </a:rPr>
              <a:t>componentWillMount</a:t>
            </a:r>
            <a:r>
              <a:rPr lang="en-US" dirty="0" smtClean="0"/>
              <a:t>(),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917575" lvl="2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Enzyme – a Testing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8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Three types of renderers</a:t>
            </a:r>
          </a:p>
          <a:p>
            <a:pPr marL="1146175" lvl="4" indent="0">
              <a:buNone/>
            </a:pPr>
            <a:r>
              <a:rPr lang="en-US" sz="1600" b="1" dirty="0">
                <a:solidFill>
                  <a:srgbClr val="000080"/>
                </a:solidFill>
              </a:rPr>
              <a:t>import </a:t>
            </a:r>
            <a:r>
              <a:rPr lang="en-US" sz="1600" dirty="0"/>
              <a:t>{ </a:t>
            </a:r>
            <a:r>
              <a:rPr lang="en-US" sz="1600" b="1" dirty="0">
                <a:solidFill>
                  <a:srgbClr val="660E7A"/>
                </a:solidFill>
              </a:rPr>
              <a:t>shallow</a:t>
            </a:r>
            <a:r>
              <a:rPr lang="en-US" sz="1600" dirty="0"/>
              <a:t>, </a:t>
            </a:r>
            <a:r>
              <a:rPr lang="en-US" sz="1600" b="1" dirty="0" smtClean="0">
                <a:solidFill>
                  <a:srgbClr val="660E7A"/>
                </a:solidFill>
              </a:rPr>
              <a:t>mount</a:t>
            </a:r>
            <a:r>
              <a:rPr lang="en-US" sz="1600" dirty="0"/>
              <a:t> </a:t>
            </a:r>
            <a:r>
              <a:rPr lang="en-US" sz="1600" dirty="0" smtClean="0"/>
              <a:t>} </a:t>
            </a:r>
            <a:r>
              <a:rPr lang="en-US" sz="1600" b="1" dirty="0">
                <a:solidFill>
                  <a:srgbClr val="000080"/>
                </a:solidFill>
              </a:rPr>
              <a:t>from </a:t>
            </a:r>
            <a:r>
              <a:rPr lang="en-US" sz="1600" b="1" dirty="0">
                <a:solidFill>
                  <a:srgbClr val="008000"/>
                </a:solidFill>
              </a:rPr>
              <a:t>'enzyme'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describe(</a:t>
            </a:r>
            <a:r>
              <a:rPr lang="en-US" sz="1600" b="1" dirty="0">
                <a:solidFill>
                  <a:srgbClr val="008000"/>
                </a:solidFill>
              </a:rPr>
              <a:t>'Hidden -- '</a:t>
            </a:r>
            <a:r>
              <a:rPr lang="en-US" sz="1600" dirty="0"/>
              <a:t>, () =&gt; {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</a:rPr>
              <a:t>let </a:t>
            </a:r>
            <a:r>
              <a:rPr lang="en-US" sz="1600" dirty="0" err="1">
                <a:solidFill>
                  <a:srgbClr val="458383"/>
                </a:solidFill>
              </a:rPr>
              <a:t>shallowWrapper</a:t>
            </a:r>
            <a:r>
              <a:rPr lang="en-US" sz="1600" dirty="0">
                <a:solidFill>
                  <a:srgbClr val="458383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b="1" dirty="0">
                <a:solidFill>
                  <a:srgbClr val="660E7A"/>
                </a:solidFill>
              </a:rPr>
              <a:t>shallow</a:t>
            </a:r>
            <a:r>
              <a:rPr lang="en-US" sz="1600" dirty="0"/>
              <a:t>(&lt;</a:t>
            </a:r>
            <a:r>
              <a:rPr lang="en-US" sz="1600" b="1" dirty="0">
                <a:solidFill>
                  <a:srgbClr val="000080"/>
                </a:solidFill>
              </a:rPr>
              <a:t>Hidden </a:t>
            </a:r>
            <a:r>
              <a:rPr lang="en-US" sz="1600" dirty="0"/>
              <a:t>/&gt;);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</a:rPr>
              <a:t>let </a:t>
            </a:r>
            <a:r>
              <a:rPr lang="en-US" sz="1600" dirty="0" err="1">
                <a:solidFill>
                  <a:srgbClr val="458383"/>
                </a:solidFill>
              </a:rPr>
              <a:t>mountWrapper</a:t>
            </a:r>
            <a:r>
              <a:rPr lang="en-US" sz="1600" dirty="0">
                <a:solidFill>
                  <a:srgbClr val="458383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b="1" dirty="0">
                <a:solidFill>
                  <a:srgbClr val="660E7A"/>
                </a:solidFill>
              </a:rPr>
              <a:t>mount</a:t>
            </a:r>
            <a:r>
              <a:rPr lang="en-US" sz="1600" dirty="0"/>
              <a:t>( &lt;</a:t>
            </a:r>
            <a:r>
              <a:rPr lang="en-US" sz="1600" b="1" dirty="0">
                <a:solidFill>
                  <a:srgbClr val="000080"/>
                </a:solidFill>
              </a:rPr>
              <a:t>Hidden </a:t>
            </a:r>
            <a:r>
              <a:rPr lang="en-US" sz="1600" dirty="0"/>
              <a:t>/&gt; 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</a:rPr>
              <a:t>let </a:t>
            </a:r>
            <a:r>
              <a:rPr lang="en-US" sz="1600" dirty="0" smtClean="0">
                <a:solidFill>
                  <a:srgbClr val="458383"/>
                </a:solidFill>
              </a:rPr>
              <a:t>wrapper;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beforeEach</a:t>
            </a:r>
            <a:r>
              <a:rPr lang="en-US" sz="1600" dirty="0"/>
              <a:t>(() =&gt;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>
                <a:solidFill>
                  <a:srgbClr val="458383"/>
                </a:solidFill>
              </a:rPr>
              <a:t>wrapper </a:t>
            </a:r>
            <a:r>
              <a:rPr lang="en-US" sz="1600" dirty="0"/>
              <a:t>= </a:t>
            </a:r>
            <a:r>
              <a:rPr lang="en-US" sz="1600" b="1" dirty="0">
                <a:solidFill>
                  <a:srgbClr val="660E7A"/>
                </a:solidFill>
              </a:rPr>
              <a:t>shallow</a:t>
            </a:r>
            <a:r>
              <a:rPr lang="en-US" sz="1600" dirty="0"/>
              <a:t>(&lt;</a:t>
            </a:r>
            <a:r>
              <a:rPr lang="en-US" sz="1600" b="1" dirty="0">
                <a:solidFill>
                  <a:srgbClr val="000080"/>
                </a:solidFill>
              </a:rPr>
              <a:t>Hidden </a:t>
            </a:r>
            <a:r>
              <a:rPr lang="en-US" sz="1600" dirty="0"/>
              <a:t>/&gt;);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smtClean="0"/>
              <a:t>});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use </a:t>
            </a:r>
            <a:r>
              <a:rPr lang="en-US" dirty="0" smtClean="0">
                <a:solidFill>
                  <a:srgbClr val="FF0000"/>
                </a:solidFill>
              </a:rPr>
              <a:t>shallow()</a:t>
            </a:r>
            <a:r>
              <a:rPr lang="en-US" dirty="0" smtClean="0"/>
              <a:t> in these 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Enzyme Wrappers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0800000">
            <a:off x="6515100" y="4419600"/>
            <a:ext cx="990600" cy="381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sp>
        <p:nvSpPr>
          <p:cNvPr id="6" name="Right Arrow 5"/>
          <p:cNvSpPr/>
          <p:nvPr/>
        </p:nvSpPr>
        <p:spPr>
          <a:xfrm rot="10800000">
            <a:off x="6578237" y="1828800"/>
            <a:ext cx="990600" cy="381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673100" cy="19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5903709" y="3272008"/>
            <a:ext cx="1030491" cy="807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36105" y="2999601"/>
            <a:ext cx="117329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Examples:</a:t>
            </a:r>
            <a:endParaRPr lang="en-US" dirty="0" smtClean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903709" y="2887795"/>
            <a:ext cx="1030491" cy="1739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46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50+ methods on the wrapper, </a:t>
            </a:r>
            <a:r>
              <a:rPr lang="en-US" dirty="0" smtClean="0">
                <a:solidFill>
                  <a:srgbClr val="FF0000"/>
                </a:solidFill>
              </a:rPr>
              <a:t>’jQuery-like</a:t>
            </a:r>
            <a:r>
              <a:rPr lang="en-US" dirty="0" smtClean="0"/>
              <a:t>’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’find()’		</a:t>
            </a:r>
            <a:r>
              <a:rPr lang="en-US" dirty="0" smtClean="0">
                <a:sym typeface="Wingdings"/>
              </a:rPr>
              <a:t> with string </a:t>
            </a:r>
            <a:r>
              <a:rPr lang="en-US" dirty="0" smtClean="0">
                <a:sym typeface="Wingdings"/>
              </a:rPr>
              <a:t>selector, ”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p.none</a:t>
            </a:r>
            <a:r>
              <a:rPr lang="en-US" dirty="0" smtClean="0">
                <a:sym typeface="Wingdings"/>
              </a:rPr>
              <a:t>”, returns an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ARRAY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‘type()’ 	</a:t>
            </a:r>
            <a:r>
              <a:rPr lang="en-US" dirty="0" smtClean="0">
                <a:sym typeface="Wingdings"/>
              </a:rPr>
              <a:t> type of element (a String in shallow</a:t>
            </a:r>
            <a:r>
              <a:rPr lang="en-US" dirty="0" smtClean="0">
                <a:sym typeface="Wingdings"/>
              </a:rPr>
              <a:t>), “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div</a:t>
            </a:r>
            <a:r>
              <a:rPr lang="en-US" dirty="0" smtClean="0">
                <a:sym typeface="Wingdings"/>
              </a:rPr>
              <a:t>”</a:t>
            </a:r>
            <a:endParaRPr lang="en-US" dirty="0" smtClean="0">
              <a:sym typeface="Wingdings"/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‘first()’ 		 first() child of wrapper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‘children()’	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‘parent()’	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‘parents()’	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‘text()’		 text of ALL children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‘html()’		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‘props()’	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‘children()’	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Enzyme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2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Enzyme selectors use ‘</a:t>
            </a:r>
            <a:r>
              <a:rPr lang="en-US" dirty="0" smtClean="0">
                <a:solidFill>
                  <a:srgbClr val="FF0000"/>
                </a:solidFill>
              </a:rPr>
              <a:t>jQuery-like</a:t>
            </a:r>
            <a:r>
              <a:rPr lang="en-US" dirty="0" smtClean="0"/>
              <a:t>’ CSS syntax,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Element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 ‘</a:t>
            </a:r>
            <a:r>
              <a:rPr lang="en-US" dirty="0" smtClean="0">
                <a:solidFill>
                  <a:srgbClr val="FF0000"/>
                </a:solidFill>
              </a:rPr>
              <a:t>div</a:t>
            </a:r>
            <a:r>
              <a:rPr lang="en-US" dirty="0" smtClean="0"/>
              <a:t>’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Class </a:t>
            </a:r>
            <a:r>
              <a:rPr lang="en-US" dirty="0" smtClean="0">
                <a:sym typeface="Wingdings"/>
              </a:rPr>
              <a:t> ‘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.none</a:t>
            </a:r>
            <a:r>
              <a:rPr lang="en-US" dirty="0" smtClean="0">
                <a:sym typeface="Wingdings"/>
              </a:rPr>
              <a:t>’,  ’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.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block</a:t>
            </a:r>
            <a:r>
              <a:rPr lang="en-US" dirty="0" smtClean="0">
                <a:sym typeface="Wingdings"/>
              </a:rPr>
              <a:t>’, </a:t>
            </a:r>
            <a:r>
              <a:rPr lang="en-US" dirty="0" smtClean="0">
                <a:sym typeface="Wingdings"/>
              </a:rPr>
              <a:t>  ‘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p.none</a:t>
            </a:r>
            <a:r>
              <a:rPr lang="en-US" dirty="0" smtClean="0">
                <a:sym typeface="Wingdings"/>
              </a:rPr>
              <a:t>’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ID  ‘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#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myComponentId</a:t>
            </a:r>
            <a:r>
              <a:rPr lang="en-US" dirty="0" smtClean="0">
                <a:sym typeface="Wingdings"/>
              </a:rPr>
              <a:t>’</a:t>
            </a:r>
            <a:endParaRPr lang="en-US" dirty="0" smtClean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Returns a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COPY</a:t>
            </a:r>
            <a:r>
              <a:rPr lang="en-US" dirty="0" smtClean="0">
                <a:sym typeface="Wingdings"/>
              </a:rPr>
              <a:t> of the element, not a reference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Also selector methods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f</a:t>
            </a:r>
            <a:r>
              <a:rPr lang="en-US" dirty="0" smtClean="0">
                <a:sym typeface="Wingdings"/>
              </a:rPr>
              <a:t>irst</a:t>
            </a:r>
            <a:r>
              <a:rPr lang="en-US" dirty="0" smtClean="0">
                <a:sym typeface="Wingdings"/>
              </a:rPr>
              <a:t>()  		 find(”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div</a:t>
            </a:r>
            <a:r>
              <a:rPr lang="en-US" dirty="0" smtClean="0">
                <a:sym typeface="Wingdings"/>
              </a:rPr>
              <a:t>”).first()   returns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ONE</a:t>
            </a:r>
            <a:r>
              <a:rPr lang="en-US" dirty="0" smtClean="0">
                <a:sym typeface="Wingdings"/>
              </a:rPr>
              <a:t> &lt;div&gt; if it exists</a:t>
            </a:r>
            <a:endParaRPr lang="en-US" dirty="0" smtClean="0">
              <a:sym typeface="Wingdings"/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l</a:t>
            </a:r>
            <a:r>
              <a:rPr lang="en-US" dirty="0" smtClean="0">
                <a:sym typeface="Wingdings"/>
              </a:rPr>
              <a:t>ast()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c</a:t>
            </a:r>
            <a:r>
              <a:rPr lang="en-US" dirty="0" smtClean="0">
                <a:sym typeface="Wingdings"/>
              </a:rPr>
              <a:t>hildren()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p</a:t>
            </a:r>
            <a:r>
              <a:rPr lang="en-US" dirty="0" smtClean="0">
                <a:sym typeface="Wingdings"/>
              </a:rPr>
              <a:t>arent(),  parents()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Etc.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Enzyme Selectors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2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‘find()’ with a selector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being selected?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data type is returned?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1146175" lvl="4" indent="0">
              <a:buNone/>
            </a:pPr>
            <a:r>
              <a:rPr lang="en-US" dirty="0"/>
              <a:t>it(</a:t>
            </a:r>
            <a:r>
              <a:rPr lang="en-US" b="1" dirty="0">
                <a:solidFill>
                  <a:srgbClr val="008000"/>
                </a:solidFill>
              </a:rPr>
              <a:t>'should render one &lt;p /&gt; components'</a:t>
            </a:r>
            <a:r>
              <a:rPr lang="en-US" dirty="0"/>
              <a:t>, () =&gt;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7A7A43"/>
                </a:solidFill>
              </a:rPr>
              <a:t>expect</a:t>
            </a:r>
            <a:r>
              <a:rPr lang="en-US" dirty="0" smtClean="0"/>
              <a:t>(  </a:t>
            </a:r>
            <a:r>
              <a:rPr lang="en-US" dirty="0" err="1" smtClean="0">
                <a:solidFill>
                  <a:srgbClr val="458383"/>
                </a:solidFill>
              </a:rPr>
              <a:t>wrapper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7A7A43"/>
                </a:solidFill>
              </a:rPr>
              <a:t>find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'p</a:t>
            </a:r>
            <a:r>
              <a:rPr lang="en-US" b="1" dirty="0" smtClean="0">
                <a:solidFill>
                  <a:srgbClr val="008000"/>
                </a:solidFill>
              </a:rPr>
              <a:t>'</a:t>
            </a:r>
            <a:r>
              <a:rPr lang="en-US" dirty="0" smtClean="0"/>
              <a:t>)  ).</a:t>
            </a:r>
            <a:r>
              <a:rPr lang="en-US" dirty="0" err="1"/>
              <a:t>toHaveLength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43200" y="3810000"/>
            <a:ext cx="16002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905000" y="3801291"/>
            <a:ext cx="685800" cy="870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24400" y="3810000"/>
            <a:ext cx="16002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505200" y="3886200"/>
            <a:ext cx="0" cy="38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41507" y="4291549"/>
            <a:ext cx="117329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Enzyme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47456" y="3886200"/>
            <a:ext cx="1377045" cy="12071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362200" y="3810000"/>
            <a:ext cx="546651" cy="11430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08850" y="5093374"/>
            <a:ext cx="117329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Jest </a:t>
            </a:r>
            <a:r>
              <a:rPr lang="en-US" dirty="0" err="1" smtClean="0">
                <a:solidFill>
                  <a:srgbClr val="FF0000"/>
                </a:solidFill>
              </a:rPr>
              <a:t>globals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5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146175" lvl="4" indent="0">
              <a:buNone/>
            </a:pPr>
            <a:r>
              <a:rPr lang="en-US" sz="1600" dirty="0" smtClean="0"/>
              <a:t>it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'should have one child'</a:t>
            </a:r>
            <a:r>
              <a:rPr lang="en-US" sz="1600" dirty="0"/>
              <a:t>, () =&gt;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smtClean="0">
                <a:solidFill>
                  <a:srgbClr val="7A7A43"/>
                </a:solidFill>
              </a:rPr>
              <a:t>expect</a:t>
            </a:r>
            <a:r>
              <a:rPr lang="en-US" sz="1600" dirty="0" smtClean="0"/>
              <a:t>(</a:t>
            </a: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wrapper.</a:t>
            </a:r>
            <a:r>
              <a:rPr lang="en-US" sz="1600" i="1" dirty="0" err="1" smtClean="0">
                <a:solidFill>
                  <a:srgbClr val="FF0000"/>
                </a:solidFill>
              </a:rPr>
              <a:t>children</a:t>
            </a:r>
            <a:r>
              <a:rPr lang="en-US" sz="1600" dirty="0" smtClean="0">
                <a:solidFill>
                  <a:srgbClr val="FF0000"/>
                </a:solidFill>
              </a:rPr>
              <a:t>()</a:t>
            </a:r>
            <a:r>
              <a:rPr lang="en-US" sz="1600" dirty="0" smtClean="0"/>
              <a:t>  ).</a:t>
            </a:r>
            <a:r>
              <a:rPr lang="en-US" sz="1600" dirty="0" err="1" smtClean="0"/>
              <a:t>toHaveLength</a:t>
            </a:r>
            <a:r>
              <a:rPr lang="en-US" sz="1600" dirty="0" smtClean="0"/>
              <a:t>(</a:t>
            </a:r>
            <a:r>
              <a:rPr lang="en-US" sz="1600" dirty="0">
                <a:solidFill>
                  <a:srgbClr val="0000FF"/>
                </a:solidFill>
              </a:rPr>
              <a:t>2</a:t>
            </a:r>
            <a:r>
              <a:rPr lang="en-US" sz="1600" dirty="0" smtClean="0"/>
              <a:t>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});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it(</a:t>
            </a:r>
            <a:r>
              <a:rPr lang="en-US" sz="1600" b="1" dirty="0">
                <a:solidFill>
                  <a:srgbClr val="008000"/>
                </a:solidFill>
              </a:rPr>
              <a:t>'should have a type of &lt;div&gt;'</a:t>
            </a:r>
            <a:r>
              <a:rPr lang="en-US" sz="1600" dirty="0"/>
              <a:t>, () =&gt;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expect</a:t>
            </a:r>
            <a:r>
              <a:rPr lang="en-US" sz="1600" dirty="0" smtClean="0"/>
              <a:t>(  </a:t>
            </a:r>
            <a:r>
              <a:rPr lang="en-US" sz="1600" dirty="0" err="1" smtClean="0">
                <a:solidFill>
                  <a:srgbClr val="FF0000"/>
                </a:solidFill>
              </a:rPr>
              <a:t>wrapper.</a:t>
            </a:r>
            <a:r>
              <a:rPr lang="en-US" sz="1600" i="1" dirty="0" err="1" smtClean="0">
                <a:solidFill>
                  <a:srgbClr val="FF0000"/>
                </a:solidFill>
              </a:rPr>
              <a:t>type</a:t>
            </a:r>
            <a:r>
              <a:rPr lang="en-US" sz="1600" dirty="0" smtClean="0">
                <a:solidFill>
                  <a:srgbClr val="FF0000"/>
                </a:solidFill>
              </a:rPr>
              <a:t>()</a:t>
            </a:r>
            <a:r>
              <a:rPr lang="en-US" sz="1600" dirty="0" smtClean="0"/>
              <a:t>  ).</a:t>
            </a:r>
            <a:r>
              <a:rPr lang="en-US" sz="1600" dirty="0" err="1"/>
              <a:t>toEqual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'div'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it(</a:t>
            </a:r>
            <a:r>
              <a:rPr lang="en-US" sz="1600" b="1" dirty="0">
                <a:solidFill>
                  <a:srgbClr val="008000"/>
                </a:solidFill>
              </a:rPr>
              <a:t>'should have a &lt;p&gt; with class === "block'</a:t>
            </a:r>
            <a:r>
              <a:rPr lang="en-US" sz="1600" dirty="0"/>
              <a:t>, () =&gt;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expect</a:t>
            </a:r>
            <a:r>
              <a:rPr lang="en-US" sz="1600" dirty="0" smtClean="0"/>
              <a:t>(  </a:t>
            </a:r>
            <a:r>
              <a:rPr lang="en-US" sz="1600" dirty="0" err="1" smtClean="0">
                <a:solidFill>
                  <a:srgbClr val="FF0000"/>
                </a:solidFill>
              </a:rPr>
              <a:t>wrapper.find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</a:rPr>
              <a:t>'</a:t>
            </a:r>
            <a:r>
              <a:rPr lang="en-US" sz="1600" b="1" dirty="0" err="1">
                <a:solidFill>
                  <a:srgbClr val="FF0000"/>
                </a:solidFill>
              </a:rPr>
              <a:t>p.none</a:t>
            </a:r>
            <a:r>
              <a:rPr lang="en-US" sz="1600" b="1" dirty="0" smtClean="0">
                <a:solidFill>
                  <a:srgbClr val="FF0000"/>
                </a:solidFill>
              </a:rPr>
              <a:t>'</a:t>
            </a:r>
            <a:r>
              <a:rPr lang="en-US" sz="1600" dirty="0" smtClean="0">
                <a:solidFill>
                  <a:srgbClr val="FF0000"/>
                </a:solidFill>
              </a:rPr>
              <a:t>) </a:t>
            </a:r>
            <a:r>
              <a:rPr lang="en-US" sz="1600" dirty="0" smtClean="0"/>
              <a:t> ).</a:t>
            </a:r>
            <a:r>
              <a:rPr lang="en-US" sz="1600" dirty="0" err="1"/>
              <a:t>toHaveLength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FF"/>
                </a:solidFill>
              </a:rPr>
              <a:t>0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expect</a:t>
            </a:r>
            <a:r>
              <a:rPr lang="en-US" sz="1600" dirty="0" smtClean="0"/>
              <a:t>(  </a:t>
            </a:r>
            <a:r>
              <a:rPr lang="en-US" sz="1600" dirty="0" err="1" smtClean="0">
                <a:solidFill>
                  <a:srgbClr val="FF0000"/>
                </a:solidFill>
              </a:rPr>
              <a:t>wrapper.find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</a:rPr>
              <a:t>'</a:t>
            </a:r>
            <a:r>
              <a:rPr lang="en-US" sz="1600" b="1" dirty="0" err="1">
                <a:solidFill>
                  <a:srgbClr val="FF0000"/>
                </a:solidFill>
              </a:rPr>
              <a:t>p.block</a:t>
            </a:r>
            <a:r>
              <a:rPr lang="en-US" sz="1600" b="1" dirty="0" smtClean="0">
                <a:solidFill>
                  <a:srgbClr val="FF0000"/>
                </a:solidFill>
              </a:rPr>
              <a:t>'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r>
              <a:rPr lang="en-US" sz="1600" dirty="0" smtClean="0"/>
              <a:t>  ).</a:t>
            </a:r>
            <a:r>
              <a:rPr lang="en-US" sz="1600" dirty="0" err="1"/>
              <a:t>toHaveLength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FF"/>
                </a:solidFill>
              </a:rPr>
              <a:t>1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it(</a:t>
            </a:r>
            <a:r>
              <a:rPr lang="en-US" sz="1600" b="1" dirty="0">
                <a:solidFill>
                  <a:srgbClr val="008000"/>
                </a:solidFill>
              </a:rPr>
              <a:t>'should have a &lt;p&gt; with class === "none" after click'</a:t>
            </a:r>
            <a:r>
              <a:rPr lang="en-US" sz="1600" dirty="0"/>
              <a:t>, () =&gt;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>
                <a:solidFill>
                  <a:srgbClr val="458383"/>
                </a:solidFill>
              </a:rPr>
              <a:t>wrapper</a:t>
            </a:r>
            <a:r>
              <a:rPr lang="en-US" sz="1600" dirty="0" err="1">
                <a:solidFill>
                  <a:srgbClr val="FF0000"/>
                </a:solidFill>
              </a:rPr>
              <a:t>.find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</a:rPr>
              <a:t>'div'</a:t>
            </a:r>
            <a:r>
              <a:rPr lang="en-US" sz="1600" dirty="0">
                <a:solidFill>
                  <a:srgbClr val="FF0000"/>
                </a:solidFill>
              </a:rPr>
              <a:t>).</a:t>
            </a:r>
            <a:r>
              <a:rPr lang="en-US" sz="1600" i="1" dirty="0"/>
              <a:t>simulate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'click'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expect</a:t>
            </a:r>
            <a:r>
              <a:rPr lang="en-US" sz="1600" dirty="0" smtClean="0"/>
              <a:t>(  </a:t>
            </a:r>
            <a:r>
              <a:rPr lang="en-US" sz="1600" dirty="0" err="1" smtClean="0">
                <a:solidFill>
                  <a:srgbClr val="FF0000"/>
                </a:solidFill>
              </a:rPr>
              <a:t>wrapper.find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</a:rPr>
              <a:t>'</a:t>
            </a:r>
            <a:r>
              <a:rPr lang="en-US" sz="1600" b="1" dirty="0" err="1">
                <a:solidFill>
                  <a:srgbClr val="FF0000"/>
                </a:solidFill>
              </a:rPr>
              <a:t>p.block</a:t>
            </a:r>
            <a:r>
              <a:rPr lang="en-US" sz="1600" b="1" dirty="0" smtClean="0">
                <a:solidFill>
                  <a:srgbClr val="FF0000"/>
                </a:solidFill>
              </a:rPr>
              <a:t>'</a:t>
            </a:r>
            <a:r>
              <a:rPr lang="en-US" sz="1600" dirty="0" smtClean="0">
                <a:solidFill>
                  <a:srgbClr val="FF0000"/>
                </a:solidFill>
              </a:rPr>
              <a:t>) </a:t>
            </a:r>
            <a:r>
              <a:rPr lang="en-US" sz="1600" dirty="0" smtClean="0"/>
              <a:t> ).</a:t>
            </a:r>
            <a:r>
              <a:rPr lang="en-US" sz="1600" dirty="0" err="1"/>
              <a:t>toHaveLength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FF"/>
                </a:solidFill>
              </a:rPr>
              <a:t>0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expect</a:t>
            </a:r>
            <a:r>
              <a:rPr lang="en-US" sz="1600" dirty="0" smtClean="0"/>
              <a:t>(  </a:t>
            </a:r>
            <a:r>
              <a:rPr lang="en-US" sz="1600" dirty="0" err="1" smtClean="0">
                <a:solidFill>
                  <a:srgbClr val="FF0000"/>
                </a:solidFill>
              </a:rPr>
              <a:t>wrapper.find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</a:rPr>
              <a:t>'</a:t>
            </a:r>
            <a:r>
              <a:rPr lang="en-US" sz="1600" b="1" dirty="0" err="1">
                <a:solidFill>
                  <a:srgbClr val="FF0000"/>
                </a:solidFill>
              </a:rPr>
              <a:t>p.none</a:t>
            </a:r>
            <a:r>
              <a:rPr lang="en-US" sz="1600" b="1" dirty="0" smtClean="0">
                <a:solidFill>
                  <a:srgbClr val="FF0000"/>
                </a:solidFill>
              </a:rPr>
              <a:t>'</a:t>
            </a:r>
            <a:r>
              <a:rPr lang="en-US" sz="1600" dirty="0" smtClean="0">
                <a:solidFill>
                  <a:srgbClr val="FF0000"/>
                </a:solidFill>
              </a:rPr>
              <a:t>) </a:t>
            </a:r>
            <a:r>
              <a:rPr lang="en-US" sz="1600" dirty="0" smtClean="0"/>
              <a:t> ).</a:t>
            </a:r>
            <a:r>
              <a:rPr lang="en-US" sz="1600" dirty="0" err="1"/>
              <a:t>toHaveLength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00FF"/>
                </a:solidFill>
              </a:rPr>
              <a:t>1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});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cxnSp>
        <p:nvCxnSpPr>
          <p:cNvPr id="4" name="Straight Arrow Connector 3"/>
          <p:cNvCxnSpPr>
            <a:stCxn id="5" idx="3"/>
          </p:cNvCxnSpPr>
          <p:nvPr/>
        </p:nvCxnSpPr>
        <p:spPr>
          <a:xfrm>
            <a:off x="1401893" y="4710500"/>
            <a:ext cx="350707" cy="13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600" y="4572000"/>
            <a:ext cx="117329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CLICK!!</a:t>
            </a:r>
          </a:p>
        </p:txBody>
      </p:sp>
    </p:spTree>
    <p:extLst>
      <p:ext uri="{BB962C8B-B14F-4D97-AF65-F5344CB8AC3E}">
        <p14:creationId xmlns:p14="http://schemas.microsoft.com/office/powerpoint/2010/main" val="202532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testing has two parts</a:t>
            </a:r>
          </a:p>
          <a:p>
            <a:pPr marL="631825" lvl="1" indent="-342900">
              <a:buFont typeface="+mj-lt"/>
              <a:buAutoNum type="arabicPeriod"/>
            </a:pPr>
            <a:r>
              <a:rPr lang="en-US" dirty="0" smtClean="0"/>
              <a:t>Something to render the DOM (so we can test it) </a:t>
            </a:r>
            <a:r>
              <a:rPr lang="mr-IN" dirty="0" smtClean="0"/>
              <a:t>–</a:t>
            </a:r>
            <a:r>
              <a:rPr lang="en-US" dirty="0" smtClean="0"/>
              <a:t> emulate the device</a:t>
            </a:r>
          </a:p>
          <a:p>
            <a:pPr marL="631825" lvl="1" indent="-342900">
              <a:buFont typeface="+mj-lt"/>
              <a:buAutoNum type="arabicPeriod"/>
            </a:pPr>
            <a:r>
              <a:rPr lang="en-US" dirty="0" smtClean="0"/>
              <a:t>Something to run the tests (and verify correctness)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jest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jest</a:t>
            </a:r>
            <a:r>
              <a:rPr lang="en-US" dirty="0" smtClean="0"/>
              <a:t> is a test runner </a:t>
            </a:r>
            <a:r>
              <a:rPr lang="mr-IN" dirty="0" smtClean="0"/>
              <a:t>–</a:t>
            </a:r>
            <a:r>
              <a:rPr lang="en-US" dirty="0" smtClean="0"/>
              <a:t> defines the test programs to run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Has assertions </a:t>
            </a:r>
            <a:r>
              <a:rPr lang="mr-IN" dirty="0" smtClean="0"/>
              <a:t>–</a:t>
            </a:r>
            <a:r>
              <a:rPr lang="en-US" dirty="0" smtClean="0"/>
              <a:t> to verify correctness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Has code coverage -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react-test-renderer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enzyme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Renders the DOM to a JSON object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Emulates user interaction (click events, enter text,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enzyme</a:t>
            </a:r>
            <a:r>
              <a:rPr lang="en-US" dirty="0" smtClean="0"/>
              <a:t> traverses the DOM much easier (like jQuery methods)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76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Jest API references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facebook.github.io/jest/docs/api.html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Enzyme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airbnb.io/enzyme/docs/api/shallow.html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NOTE: the examples do NOT use </a:t>
            </a:r>
            <a:r>
              <a:rPr lang="en-US" dirty="0" smtClean="0">
                <a:solidFill>
                  <a:srgbClr val="FF0000"/>
                </a:solidFill>
              </a:rPr>
              <a:t>jest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2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the instructions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the test runner, </a:t>
            </a:r>
            <a:r>
              <a:rPr lang="en-US" dirty="0" smtClean="0">
                <a:solidFill>
                  <a:srgbClr val="FF0000"/>
                </a:solidFill>
              </a:rPr>
              <a:t>jest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Create test program using ‘</a:t>
            </a:r>
            <a:r>
              <a:rPr lang="en-US" dirty="0" smtClean="0">
                <a:solidFill>
                  <a:srgbClr val="FF0000"/>
                </a:solidFill>
              </a:rPr>
              <a:t>react-test-renderer</a:t>
            </a:r>
            <a:r>
              <a:rPr lang="en-US" dirty="0" smtClean="0"/>
              <a:t>’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Shown in the first part of presentation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Create a test program using </a:t>
            </a:r>
            <a:r>
              <a:rPr lang="en-US" dirty="0" smtClean="0">
                <a:solidFill>
                  <a:srgbClr val="FF0000"/>
                </a:solidFill>
              </a:rPr>
              <a:t>Enzyme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Much easier selection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Much easier event simulation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7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File </a:t>
            </a:r>
            <a:r>
              <a:rPr lang="en-US" sz="1400" dirty="0" smtClean="0">
                <a:sym typeface="Wingdings"/>
              </a:rPr>
              <a:t> </a:t>
            </a:r>
            <a:r>
              <a:rPr lang="en-US" sz="1800" dirty="0" smtClean="0">
                <a:solidFill>
                  <a:srgbClr val="FF0000"/>
                </a:solidFill>
                <a:sym typeface="Wingdings"/>
              </a:rPr>
              <a:t>/</a:t>
            </a:r>
            <a:r>
              <a:rPr lang="en-US" sz="1800" dirty="0" err="1" smtClean="0">
                <a:solidFill>
                  <a:srgbClr val="FF0000"/>
                </a:solidFill>
                <a:sym typeface="Wingdings"/>
              </a:rPr>
              <a:t>src</a:t>
            </a:r>
            <a:r>
              <a:rPr lang="en-US" sz="1800" dirty="0" smtClean="0">
                <a:solidFill>
                  <a:srgbClr val="FF0000"/>
                </a:solidFill>
                <a:sym typeface="Wingdings"/>
              </a:rPr>
              <a:t>/components/</a:t>
            </a:r>
            <a:r>
              <a:rPr lang="en-US" sz="1800" dirty="0" err="1" smtClean="0">
                <a:solidFill>
                  <a:srgbClr val="FF0000"/>
                </a:solidFill>
                <a:sym typeface="Wingdings"/>
              </a:rPr>
              <a:t>Hidden.js</a:t>
            </a:r>
            <a:r>
              <a:rPr lang="en-US" sz="1400" dirty="0" smtClean="0">
                <a:sym typeface="Wingdings"/>
              </a:rPr>
              <a:t> </a:t>
            </a:r>
            <a:endParaRPr lang="en-US" sz="1400" dirty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Component – </a:t>
            </a:r>
            <a:r>
              <a:rPr lang="en-US" dirty="0" err="1" smtClean="0"/>
              <a:t>Hidden.js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764304"/>
            <a:ext cx="53340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2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/>
            <a:endParaRPr lang="en-US" sz="1400" dirty="0">
              <a:solidFill>
                <a:srgbClr val="7A7A43"/>
              </a:solidFill>
            </a:endParaRPr>
          </a:p>
          <a:p>
            <a:pPr marL="0" indent="0"/>
            <a:endParaRPr lang="en-US" sz="1400" dirty="0" smtClean="0">
              <a:solidFill>
                <a:srgbClr val="7A7A43"/>
              </a:solidFill>
            </a:endParaRPr>
          </a:p>
          <a:p>
            <a:pPr marL="0" indent="0"/>
            <a:endParaRPr lang="en-US" sz="1400" dirty="0">
              <a:solidFill>
                <a:srgbClr val="7A7A43"/>
              </a:solidFill>
            </a:endParaRPr>
          </a:p>
          <a:p>
            <a:pPr marL="0" indent="0"/>
            <a:endParaRPr lang="en-US" sz="1400" dirty="0" smtClean="0"/>
          </a:p>
          <a:p>
            <a:pPr marL="342900" indent="-342900">
              <a:buFont typeface="Arial" charset="0"/>
              <a:buChar char="•"/>
            </a:pPr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err="1" smtClean="0">
                <a:solidFill>
                  <a:srgbClr val="FF0000"/>
                </a:solidFill>
              </a:rPr>
              <a:t>className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attribute should be either ‘none’ or ‘block’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The ‘</a:t>
            </a:r>
            <a:r>
              <a:rPr lang="en-US" sz="2000" dirty="0" smtClean="0">
                <a:solidFill>
                  <a:srgbClr val="FF0000"/>
                </a:solidFill>
              </a:rPr>
              <a:t>click</a:t>
            </a:r>
            <a:r>
              <a:rPr lang="en-US" sz="2000" dirty="0" smtClean="0"/>
              <a:t>’ event should change the attribute value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How many children does the &lt;div&gt; have?  </a:t>
            </a:r>
            <a:r>
              <a:rPr lang="en-US" sz="2000" dirty="0" smtClean="0">
                <a:solidFill>
                  <a:srgbClr val="FF0000"/>
                </a:solidFill>
                <a:sym typeface="Wingdings"/>
              </a:rPr>
              <a:t> ???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Component – </a:t>
            </a:r>
            <a:r>
              <a:rPr lang="en-US" dirty="0" err="1" smtClean="0"/>
              <a:t>Hidden.jsx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41589"/>
            <a:ext cx="6781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0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Jest</a:t>
            </a:r>
            <a:r>
              <a:rPr lang="en-US" dirty="0" smtClean="0"/>
              <a:t> – invented by Facebook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Test runner (like mocha)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Creates SNAPSHOTS of the View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Saves in folder, </a:t>
            </a:r>
            <a:r>
              <a:rPr lang="en-US" dirty="0" smtClean="0">
                <a:solidFill>
                  <a:srgbClr val="FF0000"/>
                </a:solidFill>
              </a:rPr>
              <a:t>__tests__/__snapshots__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Compares snapshots with previous runs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Understands </a:t>
            </a:r>
            <a:r>
              <a:rPr lang="en-US" dirty="0" smtClean="0">
                <a:solidFill>
                  <a:srgbClr val="FF0000"/>
                </a:solidFill>
              </a:rPr>
              <a:t>yarn or </a:t>
            </a:r>
            <a:r>
              <a:rPr lang="en-US" dirty="0" err="1" smtClean="0">
                <a:solidFill>
                  <a:srgbClr val="FF0000"/>
                </a:solidFill>
              </a:rPr>
              <a:t>npm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Also runs standalone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files have special names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*.</a:t>
            </a:r>
            <a:r>
              <a:rPr lang="en-US" dirty="0" err="1" smtClean="0">
                <a:solidFill>
                  <a:srgbClr val="FF0000"/>
                </a:solidFill>
              </a:rPr>
              <a:t>test.js</a:t>
            </a:r>
            <a:r>
              <a:rPr lang="en-US" dirty="0" smtClean="0"/>
              <a:t>  or  *.</a:t>
            </a:r>
            <a:r>
              <a:rPr lang="en-US" dirty="0" err="1" smtClean="0">
                <a:solidFill>
                  <a:srgbClr val="FF0000"/>
                </a:solidFill>
              </a:rPr>
              <a:t>spec.js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Runs all the files with these names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Tool - jest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4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33400" y="1353312"/>
            <a:ext cx="8107493" cy="4818888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Jest global environment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afterEach</a:t>
            </a:r>
            <a:r>
              <a:rPr lang="en-US" dirty="0" smtClean="0"/>
              <a:t>( </a:t>
            </a:r>
            <a:r>
              <a:rPr lang="en-US" dirty="0" err="1" smtClean="0"/>
              <a:t>fn</a:t>
            </a:r>
            <a:r>
              <a:rPr lang="en-US" dirty="0" smtClean="0"/>
              <a:t> 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beforeEach</a:t>
            </a:r>
            <a:r>
              <a:rPr lang="en-US" dirty="0" smtClean="0"/>
              <a:t>( </a:t>
            </a:r>
            <a:r>
              <a:rPr lang="en-US" dirty="0" err="1" smtClean="0"/>
              <a:t>fn</a:t>
            </a:r>
            <a:r>
              <a:rPr lang="en-US" dirty="0" smtClean="0"/>
              <a:t> 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afterAll</a:t>
            </a:r>
            <a:r>
              <a:rPr lang="en-US" dirty="0" smtClean="0"/>
              <a:t>( </a:t>
            </a:r>
            <a:r>
              <a:rPr lang="en-US" dirty="0" err="1" smtClean="0"/>
              <a:t>fn</a:t>
            </a:r>
            <a:r>
              <a:rPr lang="en-US" dirty="0" smtClean="0"/>
              <a:t> 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beforeAll</a:t>
            </a:r>
            <a:r>
              <a:rPr lang="en-US" dirty="0" smtClean="0"/>
              <a:t>( </a:t>
            </a:r>
            <a:r>
              <a:rPr lang="en-US" dirty="0" err="1" smtClean="0"/>
              <a:t>fn</a:t>
            </a:r>
            <a:r>
              <a:rPr lang="en-US" dirty="0" smtClean="0"/>
              <a:t> 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escribe(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, </a:t>
            </a:r>
            <a:r>
              <a:rPr lang="en-US" dirty="0" err="1" smtClean="0"/>
              <a:t>fn</a:t>
            </a:r>
            <a:r>
              <a:rPr lang="en-US" dirty="0" smtClean="0"/>
              <a:t> ) </a:t>
            </a:r>
            <a:endParaRPr lang="en-US" dirty="0"/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start of a suite of it() tests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‘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’ string used in output text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it(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, </a:t>
            </a:r>
            <a:r>
              <a:rPr lang="en-US" dirty="0" err="1" smtClean="0"/>
              <a:t>fn</a:t>
            </a:r>
            <a:r>
              <a:rPr lang="en-US" dirty="0" smtClean="0"/>
              <a:t> ) </a:t>
            </a:r>
            <a:endParaRPr lang="en-US" dirty="0"/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one test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‘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’ string used in output text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test(name, </a:t>
            </a:r>
            <a:r>
              <a:rPr lang="en-US" dirty="0" err="1" smtClean="0"/>
              <a:t>fn</a:t>
            </a:r>
            <a:r>
              <a:rPr lang="en-US" dirty="0" smtClean="0"/>
              <a:t> ) – alias for it()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4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expect( value ) </a:t>
            </a:r>
            <a:r>
              <a:rPr lang="en-US" dirty="0" smtClean="0"/>
              <a:t>function has methods: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toBe</a:t>
            </a:r>
            <a:r>
              <a:rPr lang="en-US" dirty="0" smtClean="0"/>
              <a:t>( value )		-- uses ’===‘ under the covers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toEqual</a:t>
            </a:r>
            <a:r>
              <a:rPr lang="en-US" dirty="0" smtClean="0"/>
              <a:t>( value )	-- uses ‘===‘ under the covers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toBeNull</a:t>
            </a:r>
            <a:r>
              <a:rPr lang="en-US" dirty="0" smtClean="0"/>
              <a:t>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toBeTruthy</a:t>
            </a:r>
            <a:r>
              <a:rPr lang="en-US" dirty="0" smtClean="0"/>
              <a:t>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toBeFalsey</a:t>
            </a:r>
            <a:r>
              <a:rPr lang="en-US" dirty="0" smtClean="0"/>
              <a:t>()</a:t>
            </a:r>
          </a:p>
          <a:p>
            <a:pPr marL="631825" lvl="1" indent="-342900">
              <a:buFont typeface="Arial" charset="0"/>
              <a:buChar char="•"/>
            </a:pP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toContain</a:t>
            </a:r>
            <a:r>
              <a:rPr lang="en-US" dirty="0" smtClean="0"/>
              <a:t>( item )	-- for arrays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toThrow</a:t>
            </a:r>
            <a:r>
              <a:rPr lang="en-US" dirty="0" smtClean="0"/>
              <a:t>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toMatch</a:t>
            </a:r>
            <a:r>
              <a:rPr lang="en-US" dirty="0" smtClean="0"/>
              <a:t>( </a:t>
            </a:r>
            <a:r>
              <a:rPr lang="en-US" dirty="0" err="1" smtClean="0"/>
              <a:t>regexp</a:t>
            </a:r>
            <a:r>
              <a:rPr lang="en-US" dirty="0" smtClean="0"/>
              <a:t> 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toMatchObject</a:t>
            </a:r>
            <a:r>
              <a:rPr lang="en-US" dirty="0" smtClean="0"/>
              <a:t>( object )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Jest Assertions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9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xpect( value ).</a:t>
            </a:r>
            <a:r>
              <a:rPr lang="en-US" dirty="0" err="1" smtClean="0">
                <a:solidFill>
                  <a:srgbClr val="FF0000"/>
                </a:solidFill>
              </a:rPr>
              <a:t>toMatchSnapshot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‘</a:t>
            </a:r>
            <a:r>
              <a:rPr lang="en-US" dirty="0" smtClean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’ is a string or JSON object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Compares the current value with the old value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Old values stored in 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__tests__/__snapshots__/&lt;</a:t>
            </a:r>
            <a:r>
              <a:rPr lang="en-US" dirty="0" err="1" smtClean="0"/>
              <a:t>filename.js</a:t>
            </a:r>
            <a:r>
              <a:rPr lang="en-US" dirty="0" smtClean="0"/>
              <a:t>&gt;.snap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Example:</a:t>
            </a:r>
          </a:p>
          <a:p>
            <a:pPr marL="288925" lvl="1" indent="0">
              <a:buNone/>
            </a:pPr>
            <a:r>
              <a:rPr lang="en-US" dirty="0"/>
              <a:t>it(</a:t>
            </a:r>
            <a:r>
              <a:rPr lang="en-US" b="1" dirty="0">
                <a:solidFill>
                  <a:srgbClr val="008000"/>
                </a:solidFill>
              </a:rPr>
              <a:t>'should exist'</a:t>
            </a:r>
            <a:r>
              <a:rPr lang="en-US" dirty="0"/>
              <a:t>, () =&gt;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7A7A43"/>
                </a:solidFill>
              </a:rPr>
              <a:t>expect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comp</a:t>
            </a:r>
            <a:r>
              <a:rPr lang="en-US" dirty="0"/>
              <a:t>).</a:t>
            </a:r>
            <a:r>
              <a:rPr lang="en-US" dirty="0" err="1">
                <a:solidFill>
                  <a:srgbClr val="7A7A43"/>
                </a:solidFill>
              </a:rPr>
              <a:t>not</a:t>
            </a:r>
            <a:r>
              <a:rPr lang="en-US" dirty="0" err="1"/>
              <a:t>.toBeNull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7A7A43"/>
                </a:solidFill>
              </a:rPr>
              <a:t>expect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comp</a:t>
            </a:r>
            <a:r>
              <a:rPr lang="en-US" dirty="0"/>
              <a:t>).</a:t>
            </a:r>
            <a:r>
              <a:rPr lang="en-US" dirty="0" err="1"/>
              <a:t>toMatchSnapshot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smtClean="0"/>
              <a:t>});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Jest Assertions – snapshots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3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24445</TotalTime>
  <Words>1051</Words>
  <Application>Microsoft Macintosh PowerPoint</Application>
  <PresentationFormat>On-screen Show (4:3)</PresentationFormat>
  <Paragraphs>265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Testing React Components</vt:lpstr>
      <vt:lpstr>Overview</vt:lpstr>
      <vt:lpstr>Overview</vt:lpstr>
      <vt:lpstr>Example Component – Hidden.js</vt:lpstr>
      <vt:lpstr>Example Component – Hidden.jsx</vt:lpstr>
      <vt:lpstr>Unit Testing Tool - jest</vt:lpstr>
      <vt:lpstr>Jest API</vt:lpstr>
      <vt:lpstr>Jest Assertions</vt:lpstr>
      <vt:lpstr>Jest Assertions – snapshots</vt:lpstr>
      <vt:lpstr>Using react-test-renderer</vt:lpstr>
      <vt:lpstr>Example</vt:lpstr>
      <vt:lpstr>Example</vt:lpstr>
      <vt:lpstr>The Advantage of Snapshots</vt:lpstr>
      <vt:lpstr>Walking Through the React Component</vt:lpstr>
      <vt:lpstr>Walking Through the React Component</vt:lpstr>
      <vt:lpstr>Walking Through the React Component</vt:lpstr>
      <vt:lpstr>Walking Through the React Component</vt:lpstr>
      <vt:lpstr>Walking Through the React Component</vt:lpstr>
      <vt:lpstr>Walking Through the React Component</vt:lpstr>
      <vt:lpstr>Walking Through the React Component</vt:lpstr>
      <vt:lpstr>Walking Through the React Component</vt:lpstr>
      <vt:lpstr>Walking Through the React Component</vt:lpstr>
      <vt:lpstr>Walking Through the React Component</vt:lpstr>
      <vt:lpstr>Enzyme – a Testing Framework</vt:lpstr>
      <vt:lpstr>Enzyme Wrappers</vt:lpstr>
      <vt:lpstr>Enzyme Functions</vt:lpstr>
      <vt:lpstr>Enzyme Selectors</vt:lpstr>
      <vt:lpstr>Examples</vt:lpstr>
      <vt:lpstr>Examples</vt:lpstr>
      <vt:lpstr>References</vt:lpstr>
      <vt:lpstr>Lab Exercise</vt:lpstr>
    </vt:vector>
  </TitlesOfParts>
  <Company>eBay, Inc.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1036</cp:revision>
  <cp:lastPrinted>2014-07-17T17:09:28Z</cp:lastPrinted>
  <dcterms:created xsi:type="dcterms:W3CDTF">2013-02-07T04:33:41Z</dcterms:created>
  <dcterms:modified xsi:type="dcterms:W3CDTF">2017-09-08T15:46:37Z</dcterms:modified>
</cp:coreProperties>
</file>