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9429750" cx="13716000"/>
  <p:notesSz cx="6858000" cy="9144000"/>
  <p:embeddedFontLst>
    <p:embeddedFont>
      <p:font typeface="Montserrat Black"/>
      <p:bold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70">
          <p15:clr>
            <a:srgbClr val="A4A3A4"/>
          </p15:clr>
        </p15:guide>
        <p15:guide id="2" pos="4320">
          <p15:clr>
            <a:srgbClr val="A4A3A4"/>
          </p15:clr>
        </p15:guide>
        <p15:guide id="3" pos="31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70" orient="horz"/>
        <p:guide pos="4320"/>
        <p:guide pos="31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Black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85f91f7ed_0_26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85f91f7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85f91f7ed_0_20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85f91f7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5f91f7ed_0_77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5f91f7e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85f91f7ed_0_68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85f91f7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9584d2c87_0_6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9584d2c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7cd2ef11b_0_9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7cd2ef11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71373c0dc_0_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71373c0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92dd915ee_0_11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92dd915e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2dd915ee_0_27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2dd915e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2dd915ee_0_46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92dd915e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5f91f7ed_0_2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5f91f7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85f91f7ed_0_13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85f91f7e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85f91f7ed_0_47:notes"/>
          <p:cNvSpPr/>
          <p:nvPr>
            <p:ph idx="2" type="sldImg"/>
          </p:nvPr>
        </p:nvSpPr>
        <p:spPr>
          <a:xfrm>
            <a:off x="935489" y="685800"/>
            <a:ext cx="498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85f91f7e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1365054"/>
            <a:ext cx="12780900" cy="37632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5195896"/>
            <a:ext cx="12780900" cy="14532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2027896"/>
            <a:ext cx="12780900" cy="35997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300"/>
              <a:buNone/>
              <a:defRPr sz="19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5779079"/>
            <a:ext cx="12780900" cy="23847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3943225"/>
            <a:ext cx="12780900" cy="15432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2112871"/>
            <a:ext cx="59997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2112871"/>
            <a:ext cx="5999700" cy="6263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1018600"/>
            <a:ext cx="4212000" cy="13854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2547600"/>
            <a:ext cx="4212000" cy="58290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26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26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26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2600"/>
              </a:spcBef>
              <a:spcAft>
                <a:spcPts val="26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825275"/>
            <a:ext cx="9551700" cy="74997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29"/>
            <a:ext cx="6858000" cy="942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7300" lIns="147300" spcFirstLastPara="1" rIns="147300" wrap="square" tIns="147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2260821"/>
            <a:ext cx="6067800" cy="2717400"/>
          </a:xfrm>
          <a:prstGeom prst="rect">
            <a:avLst/>
          </a:prstGeom>
        </p:spPr>
        <p:txBody>
          <a:bodyPr anchorCtr="0" anchor="b" bIns="147300" lIns="147300" spcFirstLastPara="1" rIns="147300" wrap="square" tIns="147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5138971"/>
            <a:ext cx="6067800" cy="2264400"/>
          </a:xfrm>
          <a:prstGeom prst="rect">
            <a:avLst/>
          </a:prstGeom>
        </p:spPr>
        <p:txBody>
          <a:bodyPr anchorCtr="0" anchor="t" bIns="147300" lIns="147300" spcFirstLastPara="1" rIns="147300" wrap="square" tIns="147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1327471"/>
            <a:ext cx="5755500" cy="67743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74650" lvl="1" marL="9144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260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260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260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2600"/>
              </a:spcBef>
              <a:spcAft>
                <a:spcPts val="260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7756054"/>
            <a:ext cx="8998200" cy="11094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815879"/>
            <a:ext cx="127809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300" lIns="147300" spcFirstLastPara="1" rIns="147300" wrap="square" tIns="147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2112871"/>
            <a:ext cx="12780900" cy="6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7300" lIns="147300" spcFirstLastPara="1" rIns="147300" wrap="square" tIns="147300">
            <a:no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2600"/>
              </a:spcBef>
              <a:spcAft>
                <a:spcPts val="260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8549231"/>
            <a:ext cx="822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7300" lIns="147300" spcFirstLastPara="1" rIns="147300" wrap="square" tIns="14730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15275" y="1215550"/>
            <a:ext cx="67593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uk" sz="400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HTML</a:t>
            </a:r>
            <a:endParaRPr sz="400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215500" y="2723850"/>
            <a:ext cx="14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812950" y="2723850"/>
            <a:ext cx="126249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 - мова розмітки сторінки, за допомоги якої браузер відображає інформацію зрозумілим для користувача способом.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Головною одиницею HTML являється тег (tag).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Тег - це команда для браузера. Кожен тег містить різний набір початкових значень (жирність,розмір і тд)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625" y="1251150"/>
            <a:ext cx="9210061" cy="795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289425" y="163025"/>
            <a:ext cx="1298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 цьому прикладі видно, на скільки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менше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коду необхідно написати, щоб отримати той самий результат, як і в попередньому прикладі.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850" y="1385099"/>
            <a:ext cx="8629174" cy="74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89425" y="318575"/>
            <a:ext cx="1298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І саме тут ми можемо побачити перше використання селекторів. Тут li - це селектор по тегу. Іншими словами - звернення до всії тегів li.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289425" y="318575"/>
            <a:ext cx="12982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А що робити, якщо нам потрібно стилізувати тільки окремі елементи li, а не всі які містить поточний документ?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Для цього використовують різноманітні варіанти селекторів, найпростіші з яких - class та id.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8537925" y="1677425"/>
            <a:ext cx="4734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Зверніть увагу на 9 строку. Тут використовується </a:t>
            </a: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композитний</a:t>
            </a: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 селектор, який має одночасне звернення до тегу з певним класом.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175" y="1734575"/>
            <a:ext cx="8233124" cy="720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3149850" y="1144950"/>
            <a:ext cx="741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Під’єднуємий стиль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415075" y="3307550"/>
            <a:ext cx="499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617500" y="2812250"/>
            <a:ext cx="1263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Під'єдн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у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ємий тип стилізації характеризується окремим файлом з розширенням .css та підключається до багатьох html файлів за допомогою тегу link з двома обов’язковими атрибутами rel та href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617500" y="4842150"/>
            <a:ext cx="1073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7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b="1" lang="uk" sz="27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1" lang="uk" sz="27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b="1" lang="uk" sz="27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uk" sz="27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="your.css"</a:t>
            </a: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713400" y="6109225"/>
            <a:ext cx="12639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Вся інша синтаксична конструкція ідентична глобальному типу стилізації.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Найменш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пріоритетний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тип стилізації, але найзручніший через те, що спроможний бути підключений до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багатьох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сторінок з однаковими стилями, що дозволяє зменшити кількість css коду.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289425" y="318575"/>
            <a:ext cx="1298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Послідовність підключення стилів впливає на кінцевий результат.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75" y="2727600"/>
            <a:ext cx="550545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289425" y="907488"/>
            <a:ext cx="5692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В поточному прикладі тег a буде мати колір фону cornflowerblue, тому що глобальні стилі декларуються пілся link, відповідно перевизначають стилі оголошені в your.css файлі.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8450" y="2727600"/>
            <a:ext cx="5362575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7548450" y="722663"/>
            <a:ext cx="5692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В поточному прикладі тег a буде мати колір фону silver, тому що глобальні стилі декларуються перед link, відповідно стилі з your.css будуть застосовуватись останніми.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4215500" y="2723850"/>
            <a:ext cx="14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812950" y="2723850"/>
            <a:ext cx="6995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b="1" lang="uk" sz="27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7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uk" sz="27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uk" sz="27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b="1" lang="uk" sz="27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1" lang="uk" sz="270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1" lang="uk" sz="27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&gt;Title&lt;/</a:t>
            </a:r>
            <a:r>
              <a:rPr b="1" lang="uk" sz="27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uk" sz="27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b="1" lang="uk" sz="27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b="1" lang="uk" sz="27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27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27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highlight>
                <a:schemeClr val="lt1"/>
              </a:highlight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912175" y="2723850"/>
            <a:ext cx="5175300" cy="5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b="1" lang="uk" sz="21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- Яка версія html використовується.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1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- вказує межі html документа.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1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- простір для стилів, визначення кодування сторінки (підтримка мови), та іншої метаінформації.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100">
                <a:solidFill>
                  <a:srgbClr val="000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uk" sz="21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- основний тег, контент якого відображається на сторінці.</a:t>
            </a:r>
            <a:endParaRPr sz="21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431975" y="1215550"/>
            <a:ext cx="8243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Типи тегів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76150" y="2671975"/>
            <a:ext cx="547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Courier New"/>
                <a:ea typeface="Courier New"/>
                <a:cs typeface="Courier New"/>
                <a:sym typeface="Courier New"/>
              </a:rPr>
              <a:t>Блочні (block)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183800" y="2671975"/>
            <a:ext cx="547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Courier New"/>
                <a:ea typeface="Courier New"/>
                <a:cs typeface="Courier New"/>
                <a:sym typeface="Courier New"/>
              </a:rPr>
              <a:t>Строчні (inline)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5075" y="3307550"/>
            <a:ext cx="4993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Блочні теги - теги які (за замовчуванням) займають усю ширину браузерного вікна.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Через цю причину всі інші теги (блочні або строчні), які </a:t>
            </a: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зазначені </a:t>
            </a: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в розмітці пілся блочних будуть відображатись з нового рядка.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Блочні елементи спроможні мати характеристики </a:t>
            </a: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ширини (width)</a:t>
            </a: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, висоти (height)та інших, яких не мають строчні елементи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183800" y="3307550"/>
            <a:ext cx="629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Строчні </a:t>
            </a: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теги - теги які займають простір характеризуємий контентом. Не розривають рядок.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Не мають характеристик width, height за замовчуванням.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841" y="5238875"/>
            <a:ext cx="6498984" cy="365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431975" y="1215550"/>
            <a:ext cx="8243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Базові теги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17500" y="2671975"/>
            <a:ext cx="547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Courier New"/>
                <a:ea typeface="Courier New"/>
                <a:cs typeface="Courier New"/>
                <a:sym typeface="Courier New"/>
              </a:rPr>
              <a:t>Блочні (block)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273350" y="2671975"/>
            <a:ext cx="547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latin typeface="Courier New"/>
                <a:ea typeface="Courier New"/>
                <a:cs typeface="Courier New"/>
                <a:sym typeface="Courier New"/>
              </a:rPr>
              <a:t>Строчні (inline)</a:t>
            </a:r>
            <a:endParaRPr sz="2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56425" y="3307550"/>
            <a:ext cx="4993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h1...h6 - заголовки.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p  - параграф.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div - чистий контейнер.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ul - маркований список.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ol - нумерований список.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li - елемент списку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273350" y="3307550"/>
            <a:ext cx="5892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a - посилання.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span - чистий елемент.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b - напівжирний шрифт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strong - </a:t>
            </a: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напівжирний</a:t>
            </a: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шрифт (SEO).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- курсив.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 - підкреслення.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img - картинка. (Має гібридну поведінку)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425" y="5682525"/>
            <a:ext cx="8436075" cy="33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2615275" y="1215550"/>
            <a:ext cx="67593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Атрибути</a:t>
            </a:r>
            <a:endParaRPr b="1"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215500" y="2723850"/>
            <a:ext cx="14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715150" y="4539775"/>
            <a:ext cx="126249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lang="uk" sz="2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uk" sz="2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="https://owu.com.ua"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OKTEN SCHOOL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769900" y="5447750"/>
            <a:ext cx="12820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В поточному прикладі тег &lt;a&gt; містить атрибут href, значення якого посилається на конкретний сайт.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Існують загальні майже для всіх елементів атрибути, такі як : style,class,id,name.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А деякі атрибути можуть бути визначенні тільки в окремих тегах.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69900" y="3148650"/>
            <a:ext cx="12820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latin typeface="Courier New"/>
                <a:ea typeface="Courier New"/>
                <a:cs typeface="Courier New"/>
                <a:sym typeface="Courier New"/>
              </a:rPr>
              <a:t>Раніше ми зазначили, що тег - це команда, яку повинен виконати браузер. Атрибут - це додаткова інформація під час виконання команди. До атрибутів відносить можливість визначення стилів, класів, ідентифікаторів, джерел медіаконтенту і т.д..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850" y="6925350"/>
            <a:ext cx="41719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17112075" y="2610575"/>
            <a:ext cx="91134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5838" y="3382125"/>
            <a:ext cx="11924325" cy="30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438500" y="1400850"/>
            <a:ext cx="978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Загальна</a:t>
            </a:r>
            <a:r>
              <a:rPr b="1" lang="uk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структура тегу з атрибутами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3824550" y="1144950"/>
            <a:ext cx="6066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Атрибути id та class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415075" y="3307550"/>
            <a:ext cx="12568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Атрибути id та class надають можливість тегам мати додаткові “імена-ідентифікатори”. В свою чергу, значення атрибуту id повинно бути унікальним в межах одного html документа (НЕ проекту), а атрибут class може бути не унікальним і фігурувати в багатьох елементах різних типів. Ці атрибути знадобляться нам в майбутньому для стилізації та застосування  мови javascript.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62475" y="5673650"/>
            <a:ext cx="12568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7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b="1" lang="uk" sz="27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uk" sz="27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="unique_id" </a:t>
            </a:r>
            <a:r>
              <a:rPr b="1" lang="uk" sz="27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uk" sz="27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="some_class"</a:t>
            </a: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2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okten is cool</a:t>
            </a: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27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uk" sz="27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3149850" y="1144950"/>
            <a:ext cx="741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Стилі. Вбудований (inline)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415075" y="3307550"/>
            <a:ext cx="499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17500" y="2812250"/>
            <a:ext cx="12639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Вбудований тип стилізації застосовується для тегу, безпосередньо в тілі його “відкриваючого” тегу, і впливає тільки на один елемент. Цей тип є найбільш 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пріоритетним</a:t>
            </a: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 в порівнянні з іншими типами стилізації, але його використання вносить надлишковість і через це зменшує продуктивність та робить підтримку проекту дуже не зручною. Намагайтесь використовувати його тільки за крайньої необхідності.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Наступний приклад явно показує приклад надлишковості в коді.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95700" y="5706050"/>
            <a:ext cx="6875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18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Переваги курсів від OKTEN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18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18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18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b="1" lang="uk" sz="18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uk" sz="18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uk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800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b="1" lang="uk" sz="18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Понад 1000 працевлаштованих випускників.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18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18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b="1" lang="uk" sz="18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uk" sz="18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uk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800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b="1" lang="uk" sz="18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Понад 400 відео відгуків.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18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18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b="1" lang="uk" sz="18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uk" sz="18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uk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uk" sz="1800">
                <a:solidFill>
                  <a:srgbClr val="01010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silver</a:t>
            </a:r>
            <a:r>
              <a:rPr b="1" lang="uk" sz="18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Інтернатура з іт-компаніями.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18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18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uk" sz="18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3149850" y="1144950"/>
            <a:ext cx="7416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uk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Глобальний стиль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617500" y="1144950"/>
            <a:ext cx="1440900" cy="12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950" y="1215550"/>
            <a:ext cx="1050001" cy="105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415075" y="3307550"/>
            <a:ext cx="499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17500" y="2812250"/>
            <a:ext cx="12639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Тип стилізації який описується глобально для окремого документу. Для визначення елементу стилізації використовуються селектори. В css розрізняють 31-33 різновиди селекторів.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latin typeface="Courier New"/>
                <a:ea typeface="Courier New"/>
                <a:cs typeface="Courier New"/>
                <a:sym typeface="Courier New"/>
              </a:rPr>
              <a:t>Глобальний тип стилізації визначається за допомоги тегу &lt;style&gt; в межах &lt;head&gt;. Але це не означає, що він не може знаходитись в іншому місці.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812950" y="4842150"/>
            <a:ext cx="10737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b="1" lang="uk" sz="200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1" lang="uk" sz="200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uk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/*your style here*/</a:t>
            </a:r>
            <a:endParaRPr i="1" sz="2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uk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uk" sz="2000">
                <a:solidFill>
                  <a:srgbClr val="00008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uk" sz="2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