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2"/>
  </p:notesMasterIdLst>
  <p:sldIdLst>
    <p:sldId id="256" r:id="rId5"/>
    <p:sldId id="265" r:id="rId6"/>
    <p:sldId id="257" r:id="rId7"/>
    <p:sldId id="258" r:id="rId8"/>
    <p:sldId id="266" r:id="rId9"/>
    <p:sldId id="267" r:id="rId10"/>
    <p:sldId id="268" r:id="rId11"/>
    <p:sldId id="269" r:id="rId12"/>
    <p:sldId id="259" r:id="rId13"/>
    <p:sldId id="270" r:id="rId14"/>
    <p:sldId id="271" r:id="rId15"/>
    <p:sldId id="272" r:id="rId16"/>
    <p:sldId id="260" r:id="rId17"/>
    <p:sldId id="282" r:id="rId18"/>
    <p:sldId id="273" r:id="rId19"/>
    <p:sldId id="279" r:id="rId20"/>
    <p:sldId id="280" r:id="rId21"/>
    <p:sldId id="281" r:id="rId22"/>
    <p:sldId id="283" r:id="rId23"/>
    <p:sldId id="261" r:id="rId24"/>
    <p:sldId id="274" r:id="rId25"/>
    <p:sldId id="320" r:id="rId26"/>
    <p:sldId id="321" r:id="rId27"/>
    <p:sldId id="322" r:id="rId28"/>
    <p:sldId id="323" r:id="rId29"/>
    <p:sldId id="324" r:id="rId30"/>
    <p:sldId id="325" r:id="rId31"/>
    <p:sldId id="326" r:id="rId32"/>
    <p:sldId id="327" r:id="rId33"/>
    <p:sldId id="328" r:id="rId34"/>
    <p:sldId id="330" r:id="rId35"/>
    <p:sldId id="331" r:id="rId36"/>
    <p:sldId id="332" r:id="rId37"/>
    <p:sldId id="333" r:id="rId38"/>
    <p:sldId id="329" r:id="rId39"/>
    <p:sldId id="335" r:id="rId40"/>
    <p:sldId id="334" r:id="rId41"/>
    <p:sldId id="336" r:id="rId42"/>
    <p:sldId id="337" r:id="rId43"/>
    <p:sldId id="338" r:id="rId44"/>
    <p:sldId id="339" r:id="rId45"/>
    <p:sldId id="340" r:id="rId46"/>
    <p:sldId id="341" r:id="rId47"/>
    <p:sldId id="342" r:id="rId48"/>
    <p:sldId id="263" r:id="rId49"/>
    <p:sldId id="276" r:id="rId50"/>
    <p:sldId id="292" r:id="rId51"/>
    <p:sldId id="293" r:id="rId52"/>
    <p:sldId id="294" r:id="rId53"/>
    <p:sldId id="284" r:id="rId54"/>
    <p:sldId id="285" r:id="rId55"/>
    <p:sldId id="297" r:id="rId56"/>
    <p:sldId id="298" r:id="rId57"/>
    <p:sldId id="299" r:id="rId58"/>
    <p:sldId id="300" r:id="rId59"/>
    <p:sldId id="296" r:id="rId60"/>
    <p:sldId id="286" r:id="rId61"/>
    <p:sldId id="287" r:id="rId62"/>
    <p:sldId id="288" r:id="rId63"/>
    <p:sldId id="301" r:id="rId64"/>
    <p:sldId id="302" r:id="rId65"/>
    <p:sldId id="303" r:id="rId66"/>
    <p:sldId id="304" r:id="rId67"/>
    <p:sldId id="289" r:id="rId68"/>
    <p:sldId id="310" r:id="rId69"/>
    <p:sldId id="311" r:id="rId70"/>
    <p:sldId id="312" r:id="rId71"/>
    <p:sldId id="313" r:id="rId72"/>
    <p:sldId id="314" r:id="rId73"/>
    <p:sldId id="290" r:id="rId74"/>
    <p:sldId id="315" r:id="rId75"/>
    <p:sldId id="316" r:id="rId76"/>
    <p:sldId id="317" r:id="rId77"/>
    <p:sldId id="318" r:id="rId78"/>
    <p:sldId id="319" r:id="rId79"/>
    <p:sldId id="291" r:id="rId80"/>
    <p:sldId id="264" r:id="rId81"/>
    <p:sldId id="277" r:id="rId82"/>
    <p:sldId id="343" r:id="rId83"/>
    <p:sldId id="344" r:id="rId84"/>
    <p:sldId id="345" r:id="rId85"/>
    <p:sldId id="346" r:id="rId86"/>
    <p:sldId id="351" r:id="rId87"/>
    <p:sldId id="347" r:id="rId88"/>
    <p:sldId id="348" r:id="rId89"/>
    <p:sldId id="349" r:id="rId90"/>
    <p:sldId id="350" r:id="rId9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32B3A-24B5-45EA-895E-3AEBB98CA4EF}" v="22" dt="2023-09-12T19:50:06.3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3256" autoAdjust="0"/>
  </p:normalViewPr>
  <p:slideViewPr>
    <p:cSldViewPr snapToGrid="0">
      <p:cViewPr varScale="1">
        <p:scale>
          <a:sx n="73" d="100"/>
          <a:sy n="73" d="100"/>
        </p:scale>
        <p:origin x="5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Moulin" userId="dd02c086-8253-43af-a9e2-db09e91e5f33" providerId="ADAL" clId="{A7632B3A-24B5-45EA-895E-3AEBB98CA4EF}"/>
    <pc:docChg chg="undo custSel addSld modSld">
      <pc:chgData name="Antoine Moulin" userId="dd02c086-8253-43af-a9e2-db09e91e5f33" providerId="ADAL" clId="{A7632B3A-24B5-45EA-895E-3AEBB98CA4EF}" dt="2023-09-12T19:50:09.721" v="449" actId="255"/>
      <pc:docMkLst>
        <pc:docMk/>
      </pc:docMkLst>
      <pc:sldChg chg="modSp mod">
        <pc:chgData name="Antoine Moulin" userId="dd02c086-8253-43af-a9e2-db09e91e5f33" providerId="ADAL" clId="{A7632B3A-24B5-45EA-895E-3AEBB98CA4EF}" dt="2023-09-12T19:33:28.519" v="4" actId="20577"/>
        <pc:sldMkLst>
          <pc:docMk/>
          <pc:sldMk cId="3289295890" sldId="277"/>
        </pc:sldMkLst>
        <pc:graphicFrameChg chg="modGraphic">
          <ac:chgData name="Antoine Moulin" userId="dd02c086-8253-43af-a9e2-db09e91e5f33" providerId="ADAL" clId="{A7632B3A-24B5-45EA-895E-3AEBB98CA4EF}" dt="2023-09-12T19:33:28.519" v="4" actId="20577"/>
          <ac:graphicFrameMkLst>
            <pc:docMk/>
            <pc:sldMk cId="3289295890" sldId="277"/>
            <ac:graphicFrameMk id="5" creationId="{00000000-0000-0000-0000-000000000000}"/>
          </ac:graphicFrameMkLst>
        </pc:graphicFrameChg>
      </pc:sldChg>
      <pc:sldChg chg="modSp mod">
        <pc:chgData name="Antoine Moulin" userId="dd02c086-8253-43af-a9e2-db09e91e5f33" providerId="ADAL" clId="{A7632B3A-24B5-45EA-895E-3AEBB98CA4EF}" dt="2023-09-12T19:34:51.306" v="35" actId="121"/>
        <pc:sldMkLst>
          <pc:docMk/>
          <pc:sldMk cId="1926929629" sldId="344"/>
        </pc:sldMkLst>
        <pc:graphicFrameChg chg="modGraphic">
          <ac:chgData name="Antoine Moulin" userId="dd02c086-8253-43af-a9e2-db09e91e5f33" providerId="ADAL" clId="{A7632B3A-24B5-45EA-895E-3AEBB98CA4EF}" dt="2023-09-12T19:34:51.306" v="35" actId="121"/>
          <ac:graphicFrameMkLst>
            <pc:docMk/>
            <pc:sldMk cId="1926929629" sldId="344"/>
            <ac:graphicFrameMk id="3" creationId="{00000000-0000-0000-0000-000000000000}"/>
          </ac:graphicFrameMkLst>
        </pc:graphicFrameChg>
      </pc:sldChg>
      <pc:sldChg chg="modSp mod">
        <pc:chgData name="Antoine Moulin" userId="dd02c086-8253-43af-a9e2-db09e91e5f33" providerId="ADAL" clId="{A7632B3A-24B5-45EA-895E-3AEBB98CA4EF}" dt="2023-09-12T19:39:44.403" v="173" actId="20577"/>
        <pc:sldMkLst>
          <pc:docMk/>
          <pc:sldMk cId="2315406772" sldId="345"/>
        </pc:sldMkLst>
        <pc:graphicFrameChg chg="modGraphic">
          <ac:chgData name="Antoine Moulin" userId="dd02c086-8253-43af-a9e2-db09e91e5f33" providerId="ADAL" clId="{A7632B3A-24B5-45EA-895E-3AEBB98CA4EF}" dt="2023-09-12T19:39:44.403" v="173" actId="20577"/>
          <ac:graphicFrameMkLst>
            <pc:docMk/>
            <pc:sldMk cId="2315406772" sldId="345"/>
            <ac:graphicFrameMk id="4" creationId="{00000000-0000-0000-0000-000000000000}"/>
          </ac:graphicFrameMkLst>
        </pc:graphicFrameChg>
      </pc:sldChg>
      <pc:sldChg chg="addSp delSp modSp mod">
        <pc:chgData name="Antoine Moulin" userId="dd02c086-8253-43af-a9e2-db09e91e5f33" providerId="ADAL" clId="{A7632B3A-24B5-45EA-895E-3AEBB98CA4EF}" dt="2023-09-12T19:42:01.621" v="206" actId="14734"/>
        <pc:sldMkLst>
          <pc:docMk/>
          <pc:sldMk cId="906103009" sldId="346"/>
        </pc:sldMkLst>
        <pc:spChg chg="add del mod">
          <ac:chgData name="Antoine Moulin" userId="dd02c086-8253-43af-a9e2-db09e91e5f33" providerId="ADAL" clId="{A7632B3A-24B5-45EA-895E-3AEBB98CA4EF}" dt="2023-09-12T19:40:06.026" v="175"/>
          <ac:spMkLst>
            <pc:docMk/>
            <pc:sldMk cId="906103009" sldId="346"/>
            <ac:spMk id="7" creationId="{12AE0E2F-7DFD-A122-EB09-02212B0581B5}"/>
          </ac:spMkLst>
        </pc:spChg>
        <pc:spChg chg="add del mod">
          <ac:chgData name="Antoine Moulin" userId="dd02c086-8253-43af-a9e2-db09e91e5f33" providerId="ADAL" clId="{A7632B3A-24B5-45EA-895E-3AEBB98CA4EF}" dt="2023-09-12T19:40:25.528" v="180"/>
          <ac:spMkLst>
            <pc:docMk/>
            <pc:sldMk cId="906103009" sldId="346"/>
            <ac:spMk id="10" creationId="{73859616-5D7D-F6AE-8CA6-23156830D571}"/>
          </ac:spMkLst>
        </pc:spChg>
        <pc:graphicFrameChg chg="del">
          <ac:chgData name="Antoine Moulin" userId="dd02c086-8253-43af-a9e2-db09e91e5f33" providerId="ADAL" clId="{A7632B3A-24B5-45EA-895E-3AEBB98CA4EF}" dt="2023-09-12T19:40:04.323" v="174" actId="478"/>
          <ac:graphicFrameMkLst>
            <pc:docMk/>
            <pc:sldMk cId="906103009" sldId="346"/>
            <ac:graphicFrameMk id="4" creationId="{00000000-0000-0000-0000-000000000000}"/>
          </ac:graphicFrameMkLst>
        </pc:graphicFrameChg>
        <pc:graphicFrameChg chg="add del mod modGraphic">
          <ac:chgData name="Antoine Moulin" userId="dd02c086-8253-43af-a9e2-db09e91e5f33" providerId="ADAL" clId="{A7632B3A-24B5-45EA-895E-3AEBB98CA4EF}" dt="2023-09-12T19:40:19.709" v="179" actId="478"/>
          <ac:graphicFrameMkLst>
            <pc:docMk/>
            <pc:sldMk cId="906103009" sldId="346"/>
            <ac:graphicFrameMk id="8" creationId="{C61C3888-2BFE-F84F-A3CA-C120C1FC1E0F}"/>
          </ac:graphicFrameMkLst>
        </pc:graphicFrameChg>
        <pc:graphicFrameChg chg="add mod modGraphic">
          <ac:chgData name="Antoine Moulin" userId="dd02c086-8253-43af-a9e2-db09e91e5f33" providerId="ADAL" clId="{A7632B3A-24B5-45EA-895E-3AEBB98CA4EF}" dt="2023-09-12T19:42:01.621" v="206" actId="14734"/>
          <ac:graphicFrameMkLst>
            <pc:docMk/>
            <pc:sldMk cId="906103009" sldId="346"/>
            <ac:graphicFrameMk id="11" creationId="{7E5BE783-6DB7-6269-6483-E84F5E60006C}"/>
          </ac:graphicFrameMkLst>
        </pc:graphicFrameChg>
      </pc:sldChg>
      <pc:sldChg chg="modSp mod">
        <pc:chgData name="Antoine Moulin" userId="dd02c086-8253-43af-a9e2-db09e91e5f33" providerId="ADAL" clId="{A7632B3A-24B5-45EA-895E-3AEBB98CA4EF}" dt="2023-09-12T19:48:16.972" v="438"/>
        <pc:sldMkLst>
          <pc:docMk/>
          <pc:sldMk cId="2710317570" sldId="347"/>
        </pc:sldMkLst>
        <pc:graphicFrameChg chg="mod modGraphic">
          <ac:chgData name="Antoine Moulin" userId="dd02c086-8253-43af-a9e2-db09e91e5f33" providerId="ADAL" clId="{A7632B3A-24B5-45EA-895E-3AEBB98CA4EF}" dt="2023-09-12T19:48:16.972" v="438"/>
          <ac:graphicFrameMkLst>
            <pc:docMk/>
            <pc:sldMk cId="2710317570" sldId="347"/>
            <ac:graphicFrameMk id="4" creationId="{00000000-0000-0000-0000-000000000000}"/>
          </ac:graphicFrameMkLst>
        </pc:graphicFrameChg>
      </pc:sldChg>
      <pc:sldChg chg="modSp mod">
        <pc:chgData name="Antoine Moulin" userId="dd02c086-8253-43af-a9e2-db09e91e5f33" providerId="ADAL" clId="{A7632B3A-24B5-45EA-895E-3AEBB98CA4EF}" dt="2023-09-12T19:49:45.395" v="445" actId="255"/>
        <pc:sldMkLst>
          <pc:docMk/>
          <pc:sldMk cId="4034035207" sldId="349"/>
        </pc:sldMkLst>
        <pc:graphicFrameChg chg="mod modGraphic">
          <ac:chgData name="Antoine Moulin" userId="dd02c086-8253-43af-a9e2-db09e91e5f33" providerId="ADAL" clId="{A7632B3A-24B5-45EA-895E-3AEBB98CA4EF}" dt="2023-09-12T19:49:45.395" v="445" actId="255"/>
          <ac:graphicFrameMkLst>
            <pc:docMk/>
            <pc:sldMk cId="4034035207" sldId="349"/>
            <ac:graphicFrameMk id="4" creationId="{00000000-0000-0000-0000-000000000000}"/>
          </ac:graphicFrameMkLst>
        </pc:graphicFrameChg>
      </pc:sldChg>
      <pc:sldChg chg="modSp mod">
        <pc:chgData name="Antoine Moulin" userId="dd02c086-8253-43af-a9e2-db09e91e5f33" providerId="ADAL" clId="{A7632B3A-24B5-45EA-895E-3AEBB98CA4EF}" dt="2023-09-12T19:50:09.721" v="449" actId="255"/>
        <pc:sldMkLst>
          <pc:docMk/>
          <pc:sldMk cId="3997655238" sldId="350"/>
        </pc:sldMkLst>
        <pc:graphicFrameChg chg="mod modGraphic">
          <ac:chgData name="Antoine Moulin" userId="dd02c086-8253-43af-a9e2-db09e91e5f33" providerId="ADAL" clId="{A7632B3A-24B5-45EA-895E-3AEBB98CA4EF}" dt="2023-09-12T19:50:09.721" v="449" actId="255"/>
          <ac:graphicFrameMkLst>
            <pc:docMk/>
            <pc:sldMk cId="3997655238" sldId="350"/>
            <ac:graphicFrameMk id="4" creationId="{00000000-0000-0000-0000-000000000000}"/>
          </ac:graphicFrameMkLst>
        </pc:graphicFrameChg>
      </pc:sldChg>
      <pc:sldChg chg="addSp delSp modSp add mod">
        <pc:chgData name="Antoine Moulin" userId="dd02c086-8253-43af-a9e2-db09e91e5f33" providerId="ADAL" clId="{A7632B3A-24B5-45EA-895E-3AEBB98CA4EF}" dt="2023-09-12T19:42:11.100" v="208" actId="113"/>
        <pc:sldMkLst>
          <pc:docMk/>
          <pc:sldMk cId="2867448072" sldId="351"/>
        </pc:sldMkLst>
        <pc:spChg chg="add del mod">
          <ac:chgData name="Antoine Moulin" userId="dd02c086-8253-43af-a9e2-db09e91e5f33" providerId="ADAL" clId="{A7632B3A-24B5-45EA-895E-3AEBB98CA4EF}" dt="2023-09-12T19:41:03.174" v="186"/>
          <ac:spMkLst>
            <pc:docMk/>
            <pc:sldMk cId="2867448072" sldId="351"/>
            <ac:spMk id="6" creationId="{676278FF-0E5D-4AD1-BF5D-1D1DC60191B9}"/>
          </ac:spMkLst>
        </pc:spChg>
        <pc:graphicFrameChg chg="add mod modGraphic">
          <ac:chgData name="Antoine Moulin" userId="dd02c086-8253-43af-a9e2-db09e91e5f33" providerId="ADAL" clId="{A7632B3A-24B5-45EA-895E-3AEBB98CA4EF}" dt="2023-09-12T19:42:11.100" v="208" actId="113"/>
          <ac:graphicFrameMkLst>
            <pc:docMk/>
            <pc:sldMk cId="2867448072" sldId="351"/>
            <ac:graphicFrameMk id="7" creationId="{87BF01F3-951C-1B3F-BE91-94C84B6FC860}"/>
          </ac:graphicFrameMkLst>
        </pc:graphicFrameChg>
        <pc:graphicFrameChg chg="del">
          <ac:chgData name="Antoine Moulin" userId="dd02c086-8253-43af-a9e2-db09e91e5f33" providerId="ADAL" clId="{A7632B3A-24B5-45EA-895E-3AEBB98CA4EF}" dt="2023-09-12T19:40:57.400" v="185" actId="478"/>
          <ac:graphicFrameMkLst>
            <pc:docMk/>
            <pc:sldMk cId="2867448072" sldId="351"/>
            <ac:graphicFrameMk id="8" creationId="{C61C3888-2BFE-F84F-A3CA-C120C1FC1E0F}"/>
          </ac:graphicFrameMkLst>
        </pc:graphicFrameChg>
      </pc:sldChg>
    </pc:docChg>
  </pc:docChgLst>
  <pc:docChgLst>
    <pc:chgData name="Antoine Moulin" userId="dd02c086-8253-43af-a9e2-db09e91e5f33" providerId="ADAL" clId="{9FE9B0AA-EDB2-48C1-A8B9-4E788BD2A4B9}"/>
    <pc:docChg chg="undo custSel addSld delSld modSld sldOrd modMainMaster">
      <pc:chgData name="Antoine Moulin" userId="dd02c086-8253-43af-a9e2-db09e91e5f33" providerId="ADAL" clId="{9FE9B0AA-EDB2-48C1-A8B9-4E788BD2A4B9}" dt="2023-08-29T15:54:18.114" v="2216" actId="20577"/>
      <pc:docMkLst>
        <pc:docMk/>
      </pc:docMkLst>
      <pc:sldChg chg="addSp modSp mod setBg">
        <pc:chgData name="Antoine Moulin" userId="dd02c086-8253-43af-a9e2-db09e91e5f33" providerId="ADAL" clId="{9FE9B0AA-EDB2-48C1-A8B9-4E788BD2A4B9}" dt="2023-08-29T14:02:27.655" v="95" actId="26606"/>
        <pc:sldMkLst>
          <pc:docMk/>
          <pc:sldMk cId="1891274324" sldId="256"/>
        </pc:sldMkLst>
        <pc:spChg chg="mod">
          <ac:chgData name="Antoine Moulin" userId="dd02c086-8253-43af-a9e2-db09e91e5f33" providerId="ADAL" clId="{9FE9B0AA-EDB2-48C1-A8B9-4E788BD2A4B9}" dt="2023-08-29T14:02:27.655" v="95" actId="26606"/>
          <ac:spMkLst>
            <pc:docMk/>
            <pc:sldMk cId="1891274324" sldId="256"/>
            <ac:spMk id="2" creationId="{00000000-0000-0000-0000-000000000000}"/>
          </ac:spMkLst>
        </pc:spChg>
        <pc:spChg chg="mod">
          <ac:chgData name="Antoine Moulin" userId="dd02c086-8253-43af-a9e2-db09e91e5f33" providerId="ADAL" clId="{9FE9B0AA-EDB2-48C1-A8B9-4E788BD2A4B9}" dt="2023-08-29T14:02:27.655" v="95" actId="26606"/>
          <ac:spMkLst>
            <pc:docMk/>
            <pc:sldMk cId="1891274324" sldId="256"/>
            <ac:spMk id="3" creationId="{00000000-0000-0000-0000-000000000000}"/>
          </ac:spMkLst>
        </pc:spChg>
        <pc:spChg chg="add">
          <ac:chgData name="Antoine Moulin" userId="dd02c086-8253-43af-a9e2-db09e91e5f33" providerId="ADAL" clId="{9FE9B0AA-EDB2-48C1-A8B9-4E788BD2A4B9}" dt="2023-08-29T14:02:27.655" v="95" actId="26606"/>
          <ac:spMkLst>
            <pc:docMk/>
            <pc:sldMk cId="1891274324" sldId="256"/>
            <ac:spMk id="8" creationId="{8C790BE2-4E4F-4AAF-81A2-4A6F4885EBE6}"/>
          </ac:spMkLst>
        </pc:spChg>
        <pc:spChg chg="add">
          <ac:chgData name="Antoine Moulin" userId="dd02c086-8253-43af-a9e2-db09e91e5f33" providerId="ADAL" clId="{9FE9B0AA-EDB2-48C1-A8B9-4E788BD2A4B9}" dt="2023-08-29T14:02:27.655" v="95" actId="26606"/>
          <ac:spMkLst>
            <pc:docMk/>
            <pc:sldMk cId="1891274324" sldId="256"/>
            <ac:spMk id="10" creationId="{D28B54C3-B57B-472A-B96E-1FCB67093DC2}"/>
          </ac:spMkLst>
        </pc:spChg>
        <pc:spChg chg="add">
          <ac:chgData name="Antoine Moulin" userId="dd02c086-8253-43af-a9e2-db09e91e5f33" providerId="ADAL" clId="{9FE9B0AA-EDB2-48C1-A8B9-4E788BD2A4B9}" dt="2023-08-29T14:02:27.655" v="95" actId="26606"/>
          <ac:spMkLst>
            <pc:docMk/>
            <pc:sldMk cId="1891274324" sldId="256"/>
            <ac:spMk id="12" creationId="{7DB3C429-F8DA-49B9-AF84-21996FCF78B5}"/>
          </ac:spMkLst>
        </pc:spChg>
        <pc:spChg chg="add">
          <ac:chgData name="Antoine Moulin" userId="dd02c086-8253-43af-a9e2-db09e91e5f33" providerId="ADAL" clId="{9FE9B0AA-EDB2-48C1-A8B9-4E788BD2A4B9}" dt="2023-08-29T14:02:27.655" v="95" actId="26606"/>
          <ac:spMkLst>
            <pc:docMk/>
            <pc:sldMk cId="1891274324" sldId="256"/>
            <ac:spMk id="14" creationId="{E12088DD-B1AD-40E0-8B86-1D87A2CCD9BE}"/>
          </ac:spMkLst>
        </pc:spChg>
        <pc:spChg chg="add">
          <ac:chgData name="Antoine Moulin" userId="dd02c086-8253-43af-a9e2-db09e91e5f33" providerId="ADAL" clId="{9FE9B0AA-EDB2-48C1-A8B9-4E788BD2A4B9}" dt="2023-08-29T14:02:27.655" v="95" actId="26606"/>
          <ac:spMkLst>
            <pc:docMk/>
            <pc:sldMk cId="1891274324" sldId="256"/>
            <ac:spMk id="16" creationId="{C4C9F2B0-1044-46EB-8AEB-C3BFFDE6C2CC}"/>
          </ac:spMkLst>
        </pc:spChg>
        <pc:spChg chg="add">
          <ac:chgData name="Antoine Moulin" userId="dd02c086-8253-43af-a9e2-db09e91e5f33" providerId="ADAL" clId="{9FE9B0AA-EDB2-48C1-A8B9-4E788BD2A4B9}" dt="2023-08-29T14:02:27.655" v="95" actId="26606"/>
          <ac:spMkLst>
            <pc:docMk/>
            <pc:sldMk cId="1891274324" sldId="256"/>
            <ac:spMk id="18" creationId="{0C395952-4E26-45A2-8756-2ADFD6E53C6E}"/>
          </ac:spMkLst>
        </pc:spChg>
        <pc:spChg chg="add">
          <ac:chgData name="Antoine Moulin" userId="dd02c086-8253-43af-a9e2-db09e91e5f33" providerId="ADAL" clId="{9FE9B0AA-EDB2-48C1-A8B9-4E788BD2A4B9}" dt="2023-08-29T14:02:27.655" v="95" actId="26606"/>
          <ac:spMkLst>
            <pc:docMk/>
            <pc:sldMk cId="1891274324" sldId="256"/>
            <ac:spMk id="20" creationId="{4734BADF-9461-4621-B112-2D7BABEA7DD0}"/>
          </ac:spMkLst>
        </pc:spChg>
      </pc:sldChg>
      <pc:sldChg chg="addSp modSp mod setBg">
        <pc:chgData name="Antoine Moulin" userId="dd02c086-8253-43af-a9e2-db09e91e5f33" providerId="ADAL" clId="{9FE9B0AA-EDB2-48C1-A8B9-4E788BD2A4B9}" dt="2023-08-29T15:53:29.922" v="2172" actId="20577"/>
        <pc:sldMkLst>
          <pc:docMk/>
          <pc:sldMk cId="3436711211" sldId="257"/>
        </pc:sldMkLst>
        <pc:spChg chg="mod">
          <ac:chgData name="Antoine Moulin" userId="dd02c086-8253-43af-a9e2-db09e91e5f33" providerId="ADAL" clId="{9FE9B0AA-EDB2-48C1-A8B9-4E788BD2A4B9}" dt="2023-08-29T14:00:18.117" v="74" actId="26606"/>
          <ac:spMkLst>
            <pc:docMk/>
            <pc:sldMk cId="3436711211" sldId="257"/>
            <ac:spMk id="2" creationId="{00000000-0000-0000-0000-000000000000}"/>
          </ac:spMkLst>
        </pc:spChg>
        <pc:spChg chg="mod">
          <ac:chgData name="Antoine Moulin" userId="dd02c086-8253-43af-a9e2-db09e91e5f33" providerId="ADAL" clId="{9FE9B0AA-EDB2-48C1-A8B9-4E788BD2A4B9}" dt="2023-08-29T15:53:29.922" v="2172" actId="20577"/>
          <ac:spMkLst>
            <pc:docMk/>
            <pc:sldMk cId="3436711211" sldId="257"/>
            <ac:spMk id="3" creationId="{00000000-0000-0000-0000-000000000000}"/>
          </ac:spMkLst>
        </pc:spChg>
        <pc:spChg chg="add">
          <ac:chgData name="Antoine Moulin" userId="dd02c086-8253-43af-a9e2-db09e91e5f33" providerId="ADAL" clId="{9FE9B0AA-EDB2-48C1-A8B9-4E788BD2A4B9}" dt="2023-08-29T14:00:18.117" v="74" actId="26606"/>
          <ac:spMkLst>
            <pc:docMk/>
            <pc:sldMk cId="3436711211" sldId="257"/>
            <ac:spMk id="8" creationId="{09588DA8-065E-4F6F-8EFD-43104AB2E0CF}"/>
          </ac:spMkLst>
        </pc:spChg>
        <pc:spChg chg="add">
          <ac:chgData name="Antoine Moulin" userId="dd02c086-8253-43af-a9e2-db09e91e5f33" providerId="ADAL" clId="{9FE9B0AA-EDB2-48C1-A8B9-4E788BD2A4B9}" dt="2023-08-29T14:00:18.117" v="74" actId="26606"/>
          <ac:spMkLst>
            <pc:docMk/>
            <pc:sldMk cId="3436711211" sldId="257"/>
            <ac:spMk id="10" creationId="{C4285719-470E-454C-AF62-8323075F1F5B}"/>
          </ac:spMkLst>
        </pc:spChg>
        <pc:spChg chg="add">
          <ac:chgData name="Antoine Moulin" userId="dd02c086-8253-43af-a9e2-db09e91e5f33" providerId="ADAL" clId="{9FE9B0AA-EDB2-48C1-A8B9-4E788BD2A4B9}" dt="2023-08-29T14:00:18.117" v="74" actId="26606"/>
          <ac:spMkLst>
            <pc:docMk/>
            <pc:sldMk cId="3436711211" sldId="257"/>
            <ac:spMk id="12" creationId="{CD9FE4EF-C4D8-49A0-B2FF-81D8DB7D8A24}"/>
          </ac:spMkLst>
        </pc:spChg>
        <pc:spChg chg="add">
          <ac:chgData name="Antoine Moulin" userId="dd02c086-8253-43af-a9e2-db09e91e5f33" providerId="ADAL" clId="{9FE9B0AA-EDB2-48C1-A8B9-4E788BD2A4B9}" dt="2023-08-29T14:00:18.117" v="74" actId="26606"/>
          <ac:spMkLst>
            <pc:docMk/>
            <pc:sldMk cId="3436711211" sldId="257"/>
            <ac:spMk id="14" creationId="{4300840D-0A0B-4512-BACA-B439D5B9C57C}"/>
          </ac:spMkLst>
        </pc:spChg>
        <pc:spChg chg="add">
          <ac:chgData name="Antoine Moulin" userId="dd02c086-8253-43af-a9e2-db09e91e5f33" providerId="ADAL" clId="{9FE9B0AA-EDB2-48C1-A8B9-4E788BD2A4B9}" dt="2023-08-29T14:00:18.117" v="74" actId="26606"/>
          <ac:spMkLst>
            <pc:docMk/>
            <pc:sldMk cId="3436711211" sldId="257"/>
            <ac:spMk id="16" creationId="{D2B78728-A580-49A7-84F9-6EF6F583ADE0}"/>
          </ac:spMkLst>
        </pc:spChg>
        <pc:spChg chg="add">
          <ac:chgData name="Antoine Moulin" userId="dd02c086-8253-43af-a9e2-db09e91e5f33" providerId="ADAL" clId="{9FE9B0AA-EDB2-48C1-A8B9-4E788BD2A4B9}" dt="2023-08-29T14:00:18.117" v="74" actId="26606"/>
          <ac:spMkLst>
            <pc:docMk/>
            <pc:sldMk cId="3436711211" sldId="257"/>
            <ac:spMk id="18" creationId="{38FAA1A1-D861-433F-88FA-1E9D6FD31D11}"/>
          </ac:spMkLst>
        </pc:spChg>
        <pc:spChg chg="add">
          <ac:chgData name="Antoine Moulin" userId="dd02c086-8253-43af-a9e2-db09e91e5f33" providerId="ADAL" clId="{9FE9B0AA-EDB2-48C1-A8B9-4E788BD2A4B9}" dt="2023-08-29T14:00:18.117" v="74" actId="26606"/>
          <ac:spMkLst>
            <pc:docMk/>
            <pc:sldMk cId="3436711211" sldId="257"/>
            <ac:spMk id="20" creationId="{8D71EDA1-87BF-4D5D-AB79-F346FD19278A}"/>
          </ac:spMkLst>
        </pc:spChg>
      </pc:sldChg>
      <pc:sldChg chg="addSp modSp mod setBg">
        <pc:chgData name="Antoine Moulin" userId="dd02c086-8253-43af-a9e2-db09e91e5f33" providerId="ADAL" clId="{9FE9B0AA-EDB2-48C1-A8B9-4E788BD2A4B9}" dt="2023-08-29T14:02:57.324" v="101" actId="11"/>
        <pc:sldMkLst>
          <pc:docMk/>
          <pc:sldMk cId="3575044512" sldId="258"/>
        </pc:sldMkLst>
        <pc:spChg chg="mod">
          <ac:chgData name="Antoine Moulin" userId="dd02c086-8253-43af-a9e2-db09e91e5f33" providerId="ADAL" clId="{9FE9B0AA-EDB2-48C1-A8B9-4E788BD2A4B9}" dt="2023-08-29T14:00:24.294" v="75" actId="26606"/>
          <ac:spMkLst>
            <pc:docMk/>
            <pc:sldMk cId="3575044512" sldId="258"/>
            <ac:spMk id="2" creationId="{00000000-0000-0000-0000-000000000000}"/>
          </ac:spMkLst>
        </pc:spChg>
        <pc:spChg chg="mod">
          <ac:chgData name="Antoine Moulin" userId="dd02c086-8253-43af-a9e2-db09e91e5f33" providerId="ADAL" clId="{9FE9B0AA-EDB2-48C1-A8B9-4E788BD2A4B9}" dt="2023-08-29T14:02:57.324" v="101" actId="11"/>
          <ac:spMkLst>
            <pc:docMk/>
            <pc:sldMk cId="3575044512" sldId="258"/>
            <ac:spMk id="3" creationId="{00000000-0000-0000-0000-000000000000}"/>
          </ac:spMkLst>
        </pc:spChg>
        <pc:spChg chg="add">
          <ac:chgData name="Antoine Moulin" userId="dd02c086-8253-43af-a9e2-db09e91e5f33" providerId="ADAL" clId="{9FE9B0AA-EDB2-48C1-A8B9-4E788BD2A4B9}" dt="2023-08-29T14:00:24.294" v="75" actId="26606"/>
          <ac:spMkLst>
            <pc:docMk/>
            <pc:sldMk cId="3575044512" sldId="258"/>
            <ac:spMk id="8" creationId="{09588DA8-065E-4F6F-8EFD-43104AB2E0CF}"/>
          </ac:spMkLst>
        </pc:spChg>
        <pc:spChg chg="add">
          <ac:chgData name="Antoine Moulin" userId="dd02c086-8253-43af-a9e2-db09e91e5f33" providerId="ADAL" clId="{9FE9B0AA-EDB2-48C1-A8B9-4E788BD2A4B9}" dt="2023-08-29T14:00:24.294" v="75" actId="26606"/>
          <ac:spMkLst>
            <pc:docMk/>
            <pc:sldMk cId="3575044512" sldId="258"/>
            <ac:spMk id="10" creationId="{C4285719-470E-454C-AF62-8323075F1F5B}"/>
          </ac:spMkLst>
        </pc:spChg>
        <pc:spChg chg="add">
          <ac:chgData name="Antoine Moulin" userId="dd02c086-8253-43af-a9e2-db09e91e5f33" providerId="ADAL" clId="{9FE9B0AA-EDB2-48C1-A8B9-4E788BD2A4B9}" dt="2023-08-29T14:00:24.294" v="75" actId="26606"/>
          <ac:spMkLst>
            <pc:docMk/>
            <pc:sldMk cId="3575044512" sldId="258"/>
            <ac:spMk id="12" creationId="{CD9FE4EF-C4D8-49A0-B2FF-81D8DB7D8A24}"/>
          </ac:spMkLst>
        </pc:spChg>
        <pc:spChg chg="add">
          <ac:chgData name="Antoine Moulin" userId="dd02c086-8253-43af-a9e2-db09e91e5f33" providerId="ADAL" clId="{9FE9B0AA-EDB2-48C1-A8B9-4E788BD2A4B9}" dt="2023-08-29T14:00:24.294" v="75" actId="26606"/>
          <ac:spMkLst>
            <pc:docMk/>
            <pc:sldMk cId="3575044512" sldId="258"/>
            <ac:spMk id="14" creationId="{4300840D-0A0B-4512-BACA-B439D5B9C57C}"/>
          </ac:spMkLst>
        </pc:spChg>
        <pc:spChg chg="add">
          <ac:chgData name="Antoine Moulin" userId="dd02c086-8253-43af-a9e2-db09e91e5f33" providerId="ADAL" clId="{9FE9B0AA-EDB2-48C1-A8B9-4E788BD2A4B9}" dt="2023-08-29T14:00:24.294" v="75" actId="26606"/>
          <ac:spMkLst>
            <pc:docMk/>
            <pc:sldMk cId="3575044512" sldId="258"/>
            <ac:spMk id="16" creationId="{D2B78728-A580-49A7-84F9-6EF6F583ADE0}"/>
          </ac:spMkLst>
        </pc:spChg>
        <pc:spChg chg="add">
          <ac:chgData name="Antoine Moulin" userId="dd02c086-8253-43af-a9e2-db09e91e5f33" providerId="ADAL" clId="{9FE9B0AA-EDB2-48C1-A8B9-4E788BD2A4B9}" dt="2023-08-29T14:00:24.294" v="75" actId="26606"/>
          <ac:spMkLst>
            <pc:docMk/>
            <pc:sldMk cId="3575044512" sldId="258"/>
            <ac:spMk id="18" creationId="{38FAA1A1-D861-433F-88FA-1E9D6FD31D11}"/>
          </ac:spMkLst>
        </pc:spChg>
        <pc:spChg chg="add">
          <ac:chgData name="Antoine Moulin" userId="dd02c086-8253-43af-a9e2-db09e91e5f33" providerId="ADAL" clId="{9FE9B0AA-EDB2-48C1-A8B9-4E788BD2A4B9}" dt="2023-08-29T14:00:24.294" v="75" actId="26606"/>
          <ac:spMkLst>
            <pc:docMk/>
            <pc:sldMk cId="3575044512" sldId="258"/>
            <ac:spMk id="20" creationId="{8D71EDA1-87BF-4D5D-AB79-F346FD19278A}"/>
          </ac:spMkLst>
        </pc:spChg>
      </pc:sldChg>
      <pc:sldChg chg="addSp modSp mod setBg">
        <pc:chgData name="Antoine Moulin" userId="dd02c086-8253-43af-a9e2-db09e91e5f33" providerId="ADAL" clId="{9FE9B0AA-EDB2-48C1-A8B9-4E788BD2A4B9}" dt="2023-08-29T14:03:05.012" v="104" actId="403"/>
        <pc:sldMkLst>
          <pc:docMk/>
          <pc:sldMk cId="1344837758" sldId="259"/>
        </pc:sldMkLst>
        <pc:spChg chg="mod">
          <ac:chgData name="Antoine Moulin" userId="dd02c086-8253-43af-a9e2-db09e91e5f33" providerId="ADAL" clId="{9FE9B0AA-EDB2-48C1-A8B9-4E788BD2A4B9}" dt="2023-08-29T14:01:41.508" v="89" actId="26606"/>
          <ac:spMkLst>
            <pc:docMk/>
            <pc:sldMk cId="1344837758" sldId="259"/>
            <ac:spMk id="2" creationId="{00000000-0000-0000-0000-000000000000}"/>
          </ac:spMkLst>
        </pc:spChg>
        <pc:spChg chg="mod">
          <ac:chgData name="Antoine Moulin" userId="dd02c086-8253-43af-a9e2-db09e91e5f33" providerId="ADAL" clId="{9FE9B0AA-EDB2-48C1-A8B9-4E788BD2A4B9}" dt="2023-08-29T14:03:05.012" v="104" actId="403"/>
          <ac:spMkLst>
            <pc:docMk/>
            <pc:sldMk cId="1344837758" sldId="259"/>
            <ac:spMk id="3" creationId="{00000000-0000-0000-0000-000000000000}"/>
          </ac:spMkLst>
        </pc:spChg>
        <pc:spChg chg="add">
          <ac:chgData name="Antoine Moulin" userId="dd02c086-8253-43af-a9e2-db09e91e5f33" providerId="ADAL" clId="{9FE9B0AA-EDB2-48C1-A8B9-4E788BD2A4B9}" dt="2023-08-29T14:01:41.508" v="89" actId="26606"/>
          <ac:spMkLst>
            <pc:docMk/>
            <pc:sldMk cId="1344837758" sldId="259"/>
            <ac:spMk id="8" creationId="{09588DA8-065E-4F6F-8EFD-43104AB2E0CF}"/>
          </ac:spMkLst>
        </pc:spChg>
        <pc:spChg chg="add">
          <ac:chgData name="Antoine Moulin" userId="dd02c086-8253-43af-a9e2-db09e91e5f33" providerId="ADAL" clId="{9FE9B0AA-EDB2-48C1-A8B9-4E788BD2A4B9}" dt="2023-08-29T14:01:41.508" v="89" actId="26606"/>
          <ac:spMkLst>
            <pc:docMk/>
            <pc:sldMk cId="1344837758" sldId="259"/>
            <ac:spMk id="10" creationId="{C4285719-470E-454C-AF62-8323075F1F5B}"/>
          </ac:spMkLst>
        </pc:spChg>
        <pc:spChg chg="add">
          <ac:chgData name="Antoine Moulin" userId="dd02c086-8253-43af-a9e2-db09e91e5f33" providerId="ADAL" clId="{9FE9B0AA-EDB2-48C1-A8B9-4E788BD2A4B9}" dt="2023-08-29T14:01:41.508" v="89" actId="26606"/>
          <ac:spMkLst>
            <pc:docMk/>
            <pc:sldMk cId="1344837758" sldId="259"/>
            <ac:spMk id="12" creationId="{CD9FE4EF-C4D8-49A0-B2FF-81D8DB7D8A24}"/>
          </ac:spMkLst>
        </pc:spChg>
        <pc:spChg chg="add">
          <ac:chgData name="Antoine Moulin" userId="dd02c086-8253-43af-a9e2-db09e91e5f33" providerId="ADAL" clId="{9FE9B0AA-EDB2-48C1-A8B9-4E788BD2A4B9}" dt="2023-08-29T14:01:41.508" v="89" actId="26606"/>
          <ac:spMkLst>
            <pc:docMk/>
            <pc:sldMk cId="1344837758" sldId="259"/>
            <ac:spMk id="14" creationId="{4300840D-0A0B-4512-BACA-B439D5B9C57C}"/>
          </ac:spMkLst>
        </pc:spChg>
        <pc:spChg chg="add">
          <ac:chgData name="Antoine Moulin" userId="dd02c086-8253-43af-a9e2-db09e91e5f33" providerId="ADAL" clId="{9FE9B0AA-EDB2-48C1-A8B9-4E788BD2A4B9}" dt="2023-08-29T14:01:41.508" v="89" actId="26606"/>
          <ac:spMkLst>
            <pc:docMk/>
            <pc:sldMk cId="1344837758" sldId="259"/>
            <ac:spMk id="16" creationId="{D2B78728-A580-49A7-84F9-6EF6F583ADE0}"/>
          </ac:spMkLst>
        </pc:spChg>
        <pc:spChg chg="add">
          <ac:chgData name="Antoine Moulin" userId="dd02c086-8253-43af-a9e2-db09e91e5f33" providerId="ADAL" clId="{9FE9B0AA-EDB2-48C1-A8B9-4E788BD2A4B9}" dt="2023-08-29T14:01:41.508" v="89" actId="26606"/>
          <ac:spMkLst>
            <pc:docMk/>
            <pc:sldMk cId="1344837758" sldId="259"/>
            <ac:spMk id="18" creationId="{38FAA1A1-D861-433F-88FA-1E9D6FD31D11}"/>
          </ac:spMkLst>
        </pc:spChg>
        <pc:spChg chg="add">
          <ac:chgData name="Antoine Moulin" userId="dd02c086-8253-43af-a9e2-db09e91e5f33" providerId="ADAL" clId="{9FE9B0AA-EDB2-48C1-A8B9-4E788BD2A4B9}" dt="2023-08-29T14:01:41.508" v="89" actId="26606"/>
          <ac:spMkLst>
            <pc:docMk/>
            <pc:sldMk cId="1344837758" sldId="259"/>
            <ac:spMk id="20" creationId="{8D71EDA1-87BF-4D5D-AB79-F346FD19278A}"/>
          </ac:spMkLst>
        </pc:spChg>
      </pc:sldChg>
      <pc:sldChg chg="addSp modSp mod setBg">
        <pc:chgData name="Antoine Moulin" userId="dd02c086-8253-43af-a9e2-db09e91e5f33" providerId="ADAL" clId="{9FE9B0AA-EDB2-48C1-A8B9-4E788BD2A4B9}" dt="2023-08-29T14:30:47.281" v="439" actId="255"/>
        <pc:sldMkLst>
          <pc:docMk/>
          <pc:sldMk cId="457779092" sldId="260"/>
        </pc:sldMkLst>
        <pc:spChg chg="mod">
          <ac:chgData name="Antoine Moulin" userId="dd02c086-8253-43af-a9e2-db09e91e5f33" providerId="ADAL" clId="{9FE9B0AA-EDB2-48C1-A8B9-4E788BD2A4B9}" dt="2023-08-29T14:01:52.132" v="90" actId="26606"/>
          <ac:spMkLst>
            <pc:docMk/>
            <pc:sldMk cId="457779092" sldId="260"/>
            <ac:spMk id="2" creationId="{00000000-0000-0000-0000-000000000000}"/>
          </ac:spMkLst>
        </pc:spChg>
        <pc:spChg chg="mod">
          <ac:chgData name="Antoine Moulin" userId="dd02c086-8253-43af-a9e2-db09e91e5f33" providerId="ADAL" clId="{9FE9B0AA-EDB2-48C1-A8B9-4E788BD2A4B9}" dt="2023-08-29T14:30:47.281" v="439" actId="255"/>
          <ac:spMkLst>
            <pc:docMk/>
            <pc:sldMk cId="457779092" sldId="260"/>
            <ac:spMk id="3" creationId="{00000000-0000-0000-0000-000000000000}"/>
          </ac:spMkLst>
        </pc:spChg>
        <pc:spChg chg="add">
          <ac:chgData name="Antoine Moulin" userId="dd02c086-8253-43af-a9e2-db09e91e5f33" providerId="ADAL" clId="{9FE9B0AA-EDB2-48C1-A8B9-4E788BD2A4B9}" dt="2023-08-29T14:01:52.132" v="90" actId="26606"/>
          <ac:spMkLst>
            <pc:docMk/>
            <pc:sldMk cId="457779092" sldId="260"/>
            <ac:spMk id="8" creationId="{09588DA8-065E-4F6F-8EFD-43104AB2E0CF}"/>
          </ac:spMkLst>
        </pc:spChg>
        <pc:spChg chg="add">
          <ac:chgData name="Antoine Moulin" userId="dd02c086-8253-43af-a9e2-db09e91e5f33" providerId="ADAL" clId="{9FE9B0AA-EDB2-48C1-A8B9-4E788BD2A4B9}" dt="2023-08-29T14:01:52.132" v="90" actId="26606"/>
          <ac:spMkLst>
            <pc:docMk/>
            <pc:sldMk cId="457779092" sldId="260"/>
            <ac:spMk id="10" creationId="{C4285719-470E-454C-AF62-8323075F1F5B}"/>
          </ac:spMkLst>
        </pc:spChg>
        <pc:spChg chg="add">
          <ac:chgData name="Antoine Moulin" userId="dd02c086-8253-43af-a9e2-db09e91e5f33" providerId="ADAL" clId="{9FE9B0AA-EDB2-48C1-A8B9-4E788BD2A4B9}" dt="2023-08-29T14:01:52.132" v="90" actId="26606"/>
          <ac:spMkLst>
            <pc:docMk/>
            <pc:sldMk cId="457779092" sldId="260"/>
            <ac:spMk id="12" creationId="{CD9FE4EF-C4D8-49A0-B2FF-81D8DB7D8A24}"/>
          </ac:spMkLst>
        </pc:spChg>
        <pc:spChg chg="add">
          <ac:chgData name="Antoine Moulin" userId="dd02c086-8253-43af-a9e2-db09e91e5f33" providerId="ADAL" clId="{9FE9B0AA-EDB2-48C1-A8B9-4E788BD2A4B9}" dt="2023-08-29T14:01:52.132" v="90" actId="26606"/>
          <ac:spMkLst>
            <pc:docMk/>
            <pc:sldMk cId="457779092" sldId="260"/>
            <ac:spMk id="14" creationId="{4300840D-0A0B-4512-BACA-B439D5B9C57C}"/>
          </ac:spMkLst>
        </pc:spChg>
        <pc:spChg chg="add">
          <ac:chgData name="Antoine Moulin" userId="dd02c086-8253-43af-a9e2-db09e91e5f33" providerId="ADAL" clId="{9FE9B0AA-EDB2-48C1-A8B9-4E788BD2A4B9}" dt="2023-08-29T14:01:52.132" v="90" actId="26606"/>
          <ac:spMkLst>
            <pc:docMk/>
            <pc:sldMk cId="457779092" sldId="260"/>
            <ac:spMk id="16" creationId="{D2B78728-A580-49A7-84F9-6EF6F583ADE0}"/>
          </ac:spMkLst>
        </pc:spChg>
        <pc:spChg chg="add">
          <ac:chgData name="Antoine Moulin" userId="dd02c086-8253-43af-a9e2-db09e91e5f33" providerId="ADAL" clId="{9FE9B0AA-EDB2-48C1-A8B9-4E788BD2A4B9}" dt="2023-08-29T14:01:52.132" v="90" actId="26606"/>
          <ac:spMkLst>
            <pc:docMk/>
            <pc:sldMk cId="457779092" sldId="260"/>
            <ac:spMk id="18" creationId="{38FAA1A1-D861-433F-88FA-1E9D6FD31D11}"/>
          </ac:spMkLst>
        </pc:spChg>
        <pc:spChg chg="add">
          <ac:chgData name="Antoine Moulin" userId="dd02c086-8253-43af-a9e2-db09e91e5f33" providerId="ADAL" clId="{9FE9B0AA-EDB2-48C1-A8B9-4E788BD2A4B9}" dt="2023-08-29T14:01:52.132" v="90" actId="26606"/>
          <ac:spMkLst>
            <pc:docMk/>
            <pc:sldMk cId="457779092" sldId="260"/>
            <ac:spMk id="20" creationId="{8D71EDA1-87BF-4D5D-AB79-F346FD19278A}"/>
          </ac:spMkLst>
        </pc:spChg>
      </pc:sldChg>
      <pc:sldChg chg="addSp modSp mod setBg">
        <pc:chgData name="Antoine Moulin" userId="dd02c086-8253-43af-a9e2-db09e91e5f33" providerId="ADAL" clId="{9FE9B0AA-EDB2-48C1-A8B9-4E788BD2A4B9}" dt="2023-08-29T15:53:44.406" v="2173" actId="20577"/>
        <pc:sldMkLst>
          <pc:docMk/>
          <pc:sldMk cId="3107369104" sldId="261"/>
        </pc:sldMkLst>
        <pc:spChg chg="mod">
          <ac:chgData name="Antoine Moulin" userId="dd02c086-8253-43af-a9e2-db09e91e5f33" providerId="ADAL" clId="{9FE9B0AA-EDB2-48C1-A8B9-4E788BD2A4B9}" dt="2023-08-29T15:53:44.406" v="2173" actId="20577"/>
          <ac:spMkLst>
            <pc:docMk/>
            <pc:sldMk cId="3107369104" sldId="261"/>
            <ac:spMk id="2" creationId="{00000000-0000-0000-0000-000000000000}"/>
          </ac:spMkLst>
        </pc:spChg>
        <pc:spChg chg="mod">
          <ac:chgData name="Antoine Moulin" userId="dd02c086-8253-43af-a9e2-db09e91e5f33" providerId="ADAL" clId="{9FE9B0AA-EDB2-48C1-A8B9-4E788BD2A4B9}" dt="2023-08-29T14:30:36.308" v="437" actId="21"/>
          <ac:spMkLst>
            <pc:docMk/>
            <pc:sldMk cId="3107369104" sldId="261"/>
            <ac:spMk id="3" creationId="{00000000-0000-0000-0000-000000000000}"/>
          </ac:spMkLst>
        </pc:spChg>
        <pc:spChg chg="add">
          <ac:chgData name="Antoine Moulin" userId="dd02c086-8253-43af-a9e2-db09e91e5f33" providerId="ADAL" clId="{9FE9B0AA-EDB2-48C1-A8B9-4E788BD2A4B9}" dt="2023-08-29T14:02:02.784" v="91" actId="26606"/>
          <ac:spMkLst>
            <pc:docMk/>
            <pc:sldMk cId="3107369104" sldId="261"/>
            <ac:spMk id="8" creationId="{09588DA8-065E-4F6F-8EFD-43104AB2E0CF}"/>
          </ac:spMkLst>
        </pc:spChg>
        <pc:spChg chg="add">
          <ac:chgData name="Antoine Moulin" userId="dd02c086-8253-43af-a9e2-db09e91e5f33" providerId="ADAL" clId="{9FE9B0AA-EDB2-48C1-A8B9-4E788BD2A4B9}" dt="2023-08-29T14:02:02.784" v="91" actId="26606"/>
          <ac:spMkLst>
            <pc:docMk/>
            <pc:sldMk cId="3107369104" sldId="261"/>
            <ac:spMk id="10" creationId="{C4285719-470E-454C-AF62-8323075F1F5B}"/>
          </ac:spMkLst>
        </pc:spChg>
        <pc:spChg chg="add">
          <ac:chgData name="Antoine Moulin" userId="dd02c086-8253-43af-a9e2-db09e91e5f33" providerId="ADAL" clId="{9FE9B0AA-EDB2-48C1-A8B9-4E788BD2A4B9}" dt="2023-08-29T14:02:02.784" v="91" actId="26606"/>
          <ac:spMkLst>
            <pc:docMk/>
            <pc:sldMk cId="3107369104" sldId="261"/>
            <ac:spMk id="12" creationId="{CD9FE4EF-C4D8-49A0-B2FF-81D8DB7D8A24}"/>
          </ac:spMkLst>
        </pc:spChg>
        <pc:spChg chg="add">
          <ac:chgData name="Antoine Moulin" userId="dd02c086-8253-43af-a9e2-db09e91e5f33" providerId="ADAL" clId="{9FE9B0AA-EDB2-48C1-A8B9-4E788BD2A4B9}" dt="2023-08-29T14:02:02.784" v="91" actId="26606"/>
          <ac:spMkLst>
            <pc:docMk/>
            <pc:sldMk cId="3107369104" sldId="261"/>
            <ac:spMk id="14" creationId="{4300840D-0A0B-4512-BACA-B439D5B9C57C}"/>
          </ac:spMkLst>
        </pc:spChg>
        <pc:spChg chg="add">
          <ac:chgData name="Antoine Moulin" userId="dd02c086-8253-43af-a9e2-db09e91e5f33" providerId="ADAL" clId="{9FE9B0AA-EDB2-48C1-A8B9-4E788BD2A4B9}" dt="2023-08-29T14:02:02.784" v="91" actId="26606"/>
          <ac:spMkLst>
            <pc:docMk/>
            <pc:sldMk cId="3107369104" sldId="261"/>
            <ac:spMk id="16" creationId="{D2B78728-A580-49A7-84F9-6EF6F583ADE0}"/>
          </ac:spMkLst>
        </pc:spChg>
        <pc:spChg chg="add">
          <ac:chgData name="Antoine Moulin" userId="dd02c086-8253-43af-a9e2-db09e91e5f33" providerId="ADAL" clId="{9FE9B0AA-EDB2-48C1-A8B9-4E788BD2A4B9}" dt="2023-08-29T14:02:02.784" v="91" actId="26606"/>
          <ac:spMkLst>
            <pc:docMk/>
            <pc:sldMk cId="3107369104" sldId="261"/>
            <ac:spMk id="18" creationId="{38FAA1A1-D861-433F-88FA-1E9D6FD31D11}"/>
          </ac:spMkLst>
        </pc:spChg>
        <pc:spChg chg="add">
          <ac:chgData name="Antoine Moulin" userId="dd02c086-8253-43af-a9e2-db09e91e5f33" providerId="ADAL" clId="{9FE9B0AA-EDB2-48C1-A8B9-4E788BD2A4B9}" dt="2023-08-29T14:02:02.784" v="91" actId="26606"/>
          <ac:spMkLst>
            <pc:docMk/>
            <pc:sldMk cId="3107369104" sldId="261"/>
            <ac:spMk id="20" creationId="{8D71EDA1-87BF-4D5D-AB79-F346FD19278A}"/>
          </ac:spMkLst>
        </pc:spChg>
      </pc:sldChg>
      <pc:sldChg chg="addSp modSp del mod setBg">
        <pc:chgData name="Antoine Moulin" userId="dd02c086-8253-43af-a9e2-db09e91e5f33" providerId="ADAL" clId="{9FE9B0AA-EDB2-48C1-A8B9-4E788BD2A4B9}" dt="2023-08-29T15:53:49.204" v="2174" actId="47"/>
        <pc:sldMkLst>
          <pc:docMk/>
          <pc:sldMk cId="3637727419" sldId="262"/>
        </pc:sldMkLst>
        <pc:spChg chg="mod">
          <ac:chgData name="Antoine Moulin" userId="dd02c086-8253-43af-a9e2-db09e91e5f33" providerId="ADAL" clId="{9FE9B0AA-EDB2-48C1-A8B9-4E788BD2A4B9}" dt="2023-08-29T14:02:04.852" v="92" actId="26606"/>
          <ac:spMkLst>
            <pc:docMk/>
            <pc:sldMk cId="3637727419" sldId="262"/>
            <ac:spMk id="2" creationId="{00000000-0000-0000-0000-000000000000}"/>
          </ac:spMkLst>
        </pc:spChg>
        <pc:spChg chg="mod">
          <ac:chgData name="Antoine Moulin" userId="dd02c086-8253-43af-a9e2-db09e91e5f33" providerId="ADAL" clId="{9FE9B0AA-EDB2-48C1-A8B9-4E788BD2A4B9}" dt="2023-08-29T14:02:04.852" v="92" actId="26606"/>
          <ac:spMkLst>
            <pc:docMk/>
            <pc:sldMk cId="3637727419" sldId="262"/>
            <ac:spMk id="3" creationId="{00000000-0000-0000-0000-000000000000}"/>
          </ac:spMkLst>
        </pc:spChg>
        <pc:spChg chg="add">
          <ac:chgData name="Antoine Moulin" userId="dd02c086-8253-43af-a9e2-db09e91e5f33" providerId="ADAL" clId="{9FE9B0AA-EDB2-48C1-A8B9-4E788BD2A4B9}" dt="2023-08-29T14:02:04.852" v="92" actId="26606"/>
          <ac:spMkLst>
            <pc:docMk/>
            <pc:sldMk cId="3637727419" sldId="262"/>
            <ac:spMk id="8" creationId="{09588DA8-065E-4F6F-8EFD-43104AB2E0CF}"/>
          </ac:spMkLst>
        </pc:spChg>
        <pc:spChg chg="add">
          <ac:chgData name="Antoine Moulin" userId="dd02c086-8253-43af-a9e2-db09e91e5f33" providerId="ADAL" clId="{9FE9B0AA-EDB2-48C1-A8B9-4E788BD2A4B9}" dt="2023-08-29T14:02:04.852" v="92" actId="26606"/>
          <ac:spMkLst>
            <pc:docMk/>
            <pc:sldMk cId="3637727419" sldId="262"/>
            <ac:spMk id="10" creationId="{C4285719-470E-454C-AF62-8323075F1F5B}"/>
          </ac:spMkLst>
        </pc:spChg>
        <pc:spChg chg="add">
          <ac:chgData name="Antoine Moulin" userId="dd02c086-8253-43af-a9e2-db09e91e5f33" providerId="ADAL" clId="{9FE9B0AA-EDB2-48C1-A8B9-4E788BD2A4B9}" dt="2023-08-29T14:02:04.852" v="92" actId="26606"/>
          <ac:spMkLst>
            <pc:docMk/>
            <pc:sldMk cId="3637727419" sldId="262"/>
            <ac:spMk id="12" creationId="{CD9FE4EF-C4D8-49A0-B2FF-81D8DB7D8A24}"/>
          </ac:spMkLst>
        </pc:spChg>
        <pc:spChg chg="add">
          <ac:chgData name="Antoine Moulin" userId="dd02c086-8253-43af-a9e2-db09e91e5f33" providerId="ADAL" clId="{9FE9B0AA-EDB2-48C1-A8B9-4E788BD2A4B9}" dt="2023-08-29T14:02:04.852" v="92" actId="26606"/>
          <ac:spMkLst>
            <pc:docMk/>
            <pc:sldMk cId="3637727419" sldId="262"/>
            <ac:spMk id="14" creationId="{4300840D-0A0B-4512-BACA-B439D5B9C57C}"/>
          </ac:spMkLst>
        </pc:spChg>
        <pc:spChg chg="add">
          <ac:chgData name="Antoine Moulin" userId="dd02c086-8253-43af-a9e2-db09e91e5f33" providerId="ADAL" clId="{9FE9B0AA-EDB2-48C1-A8B9-4E788BD2A4B9}" dt="2023-08-29T14:02:04.852" v="92" actId="26606"/>
          <ac:spMkLst>
            <pc:docMk/>
            <pc:sldMk cId="3637727419" sldId="262"/>
            <ac:spMk id="16" creationId="{D2B78728-A580-49A7-84F9-6EF6F583ADE0}"/>
          </ac:spMkLst>
        </pc:spChg>
        <pc:spChg chg="add">
          <ac:chgData name="Antoine Moulin" userId="dd02c086-8253-43af-a9e2-db09e91e5f33" providerId="ADAL" clId="{9FE9B0AA-EDB2-48C1-A8B9-4E788BD2A4B9}" dt="2023-08-29T14:02:04.852" v="92" actId="26606"/>
          <ac:spMkLst>
            <pc:docMk/>
            <pc:sldMk cId="3637727419" sldId="262"/>
            <ac:spMk id="18" creationId="{38FAA1A1-D861-433F-88FA-1E9D6FD31D11}"/>
          </ac:spMkLst>
        </pc:spChg>
        <pc:spChg chg="add">
          <ac:chgData name="Antoine Moulin" userId="dd02c086-8253-43af-a9e2-db09e91e5f33" providerId="ADAL" clId="{9FE9B0AA-EDB2-48C1-A8B9-4E788BD2A4B9}" dt="2023-08-29T14:02:04.852" v="92" actId="26606"/>
          <ac:spMkLst>
            <pc:docMk/>
            <pc:sldMk cId="3637727419" sldId="262"/>
            <ac:spMk id="20" creationId="{8D71EDA1-87BF-4D5D-AB79-F346FD19278A}"/>
          </ac:spMkLst>
        </pc:spChg>
      </pc:sldChg>
      <pc:sldChg chg="addSp modSp mod setBg">
        <pc:chgData name="Antoine Moulin" userId="dd02c086-8253-43af-a9e2-db09e91e5f33" providerId="ADAL" clId="{9FE9B0AA-EDB2-48C1-A8B9-4E788BD2A4B9}" dt="2023-08-29T15:54:08.331" v="2213" actId="6549"/>
        <pc:sldMkLst>
          <pc:docMk/>
          <pc:sldMk cId="3329245459" sldId="263"/>
        </pc:sldMkLst>
        <pc:spChg chg="mod">
          <ac:chgData name="Antoine Moulin" userId="dd02c086-8253-43af-a9e2-db09e91e5f33" providerId="ADAL" clId="{9FE9B0AA-EDB2-48C1-A8B9-4E788BD2A4B9}" dt="2023-08-29T15:54:08.331" v="2213" actId="6549"/>
          <ac:spMkLst>
            <pc:docMk/>
            <pc:sldMk cId="3329245459" sldId="263"/>
            <ac:spMk id="2" creationId="{00000000-0000-0000-0000-000000000000}"/>
          </ac:spMkLst>
        </pc:spChg>
        <pc:spChg chg="mod">
          <ac:chgData name="Antoine Moulin" userId="dd02c086-8253-43af-a9e2-db09e91e5f33" providerId="ADAL" clId="{9FE9B0AA-EDB2-48C1-A8B9-4E788BD2A4B9}" dt="2023-08-29T14:02:09.444" v="93" actId="26606"/>
          <ac:spMkLst>
            <pc:docMk/>
            <pc:sldMk cId="3329245459" sldId="263"/>
            <ac:spMk id="3" creationId="{00000000-0000-0000-0000-000000000000}"/>
          </ac:spMkLst>
        </pc:spChg>
        <pc:spChg chg="add">
          <ac:chgData name="Antoine Moulin" userId="dd02c086-8253-43af-a9e2-db09e91e5f33" providerId="ADAL" clId="{9FE9B0AA-EDB2-48C1-A8B9-4E788BD2A4B9}" dt="2023-08-29T14:02:09.444" v="93" actId="26606"/>
          <ac:spMkLst>
            <pc:docMk/>
            <pc:sldMk cId="3329245459" sldId="263"/>
            <ac:spMk id="8" creationId="{09588DA8-065E-4F6F-8EFD-43104AB2E0CF}"/>
          </ac:spMkLst>
        </pc:spChg>
        <pc:spChg chg="add">
          <ac:chgData name="Antoine Moulin" userId="dd02c086-8253-43af-a9e2-db09e91e5f33" providerId="ADAL" clId="{9FE9B0AA-EDB2-48C1-A8B9-4E788BD2A4B9}" dt="2023-08-29T14:02:09.444" v="93" actId="26606"/>
          <ac:spMkLst>
            <pc:docMk/>
            <pc:sldMk cId="3329245459" sldId="263"/>
            <ac:spMk id="10" creationId="{C4285719-470E-454C-AF62-8323075F1F5B}"/>
          </ac:spMkLst>
        </pc:spChg>
        <pc:spChg chg="add">
          <ac:chgData name="Antoine Moulin" userId="dd02c086-8253-43af-a9e2-db09e91e5f33" providerId="ADAL" clId="{9FE9B0AA-EDB2-48C1-A8B9-4E788BD2A4B9}" dt="2023-08-29T14:02:09.444" v="93" actId="26606"/>
          <ac:spMkLst>
            <pc:docMk/>
            <pc:sldMk cId="3329245459" sldId="263"/>
            <ac:spMk id="12" creationId="{CD9FE4EF-C4D8-49A0-B2FF-81D8DB7D8A24}"/>
          </ac:spMkLst>
        </pc:spChg>
        <pc:spChg chg="add">
          <ac:chgData name="Antoine Moulin" userId="dd02c086-8253-43af-a9e2-db09e91e5f33" providerId="ADAL" clId="{9FE9B0AA-EDB2-48C1-A8B9-4E788BD2A4B9}" dt="2023-08-29T14:02:09.444" v="93" actId="26606"/>
          <ac:spMkLst>
            <pc:docMk/>
            <pc:sldMk cId="3329245459" sldId="263"/>
            <ac:spMk id="14" creationId="{4300840D-0A0B-4512-BACA-B439D5B9C57C}"/>
          </ac:spMkLst>
        </pc:spChg>
        <pc:spChg chg="add">
          <ac:chgData name="Antoine Moulin" userId="dd02c086-8253-43af-a9e2-db09e91e5f33" providerId="ADAL" clId="{9FE9B0AA-EDB2-48C1-A8B9-4E788BD2A4B9}" dt="2023-08-29T14:02:09.444" v="93" actId="26606"/>
          <ac:spMkLst>
            <pc:docMk/>
            <pc:sldMk cId="3329245459" sldId="263"/>
            <ac:spMk id="16" creationId="{D2B78728-A580-49A7-84F9-6EF6F583ADE0}"/>
          </ac:spMkLst>
        </pc:spChg>
        <pc:spChg chg="add">
          <ac:chgData name="Antoine Moulin" userId="dd02c086-8253-43af-a9e2-db09e91e5f33" providerId="ADAL" clId="{9FE9B0AA-EDB2-48C1-A8B9-4E788BD2A4B9}" dt="2023-08-29T14:02:09.444" v="93" actId="26606"/>
          <ac:spMkLst>
            <pc:docMk/>
            <pc:sldMk cId="3329245459" sldId="263"/>
            <ac:spMk id="18" creationId="{38FAA1A1-D861-433F-88FA-1E9D6FD31D11}"/>
          </ac:spMkLst>
        </pc:spChg>
        <pc:spChg chg="add">
          <ac:chgData name="Antoine Moulin" userId="dd02c086-8253-43af-a9e2-db09e91e5f33" providerId="ADAL" clId="{9FE9B0AA-EDB2-48C1-A8B9-4E788BD2A4B9}" dt="2023-08-29T14:02:09.444" v="93" actId="26606"/>
          <ac:spMkLst>
            <pc:docMk/>
            <pc:sldMk cId="3329245459" sldId="263"/>
            <ac:spMk id="20" creationId="{8D71EDA1-87BF-4D5D-AB79-F346FD19278A}"/>
          </ac:spMkLst>
        </pc:spChg>
      </pc:sldChg>
      <pc:sldChg chg="addSp modSp mod setBg">
        <pc:chgData name="Antoine Moulin" userId="dd02c086-8253-43af-a9e2-db09e91e5f33" providerId="ADAL" clId="{9FE9B0AA-EDB2-48C1-A8B9-4E788BD2A4B9}" dt="2023-08-29T15:54:14.471" v="2215" actId="20577"/>
        <pc:sldMkLst>
          <pc:docMk/>
          <pc:sldMk cId="3587902059" sldId="264"/>
        </pc:sldMkLst>
        <pc:spChg chg="mod">
          <ac:chgData name="Antoine Moulin" userId="dd02c086-8253-43af-a9e2-db09e91e5f33" providerId="ADAL" clId="{9FE9B0AA-EDB2-48C1-A8B9-4E788BD2A4B9}" dt="2023-08-29T15:54:14.471" v="2215" actId="20577"/>
          <ac:spMkLst>
            <pc:docMk/>
            <pc:sldMk cId="3587902059" sldId="264"/>
            <ac:spMk id="2" creationId="{00000000-0000-0000-0000-000000000000}"/>
          </ac:spMkLst>
        </pc:spChg>
        <pc:spChg chg="mod">
          <ac:chgData name="Antoine Moulin" userId="dd02c086-8253-43af-a9e2-db09e91e5f33" providerId="ADAL" clId="{9FE9B0AA-EDB2-48C1-A8B9-4E788BD2A4B9}" dt="2023-08-29T14:02:12.533" v="94" actId="26606"/>
          <ac:spMkLst>
            <pc:docMk/>
            <pc:sldMk cId="3587902059" sldId="264"/>
            <ac:spMk id="3" creationId="{00000000-0000-0000-0000-000000000000}"/>
          </ac:spMkLst>
        </pc:spChg>
        <pc:spChg chg="add">
          <ac:chgData name="Antoine Moulin" userId="dd02c086-8253-43af-a9e2-db09e91e5f33" providerId="ADAL" clId="{9FE9B0AA-EDB2-48C1-A8B9-4E788BD2A4B9}" dt="2023-08-29T14:02:12.533" v="94" actId="26606"/>
          <ac:spMkLst>
            <pc:docMk/>
            <pc:sldMk cId="3587902059" sldId="264"/>
            <ac:spMk id="8" creationId="{09588DA8-065E-4F6F-8EFD-43104AB2E0CF}"/>
          </ac:spMkLst>
        </pc:spChg>
        <pc:spChg chg="add">
          <ac:chgData name="Antoine Moulin" userId="dd02c086-8253-43af-a9e2-db09e91e5f33" providerId="ADAL" clId="{9FE9B0AA-EDB2-48C1-A8B9-4E788BD2A4B9}" dt="2023-08-29T14:02:12.533" v="94" actId="26606"/>
          <ac:spMkLst>
            <pc:docMk/>
            <pc:sldMk cId="3587902059" sldId="264"/>
            <ac:spMk id="10" creationId="{C4285719-470E-454C-AF62-8323075F1F5B}"/>
          </ac:spMkLst>
        </pc:spChg>
        <pc:spChg chg="add">
          <ac:chgData name="Antoine Moulin" userId="dd02c086-8253-43af-a9e2-db09e91e5f33" providerId="ADAL" clId="{9FE9B0AA-EDB2-48C1-A8B9-4E788BD2A4B9}" dt="2023-08-29T14:02:12.533" v="94" actId="26606"/>
          <ac:spMkLst>
            <pc:docMk/>
            <pc:sldMk cId="3587902059" sldId="264"/>
            <ac:spMk id="12" creationId="{CD9FE4EF-C4D8-49A0-B2FF-81D8DB7D8A24}"/>
          </ac:spMkLst>
        </pc:spChg>
        <pc:spChg chg="add">
          <ac:chgData name="Antoine Moulin" userId="dd02c086-8253-43af-a9e2-db09e91e5f33" providerId="ADAL" clId="{9FE9B0AA-EDB2-48C1-A8B9-4E788BD2A4B9}" dt="2023-08-29T14:02:12.533" v="94" actId="26606"/>
          <ac:spMkLst>
            <pc:docMk/>
            <pc:sldMk cId="3587902059" sldId="264"/>
            <ac:spMk id="14" creationId="{4300840D-0A0B-4512-BACA-B439D5B9C57C}"/>
          </ac:spMkLst>
        </pc:spChg>
        <pc:spChg chg="add">
          <ac:chgData name="Antoine Moulin" userId="dd02c086-8253-43af-a9e2-db09e91e5f33" providerId="ADAL" clId="{9FE9B0AA-EDB2-48C1-A8B9-4E788BD2A4B9}" dt="2023-08-29T14:02:12.533" v="94" actId="26606"/>
          <ac:spMkLst>
            <pc:docMk/>
            <pc:sldMk cId="3587902059" sldId="264"/>
            <ac:spMk id="16" creationId="{D2B78728-A580-49A7-84F9-6EF6F583ADE0}"/>
          </ac:spMkLst>
        </pc:spChg>
        <pc:spChg chg="add">
          <ac:chgData name="Antoine Moulin" userId="dd02c086-8253-43af-a9e2-db09e91e5f33" providerId="ADAL" clId="{9FE9B0AA-EDB2-48C1-A8B9-4E788BD2A4B9}" dt="2023-08-29T14:02:12.533" v="94" actId="26606"/>
          <ac:spMkLst>
            <pc:docMk/>
            <pc:sldMk cId="3587902059" sldId="264"/>
            <ac:spMk id="18" creationId="{38FAA1A1-D861-433F-88FA-1E9D6FD31D11}"/>
          </ac:spMkLst>
        </pc:spChg>
        <pc:spChg chg="add">
          <ac:chgData name="Antoine Moulin" userId="dd02c086-8253-43af-a9e2-db09e91e5f33" providerId="ADAL" clId="{9FE9B0AA-EDB2-48C1-A8B9-4E788BD2A4B9}" dt="2023-08-29T14:02:12.533" v="94" actId="26606"/>
          <ac:spMkLst>
            <pc:docMk/>
            <pc:sldMk cId="3587902059" sldId="264"/>
            <ac:spMk id="20" creationId="{8D71EDA1-87BF-4D5D-AB79-F346FD19278A}"/>
          </ac:spMkLst>
        </pc:spChg>
      </pc:sldChg>
      <pc:sldChg chg="addSp modSp mod setBg modClrScheme chgLayout">
        <pc:chgData name="Antoine Moulin" userId="dd02c086-8253-43af-a9e2-db09e91e5f33" providerId="ADAL" clId="{9FE9B0AA-EDB2-48C1-A8B9-4E788BD2A4B9}" dt="2023-08-29T14:00:08.102" v="73" actId="26606"/>
        <pc:sldMkLst>
          <pc:docMk/>
          <pc:sldMk cId="3427497784" sldId="265"/>
        </pc:sldMkLst>
        <pc:spChg chg="mod ord">
          <ac:chgData name="Antoine Moulin" userId="dd02c086-8253-43af-a9e2-db09e91e5f33" providerId="ADAL" clId="{9FE9B0AA-EDB2-48C1-A8B9-4E788BD2A4B9}" dt="2023-08-29T14:00:08.102" v="73" actId="26606"/>
          <ac:spMkLst>
            <pc:docMk/>
            <pc:sldMk cId="3427497784" sldId="265"/>
            <ac:spMk id="2" creationId="{00000000-0000-0000-0000-000000000000}"/>
          </ac:spMkLst>
        </pc:spChg>
        <pc:spChg chg="mod ord">
          <ac:chgData name="Antoine Moulin" userId="dd02c086-8253-43af-a9e2-db09e91e5f33" providerId="ADAL" clId="{9FE9B0AA-EDB2-48C1-A8B9-4E788BD2A4B9}" dt="2023-08-29T14:00:08.102" v="73" actId="26606"/>
          <ac:spMkLst>
            <pc:docMk/>
            <pc:sldMk cId="3427497784" sldId="265"/>
            <ac:spMk id="3" creationId="{00000000-0000-0000-0000-000000000000}"/>
          </ac:spMkLst>
        </pc:spChg>
        <pc:spChg chg="add">
          <ac:chgData name="Antoine Moulin" userId="dd02c086-8253-43af-a9e2-db09e91e5f33" providerId="ADAL" clId="{9FE9B0AA-EDB2-48C1-A8B9-4E788BD2A4B9}" dt="2023-08-29T14:00:08.102" v="73" actId="26606"/>
          <ac:spMkLst>
            <pc:docMk/>
            <pc:sldMk cId="3427497784" sldId="265"/>
            <ac:spMk id="8" creationId="{09588DA8-065E-4F6F-8EFD-43104AB2E0CF}"/>
          </ac:spMkLst>
        </pc:spChg>
        <pc:spChg chg="add">
          <ac:chgData name="Antoine Moulin" userId="dd02c086-8253-43af-a9e2-db09e91e5f33" providerId="ADAL" clId="{9FE9B0AA-EDB2-48C1-A8B9-4E788BD2A4B9}" dt="2023-08-29T14:00:08.102" v="73" actId="26606"/>
          <ac:spMkLst>
            <pc:docMk/>
            <pc:sldMk cId="3427497784" sldId="265"/>
            <ac:spMk id="10" creationId="{C4285719-470E-454C-AF62-8323075F1F5B}"/>
          </ac:spMkLst>
        </pc:spChg>
        <pc:spChg chg="add">
          <ac:chgData name="Antoine Moulin" userId="dd02c086-8253-43af-a9e2-db09e91e5f33" providerId="ADAL" clId="{9FE9B0AA-EDB2-48C1-A8B9-4E788BD2A4B9}" dt="2023-08-29T14:00:08.102" v="73" actId="26606"/>
          <ac:spMkLst>
            <pc:docMk/>
            <pc:sldMk cId="3427497784" sldId="265"/>
            <ac:spMk id="12" creationId="{CD9FE4EF-C4D8-49A0-B2FF-81D8DB7D8A24}"/>
          </ac:spMkLst>
        </pc:spChg>
        <pc:spChg chg="add">
          <ac:chgData name="Antoine Moulin" userId="dd02c086-8253-43af-a9e2-db09e91e5f33" providerId="ADAL" clId="{9FE9B0AA-EDB2-48C1-A8B9-4E788BD2A4B9}" dt="2023-08-29T14:00:08.102" v="73" actId="26606"/>
          <ac:spMkLst>
            <pc:docMk/>
            <pc:sldMk cId="3427497784" sldId="265"/>
            <ac:spMk id="14" creationId="{4300840D-0A0B-4512-BACA-B439D5B9C57C}"/>
          </ac:spMkLst>
        </pc:spChg>
        <pc:spChg chg="add">
          <ac:chgData name="Antoine Moulin" userId="dd02c086-8253-43af-a9e2-db09e91e5f33" providerId="ADAL" clId="{9FE9B0AA-EDB2-48C1-A8B9-4E788BD2A4B9}" dt="2023-08-29T14:00:08.102" v="73" actId="26606"/>
          <ac:spMkLst>
            <pc:docMk/>
            <pc:sldMk cId="3427497784" sldId="265"/>
            <ac:spMk id="16" creationId="{D2B78728-A580-49A7-84F9-6EF6F583ADE0}"/>
          </ac:spMkLst>
        </pc:spChg>
        <pc:spChg chg="add">
          <ac:chgData name="Antoine Moulin" userId="dd02c086-8253-43af-a9e2-db09e91e5f33" providerId="ADAL" clId="{9FE9B0AA-EDB2-48C1-A8B9-4E788BD2A4B9}" dt="2023-08-29T14:00:08.102" v="73" actId="26606"/>
          <ac:spMkLst>
            <pc:docMk/>
            <pc:sldMk cId="3427497784" sldId="265"/>
            <ac:spMk id="18" creationId="{38FAA1A1-D861-433F-88FA-1E9D6FD31D11}"/>
          </ac:spMkLst>
        </pc:spChg>
        <pc:spChg chg="add">
          <ac:chgData name="Antoine Moulin" userId="dd02c086-8253-43af-a9e2-db09e91e5f33" providerId="ADAL" clId="{9FE9B0AA-EDB2-48C1-A8B9-4E788BD2A4B9}" dt="2023-08-29T14:00:08.102" v="73" actId="26606"/>
          <ac:spMkLst>
            <pc:docMk/>
            <pc:sldMk cId="3427497784" sldId="265"/>
            <ac:spMk id="20" creationId="{8D71EDA1-87BF-4D5D-AB79-F346FD19278A}"/>
          </ac:spMkLst>
        </pc:spChg>
      </pc:sldChg>
      <pc:sldChg chg="addSp delSp modSp mod chgLayout">
        <pc:chgData name="Antoine Moulin" userId="dd02c086-8253-43af-a9e2-db09e91e5f33" providerId="ADAL" clId="{9FE9B0AA-EDB2-48C1-A8B9-4E788BD2A4B9}" dt="2023-08-29T14:01:09.474" v="85" actId="14100"/>
        <pc:sldMkLst>
          <pc:docMk/>
          <pc:sldMk cId="254289225" sldId="266"/>
        </pc:sldMkLst>
        <pc:spChg chg="mod ord">
          <ac:chgData name="Antoine Moulin" userId="dd02c086-8253-43af-a9e2-db09e91e5f33" providerId="ADAL" clId="{9FE9B0AA-EDB2-48C1-A8B9-4E788BD2A4B9}" dt="2023-08-29T14:00:36.761" v="77" actId="700"/>
          <ac:spMkLst>
            <pc:docMk/>
            <pc:sldMk cId="254289225" sldId="266"/>
            <ac:spMk id="2" creationId="{00000000-0000-0000-0000-000000000000}"/>
          </ac:spMkLst>
        </pc:spChg>
        <pc:spChg chg="mod ord">
          <ac:chgData name="Antoine Moulin" userId="dd02c086-8253-43af-a9e2-db09e91e5f33" providerId="ADAL" clId="{9FE9B0AA-EDB2-48C1-A8B9-4E788BD2A4B9}" dt="2023-08-29T14:00:36.761" v="77" actId="700"/>
          <ac:spMkLst>
            <pc:docMk/>
            <pc:sldMk cId="254289225" sldId="266"/>
            <ac:spMk id="3" creationId="{00000000-0000-0000-0000-000000000000}"/>
          </ac:spMkLst>
        </pc:spChg>
        <pc:spChg chg="add del mod">
          <ac:chgData name="Antoine Moulin" userId="dd02c086-8253-43af-a9e2-db09e91e5f33" providerId="ADAL" clId="{9FE9B0AA-EDB2-48C1-A8B9-4E788BD2A4B9}" dt="2023-08-29T14:01:09.474" v="85" actId="14100"/>
          <ac:spMkLst>
            <pc:docMk/>
            <pc:sldMk cId="254289225" sldId="266"/>
            <ac:spMk id="4" creationId="{7C188F61-0FD3-C7F1-83A7-D2C081105493}"/>
          </ac:spMkLst>
        </pc:spChg>
      </pc:sldChg>
      <pc:sldChg chg="addSp modSp">
        <pc:chgData name="Antoine Moulin" userId="dd02c086-8253-43af-a9e2-db09e91e5f33" providerId="ADAL" clId="{9FE9B0AA-EDB2-48C1-A8B9-4E788BD2A4B9}" dt="2023-08-29T14:01:17.383" v="86"/>
        <pc:sldMkLst>
          <pc:docMk/>
          <pc:sldMk cId="1988434267" sldId="267"/>
        </pc:sldMkLst>
        <pc:spChg chg="add mod">
          <ac:chgData name="Antoine Moulin" userId="dd02c086-8253-43af-a9e2-db09e91e5f33" providerId="ADAL" clId="{9FE9B0AA-EDB2-48C1-A8B9-4E788BD2A4B9}" dt="2023-08-29T14:01:17.383" v="86"/>
          <ac:spMkLst>
            <pc:docMk/>
            <pc:sldMk cId="1988434267" sldId="267"/>
            <ac:spMk id="4" creationId="{1296B3DA-2542-8344-8391-AF4077594AFA}"/>
          </ac:spMkLst>
        </pc:spChg>
      </pc:sldChg>
      <pc:sldChg chg="addSp modSp">
        <pc:chgData name="Antoine Moulin" userId="dd02c086-8253-43af-a9e2-db09e91e5f33" providerId="ADAL" clId="{9FE9B0AA-EDB2-48C1-A8B9-4E788BD2A4B9}" dt="2023-08-29T14:01:20.742" v="87"/>
        <pc:sldMkLst>
          <pc:docMk/>
          <pc:sldMk cId="1224707865" sldId="268"/>
        </pc:sldMkLst>
        <pc:spChg chg="add mod">
          <ac:chgData name="Antoine Moulin" userId="dd02c086-8253-43af-a9e2-db09e91e5f33" providerId="ADAL" clId="{9FE9B0AA-EDB2-48C1-A8B9-4E788BD2A4B9}" dt="2023-08-29T14:01:20.742" v="87"/>
          <ac:spMkLst>
            <pc:docMk/>
            <pc:sldMk cId="1224707865" sldId="268"/>
            <ac:spMk id="5" creationId="{5D20BABA-9F99-B8C8-29D7-CE4806986CFE}"/>
          </ac:spMkLst>
        </pc:spChg>
      </pc:sldChg>
      <pc:sldChg chg="addSp modSp">
        <pc:chgData name="Antoine Moulin" userId="dd02c086-8253-43af-a9e2-db09e91e5f33" providerId="ADAL" clId="{9FE9B0AA-EDB2-48C1-A8B9-4E788BD2A4B9}" dt="2023-08-29T14:01:22.730" v="88"/>
        <pc:sldMkLst>
          <pc:docMk/>
          <pc:sldMk cId="225146595" sldId="269"/>
        </pc:sldMkLst>
        <pc:spChg chg="add mod">
          <ac:chgData name="Antoine Moulin" userId="dd02c086-8253-43af-a9e2-db09e91e5f33" providerId="ADAL" clId="{9FE9B0AA-EDB2-48C1-A8B9-4E788BD2A4B9}" dt="2023-08-29T14:01:22.730" v="88"/>
          <ac:spMkLst>
            <pc:docMk/>
            <pc:sldMk cId="225146595" sldId="269"/>
            <ac:spMk id="3" creationId="{0494614B-AF5D-EB67-DC02-D58CB137506E}"/>
          </ac:spMkLst>
        </pc:spChg>
      </pc:sldChg>
      <pc:sldChg chg="addSp modSp mod">
        <pc:chgData name="Antoine Moulin" userId="dd02c086-8253-43af-a9e2-db09e91e5f33" providerId="ADAL" clId="{9FE9B0AA-EDB2-48C1-A8B9-4E788BD2A4B9}" dt="2023-08-29T14:03:37.885" v="144" actId="20577"/>
        <pc:sldMkLst>
          <pc:docMk/>
          <pc:sldMk cId="2288987573" sldId="270"/>
        </pc:sldMkLst>
        <pc:spChg chg="add mod">
          <ac:chgData name="Antoine Moulin" userId="dd02c086-8253-43af-a9e2-db09e91e5f33" providerId="ADAL" clId="{9FE9B0AA-EDB2-48C1-A8B9-4E788BD2A4B9}" dt="2023-08-29T14:03:37.885" v="144" actId="20577"/>
          <ac:spMkLst>
            <pc:docMk/>
            <pc:sldMk cId="2288987573" sldId="270"/>
            <ac:spMk id="4" creationId="{54065245-1B6A-C338-2C1D-C2FA4829B3E9}"/>
          </ac:spMkLst>
        </pc:spChg>
      </pc:sldChg>
      <pc:sldChg chg="addSp delSp modSp mod ord">
        <pc:chgData name="Antoine Moulin" userId="dd02c086-8253-43af-a9e2-db09e91e5f33" providerId="ADAL" clId="{9FE9B0AA-EDB2-48C1-A8B9-4E788BD2A4B9}" dt="2023-08-29T14:03:54.969" v="149"/>
        <pc:sldMkLst>
          <pc:docMk/>
          <pc:sldMk cId="2610999260" sldId="271"/>
        </pc:sldMkLst>
        <pc:spChg chg="add mod">
          <ac:chgData name="Antoine Moulin" userId="dd02c086-8253-43af-a9e2-db09e91e5f33" providerId="ADAL" clId="{9FE9B0AA-EDB2-48C1-A8B9-4E788BD2A4B9}" dt="2023-08-29T14:03:54.969" v="149"/>
          <ac:spMkLst>
            <pc:docMk/>
            <pc:sldMk cId="2610999260" sldId="271"/>
            <ac:spMk id="6" creationId="{A84FBC32-A48F-3956-C400-8AEE0CCB6620}"/>
          </ac:spMkLst>
        </pc:spChg>
        <pc:graphicFrameChg chg="add del modGraphic">
          <ac:chgData name="Antoine Moulin" userId="dd02c086-8253-43af-a9e2-db09e91e5f33" providerId="ADAL" clId="{9FE9B0AA-EDB2-48C1-A8B9-4E788BD2A4B9}" dt="2023-08-29T14:03:46.764" v="148" actId="27309"/>
          <ac:graphicFrameMkLst>
            <pc:docMk/>
            <pc:sldMk cId="2610999260" sldId="271"/>
            <ac:graphicFrameMk id="5" creationId="{803ACACA-0315-96A8-EFAB-CDCEBB727F66}"/>
          </ac:graphicFrameMkLst>
        </pc:graphicFrameChg>
      </pc:sldChg>
      <pc:sldChg chg="addSp modSp">
        <pc:chgData name="Antoine Moulin" userId="dd02c086-8253-43af-a9e2-db09e91e5f33" providerId="ADAL" clId="{9FE9B0AA-EDB2-48C1-A8B9-4E788BD2A4B9}" dt="2023-08-29T14:03:59.544" v="150"/>
        <pc:sldMkLst>
          <pc:docMk/>
          <pc:sldMk cId="2513508467" sldId="272"/>
        </pc:sldMkLst>
        <pc:spChg chg="add mod">
          <ac:chgData name="Antoine Moulin" userId="dd02c086-8253-43af-a9e2-db09e91e5f33" providerId="ADAL" clId="{9FE9B0AA-EDB2-48C1-A8B9-4E788BD2A4B9}" dt="2023-08-29T14:03:59.544" v="150"/>
          <ac:spMkLst>
            <pc:docMk/>
            <pc:sldMk cId="2513508467" sldId="272"/>
            <ac:spMk id="4" creationId="{C3D5338F-708F-C301-62FB-4D7F59B297DA}"/>
          </ac:spMkLst>
        </pc:spChg>
      </pc:sldChg>
      <pc:sldChg chg="new del">
        <pc:chgData name="Antoine Moulin" userId="dd02c086-8253-43af-a9e2-db09e91e5f33" providerId="ADAL" clId="{9FE9B0AA-EDB2-48C1-A8B9-4E788BD2A4B9}" dt="2023-08-29T13:59:27.559" v="68" actId="680"/>
        <pc:sldMkLst>
          <pc:docMk/>
          <pc:sldMk cId="2967125123" sldId="273"/>
        </pc:sldMkLst>
      </pc:sldChg>
      <pc:sldChg chg="addSp delSp modSp add mod">
        <pc:chgData name="Antoine Moulin" userId="dd02c086-8253-43af-a9e2-db09e91e5f33" providerId="ADAL" clId="{9FE9B0AA-EDB2-48C1-A8B9-4E788BD2A4B9}" dt="2023-08-29T14:41:20.993" v="776" actId="20577"/>
        <pc:sldMkLst>
          <pc:docMk/>
          <pc:sldMk cId="4074557139" sldId="273"/>
        </pc:sldMkLst>
        <pc:spChg chg="mod">
          <ac:chgData name="Antoine Moulin" userId="dd02c086-8253-43af-a9e2-db09e91e5f33" providerId="ADAL" clId="{9FE9B0AA-EDB2-48C1-A8B9-4E788BD2A4B9}" dt="2023-08-29T14:41:20.993" v="776" actId="20577"/>
          <ac:spMkLst>
            <pc:docMk/>
            <pc:sldMk cId="4074557139" sldId="273"/>
            <ac:spMk id="2" creationId="{00000000-0000-0000-0000-000000000000}"/>
          </ac:spMkLst>
        </pc:spChg>
        <pc:spChg chg="del mod">
          <ac:chgData name="Antoine Moulin" userId="dd02c086-8253-43af-a9e2-db09e91e5f33" providerId="ADAL" clId="{9FE9B0AA-EDB2-48C1-A8B9-4E788BD2A4B9}" dt="2023-08-29T14:32:35.012" v="511" actId="478"/>
          <ac:spMkLst>
            <pc:docMk/>
            <pc:sldMk cId="4074557139" sldId="273"/>
            <ac:spMk id="3" creationId="{00000000-0000-0000-0000-000000000000}"/>
          </ac:spMkLst>
        </pc:spChg>
        <pc:spChg chg="mod">
          <ac:chgData name="Antoine Moulin" userId="dd02c086-8253-43af-a9e2-db09e91e5f33" providerId="ADAL" clId="{9FE9B0AA-EDB2-48C1-A8B9-4E788BD2A4B9}" dt="2023-08-29T14:41:17.484" v="773" actId="20577"/>
          <ac:spMkLst>
            <pc:docMk/>
            <pc:sldMk cId="4074557139" sldId="273"/>
            <ac:spMk id="4" creationId="{54065245-1B6A-C338-2C1D-C2FA4829B3E9}"/>
          </ac:spMkLst>
        </pc:spChg>
        <pc:spChg chg="add mod">
          <ac:chgData name="Antoine Moulin" userId="dd02c086-8253-43af-a9e2-db09e91e5f33" providerId="ADAL" clId="{9FE9B0AA-EDB2-48C1-A8B9-4E788BD2A4B9}" dt="2023-08-29T14:32:23.333" v="508" actId="164"/>
          <ac:spMkLst>
            <pc:docMk/>
            <pc:sldMk cId="4074557139" sldId="273"/>
            <ac:spMk id="7" creationId="{6647F9C8-8053-6A24-C420-2F0281F5BAEC}"/>
          </ac:spMkLst>
        </pc:spChg>
        <pc:spChg chg="add mod">
          <ac:chgData name="Antoine Moulin" userId="dd02c086-8253-43af-a9e2-db09e91e5f33" providerId="ADAL" clId="{9FE9B0AA-EDB2-48C1-A8B9-4E788BD2A4B9}" dt="2023-08-29T14:32:04.926" v="505" actId="164"/>
          <ac:spMkLst>
            <pc:docMk/>
            <pc:sldMk cId="4074557139" sldId="273"/>
            <ac:spMk id="9" creationId="{64FC95FC-E5CB-7AC8-6173-5B4F0D64E215}"/>
          </ac:spMkLst>
        </pc:spChg>
        <pc:spChg chg="add mod">
          <ac:chgData name="Antoine Moulin" userId="dd02c086-8253-43af-a9e2-db09e91e5f33" providerId="ADAL" clId="{9FE9B0AA-EDB2-48C1-A8B9-4E788BD2A4B9}" dt="2023-08-29T14:32:23.333" v="508" actId="164"/>
          <ac:spMkLst>
            <pc:docMk/>
            <pc:sldMk cId="4074557139" sldId="273"/>
            <ac:spMk id="10" creationId="{27A0E2E7-3805-43E8-8F5D-25F3E81FB7BA}"/>
          </ac:spMkLst>
        </pc:spChg>
        <pc:spChg chg="add mod">
          <ac:chgData name="Antoine Moulin" userId="dd02c086-8253-43af-a9e2-db09e91e5f33" providerId="ADAL" clId="{9FE9B0AA-EDB2-48C1-A8B9-4E788BD2A4B9}" dt="2023-08-29T14:32:48.881" v="515" actId="164"/>
          <ac:spMkLst>
            <pc:docMk/>
            <pc:sldMk cId="4074557139" sldId="273"/>
            <ac:spMk id="11" creationId="{51A86A5C-2863-A0E0-D18A-D059922713E0}"/>
          </ac:spMkLst>
        </pc:spChg>
        <pc:spChg chg="add mod">
          <ac:chgData name="Antoine Moulin" userId="dd02c086-8253-43af-a9e2-db09e91e5f33" providerId="ADAL" clId="{9FE9B0AA-EDB2-48C1-A8B9-4E788BD2A4B9}" dt="2023-08-29T14:33:32.682" v="526" actId="164"/>
          <ac:spMkLst>
            <pc:docMk/>
            <pc:sldMk cId="4074557139" sldId="273"/>
            <ac:spMk id="12" creationId="{480C24DC-0527-0BF3-070C-8375A172ED97}"/>
          </ac:spMkLst>
        </pc:spChg>
        <pc:grpChg chg="add mod">
          <ac:chgData name="Antoine Moulin" userId="dd02c086-8253-43af-a9e2-db09e91e5f33" providerId="ADAL" clId="{9FE9B0AA-EDB2-48C1-A8B9-4E788BD2A4B9}" dt="2023-08-29T14:34:09.300" v="531" actId="14100"/>
          <ac:grpSpMkLst>
            <pc:docMk/>
            <pc:sldMk cId="4074557139" sldId="273"/>
            <ac:grpSpMk id="13" creationId="{6FC644E6-2E55-7176-6B2F-A6C5D9178EE5}"/>
          </ac:grpSpMkLst>
        </pc:grpChg>
        <pc:grpChg chg="add mod">
          <ac:chgData name="Antoine Moulin" userId="dd02c086-8253-43af-a9e2-db09e91e5f33" providerId="ADAL" clId="{9FE9B0AA-EDB2-48C1-A8B9-4E788BD2A4B9}" dt="2023-08-29T14:33:59.033" v="529" actId="555"/>
          <ac:grpSpMkLst>
            <pc:docMk/>
            <pc:sldMk cId="4074557139" sldId="273"/>
            <ac:grpSpMk id="14" creationId="{C98A9FE3-F559-8512-F0EF-F20707AB0F27}"/>
          </ac:grpSpMkLst>
        </pc:grpChg>
        <pc:grpChg chg="add mod">
          <ac:chgData name="Antoine Moulin" userId="dd02c086-8253-43af-a9e2-db09e91e5f33" providerId="ADAL" clId="{9FE9B0AA-EDB2-48C1-A8B9-4E788BD2A4B9}" dt="2023-08-29T14:34:05.634" v="530" actId="14100"/>
          <ac:grpSpMkLst>
            <pc:docMk/>
            <pc:sldMk cId="4074557139" sldId="273"/>
            <ac:grpSpMk id="15" creationId="{6959CF00-C882-769B-7062-E9CC1257FAF0}"/>
          </ac:grpSpMkLst>
        </pc:grpChg>
        <pc:grpChg chg="add mod">
          <ac:chgData name="Antoine Moulin" userId="dd02c086-8253-43af-a9e2-db09e91e5f33" providerId="ADAL" clId="{9FE9B0AA-EDB2-48C1-A8B9-4E788BD2A4B9}" dt="2023-08-29T14:34:12.404" v="532" actId="14100"/>
          <ac:grpSpMkLst>
            <pc:docMk/>
            <pc:sldMk cId="4074557139" sldId="273"/>
            <ac:grpSpMk id="16" creationId="{82347B7F-3F9B-8E6F-9903-119F2DB2FF72}"/>
          </ac:grpSpMkLst>
        </pc:grpChg>
        <pc:picChg chg="add mod">
          <ac:chgData name="Antoine Moulin" userId="dd02c086-8253-43af-a9e2-db09e91e5f33" providerId="ADAL" clId="{9FE9B0AA-EDB2-48C1-A8B9-4E788BD2A4B9}" dt="2023-08-29T14:32:04.926" v="505" actId="164"/>
          <ac:picMkLst>
            <pc:docMk/>
            <pc:sldMk cId="4074557139" sldId="273"/>
            <ac:picMk id="5" creationId="{E3A486D8-BBBE-4AB4-99F2-0449A58BBCEF}"/>
          </ac:picMkLst>
        </pc:picChg>
        <pc:picChg chg="add mod">
          <ac:chgData name="Antoine Moulin" userId="dd02c086-8253-43af-a9e2-db09e91e5f33" providerId="ADAL" clId="{9FE9B0AA-EDB2-48C1-A8B9-4E788BD2A4B9}" dt="2023-08-29T14:32:48.881" v="515" actId="164"/>
          <ac:picMkLst>
            <pc:docMk/>
            <pc:sldMk cId="4074557139" sldId="273"/>
            <ac:picMk id="6" creationId="{49CC2108-3198-F015-D768-800145A9DE3D}"/>
          </ac:picMkLst>
        </pc:picChg>
        <pc:picChg chg="add mod">
          <ac:chgData name="Antoine Moulin" userId="dd02c086-8253-43af-a9e2-db09e91e5f33" providerId="ADAL" clId="{9FE9B0AA-EDB2-48C1-A8B9-4E788BD2A4B9}" dt="2023-08-29T14:33:32.682" v="526" actId="164"/>
          <ac:picMkLst>
            <pc:docMk/>
            <pc:sldMk cId="4074557139" sldId="273"/>
            <ac:picMk id="8" creationId="{FF4AE79E-1EFB-8CA5-E204-9FF3AD922D3A}"/>
          </ac:picMkLst>
        </pc:picChg>
      </pc:sldChg>
      <pc:sldChg chg="addSp delSp modSp add mod">
        <pc:chgData name="Antoine Moulin" userId="dd02c086-8253-43af-a9e2-db09e91e5f33" providerId="ADAL" clId="{9FE9B0AA-EDB2-48C1-A8B9-4E788BD2A4B9}" dt="2023-08-29T15:54:04.087" v="2212" actId="20577"/>
        <pc:sldMkLst>
          <pc:docMk/>
          <pc:sldMk cId="470469741" sldId="274"/>
        </pc:sldMkLst>
        <pc:spChg chg="mod">
          <ac:chgData name="Antoine Moulin" userId="dd02c086-8253-43af-a9e2-db09e91e5f33" providerId="ADAL" clId="{9FE9B0AA-EDB2-48C1-A8B9-4E788BD2A4B9}" dt="2023-08-29T14:25:21.285" v="405" actId="20577"/>
          <ac:spMkLst>
            <pc:docMk/>
            <pc:sldMk cId="470469741" sldId="274"/>
            <ac:spMk id="2" creationId="{00000000-0000-0000-0000-000000000000}"/>
          </ac:spMkLst>
        </pc:spChg>
        <pc:spChg chg="del">
          <ac:chgData name="Antoine Moulin" userId="dd02c086-8253-43af-a9e2-db09e91e5f33" providerId="ADAL" clId="{9FE9B0AA-EDB2-48C1-A8B9-4E788BD2A4B9}" dt="2023-08-29T14:27:23.598" v="414" actId="931"/>
          <ac:spMkLst>
            <pc:docMk/>
            <pc:sldMk cId="470469741" sldId="274"/>
            <ac:spMk id="3" creationId="{00000000-0000-0000-0000-000000000000}"/>
          </ac:spMkLst>
        </pc:spChg>
        <pc:spChg chg="mod">
          <ac:chgData name="Antoine Moulin" userId="dd02c086-8253-43af-a9e2-db09e91e5f33" providerId="ADAL" clId="{9FE9B0AA-EDB2-48C1-A8B9-4E788BD2A4B9}" dt="2023-08-29T15:54:04.087" v="2212" actId="20577"/>
          <ac:spMkLst>
            <pc:docMk/>
            <pc:sldMk cId="470469741" sldId="274"/>
            <ac:spMk id="4" creationId="{54065245-1B6A-C338-2C1D-C2FA4829B3E9}"/>
          </ac:spMkLst>
        </pc:spChg>
        <pc:spChg chg="add del mod">
          <ac:chgData name="Antoine Moulin" userId="dd02c086-8253-43af-a9e2-db09e91e5f33" providerId="ADAL" clId="{9FE9B0AA-EDB2-48C1-A8B9-4E788BD2A4B9}" dt="2023-08-29T14:30:29.075" v="435" actId="21"/>
          <ac:spMkLst>
            <pc:docMk/>
            <pc:sldMk cId="470469741" sldId="274"/>
            <ac:spMk id="12" creationId="{DB75F4BA-9247-7940-2CA4-0B18B9D4315B}"/>
          </ac:spMkLst>
        </pc:spChg>
        <pc:spChg chg="add mod">
          <ac:chgData name="Antoine Moulin" userId="dd02c086-8253-43af-a9e2-db09e91e5f33" providerId="ADAL" clId="{9FE9B0AA-EDB2-48C1-A8B9-4E788BD2A4B9}" dt="2023-08-29T14:30:29.075" v="435" actId="21"/>
          <ac:spMkLst>
            <pc:docMk/>
            <pc:sldMk cId="470469741" sldId="274"/>
            <ac:spMk id="16" creationId="{B8BD1CB7-A9AD-5729-C15E-F57BDE575AEC}"/>
          </ac:spMkLst>
        </pc:spChg>
        <pc:picChg chg="add del mod">
          <ac:chgData name="Antoine Moulin" userId="dd02c086-8253-43af-a9e2-db09e91e5f33" providerId="ADAL" clId="{9FE9B0AA-EDB2-48C1-A8B9-4E788BD2A4B9}" dt="2023-08-29T14:26:36.532" v="413" actId="478"/>
          <ac:picMkLst>
            <pc:docMk/>
            <pc:sldMk cId="470469741" sldId="274"/>
            <ac:picMk id="5" creationId="{A0D93431-785E-D1FB-0C07-7660809A096C}"/>
          </ac:picMkLst>
        </pc:picChg>
        <pc:picChg chg="add del mod">
          <ac:chgData name="Antoine Moulin" userId="dd02c086-8253-43af-a9e2-db09e91e5f33" providerId="ADAL" clId="{9FE9B0AA-EDB2-48C1-A8B9-4E788BD2A4B9}" dt="2023-08-29T14:30:29.075" v="435" actId="21"/>
          <ac:picMkLst>
            <pc:docMk/>
            <pc:sldMk cId="470469741" sldId="274"/>
            <ac:picMk id="7" creationId="{7C2C43F3-2ECC-CB47-681D-A44584E8F6BE}"/>
          </ac:picMkLst>
        </pc:picChg>
        <pc:picChg chg="add del mod">
          <ac:chgData name="Antoine Moulin" userId="dd02c086-8253-43af-a9e2-db09e91e5f33" providerId="ADAL" clId="{9FE9B0AA-EDB2-48C1-A8B9-4E788BD2A4B9}" dt="2023-08-29T14:30:29.075" v="435" actId="21"/>
          <ac:picMkLst>
            <pc:docMk/>
            <pc:sldMk cId="470469741" sldId="274"/>
            <ac:picMk id="11" creationId="{25732D4C-4741-EE0C-F155-99A912ACAA3B}"/>
          </ac:picMkLst>
        </pc:picChg>
        <pc:picChg chg="add del mod">
          <ac:chgData name="Antoine Moulin" userId="dd02c086-8253-43af-a9e2-db09e91e5f33" providerId="ADAL" clId="{9FE9B0AA-EDB2-48C1-A8B9-4E788BD2A4B9}" dt="2023-08-29T14:30:29.075" v="435" actId="21"/>
          <ac:picMkLst>
            <pc:docMk/>
            <pc:sldMk cId="470469741" sldId="274"/>
            <ac:picMk id="14" creationId="{689DA3FD-666B-C298-29D4-31B70103F7F1}"/>
          </ac:picMkLst>
        </pc:picChg>
        <pc:cxnChg chg="add del mod">
          <ac:chgData name="Antoine Moulin" userId="dd02c086-8253-43af-a9e2-db09e91e5f33" providerId="ADAL" clId="{9FE9B0AA-EDB2-48C1-A8B9-4E788BD2A4B9}" dt="2023-08-29T14:29:22.735" v="429" actId="478"/>
          <ac:cxnSpMkLst>
            <pc:docMk/>
            <pc:sldMk cId="470469741" sldId="274"/>
            <ac:cxnSpMk id="9" creationId="{062A5B24-F76F-D354-8D68-724C4475666F}"/>
          </ac:cxnSpMkLst>
        </pc:cxnChg>
      </pc:sldChg>
      <pc:sldChg chg="modSp add del mod">
        <pc:chgData name="Antoine Moulin" userId="dd02c086-8253-43af-a9e2-db09e91e5f33" providerId="ADAL" clId="{9FE9B0AA-EDB2-48C1-A8B9-4E788BD2A4B9}" dt="2023-08-29T15:53:50.551" v="2175" actId="47"/>
        <pc:sldMkLst>
          <pc:docMk/>
          <pc:sldMk cId="4278530855" sldId="275"/>
        </pc:sldMkLst>
        <pc:spChg chg="mod">
          <ac:chgData name="Antoine Moulin" userId="dd02c086-8253-43af-a9e2-db09e91e5f33" providerId="ADAL" clId="{9FE9B0AA-EDB2-48C1-A8B9-4E788BD2A4B9}" dt="2023-08-29T14:18:01.846" v="236" actId="20577"/>
          <ac:spMkLst>
            <pc:docMk/>
            <pc:sldMk cId="4278530855" sldId="275"/>
            <ac:spMk id="4" creationId="{54065245-1B6A-C338-2C1D-C2FA4829B3E9}"/>
          </ac:spMkLst>
        </pc:spChg>
      </pc:sldChg>
      <pc:sldChg chg="modSp add mod">
        <pc:chgData name="Antoine Moulin" userId="dd02c086-8253-43af-a9e2-db09e91e5f33" providerId="ADAL" clId="{9FE9B0AA-EDB2-48C1-A8B9-4E788BD2A4B9}" dt="2023-08-29T15:54:11.247" v="2214" actId="6549"/>
        <pc:sldMkLst>
          <pc:docMk/>
          <pc:sldMk cId="3025267842" sldId="276"/>
        </pc:sldMkLst>
        <pc:spChg chg="mod">
          <ac:chgData name="Antoine Moulin" userId="dd02c086-8253-43af-a9e2-db09e91e5f33" providerId="ADAL" clId="{9FE9B0AA-EDB2-48C1-A8B9-4E788BD2A4B9}" dt="2023-08-29T15:54:11.247" v="2214" actId="6549"/>
          <ac:spMkLst>
            <pc:docMk/>
            <pc:sldMk cId="3025267842" sldId="276"/>
            <ac:spMk id="4" creationId="{54065245-1B6A-C338-2C1D-C2FA4829B3E9}"/>
          </ac:spMkLst>
        </pc:spChg>
      </pc:sldChg>
      <pc:sldChg chg="modSp add mod">
        <pc:chgData name="Antoine Moulin" userId="dd02c086-8253-43af-a9e2-db09e91e5f33" providerId="ADAL" clId="{9FE9B0AA-EDB2-48C1-A8B9-4E788BD2A4B9}" dt="2023-08-29T15:54:18.114" v="2216" actId="20577"/>
        <pc:sldMkLst>
          <pc:docMk/>
          <pc:sldMk cId="3289295890" sldId="277"/>
        </pc:sldMkLst>
        <pc:spChg chg="mod">
          <ac:chgData name="Antoine Moulin" userId="dd02c086-8253-43af-a9e2-db09e91e5f33" providerId="ADAL" clId="{9FE9B0AA-EDB2-48C1-A8B9-4E788BD2A4B9}" dt="2023-08-29T15:54:18.114" v="2216" actId="20577"/>
          <ac:spMkLst>
            <pc:docMk/>
            <pc:sldMk cId="3289295890" sldId="277"/>
            <ac:spMk id="4" creationId="{54065245-1B6A-C338-2C1D-C2FA4829B3E9}"/>
          </ac:spMkLst>
        </pc:spChg>
      </pc:sldChg>
      <pc:sldChg chg="modSp add del mod">
        <pc:chgData name="Antoine Moulin" userId="dd02c086-8253-43af-a9e2-db09e91e5f33" providerId="ADAL" clId="{9FE9B0AA-EDB2-48C1-A8B9-4E788BD2A4B9}" dt="2023-08-29T15:53:52.762" v="2176" actId="47"/>
        <pc:sldMkLst>
          <pc:docMk/>
          <pc:sldMk cId="747680132" sldId="278"/>
        </pc:sldMkLst>
        <pc:spChg chg="mod">
          <ac:chgData name="Antoine Moulin" userId="dd02c086-8253-43af-a9e2-db09e91e5f33" providerId="ADAL" clId="{9FE9B0AA-EDB2-48C1-A8B9-4E788BD2A4B9}" dt="2023-08-29T14:25:41.463" v="411" actId="20577"/>
          <ac:spMkLst>
            <pc:docMk/>
            <pc:sldMk cId="747680132" sldId="278"/>
            <ac:spMk id="2" creationId="{00000000-0000-0000-0000-000000000000}"/>
          </ac:spMkLst>
        </pc:spChg>
      </pc:sldChg>
      <pc:sldChg chg="addSp delSp modSp new mod">
        <pc:chgData name="Antoine Moulin" userId="dd02c086-8253-43af-a9e2-db09e91e5f33" providerId="ADAL" clId="{9FE9B0AA-EDB2-48C1-A8B9-4E788BD2A4B9}" dt="2023-08-29T14:43:14.690" v="980"/>
        <pc:sldMkLst>
          <pc:docMk/>
          <pc:sldMk cId="2188403162" sldId="279"/>
        </pc:sldMkLst>
        <pc:spChg chg="mod">
          <ac:chgData name="Antoine Moulin" userId="dd02c086-8253-43af-a9e2-db09e91e5f33" providerId="ADAL" clId="{9FE9B0AA-EDB2-48C1-A8B9-4E788BD2A4B9}" dt="2023-08-29T14:42:49.342" v="972" actId="20577"/>
          <ac:spMkLst>
            <pc:docMk/>
            <pc:sldMk cId="2188403162" sldId="279"/>
            <ac:spMk id="2" creationId="{AA3EFA51-41F3-854D-9C6C-343B9516D47B}"/>
          </ac:spMkLst>
        </pc:spChg>
        <pc:spChg chg="del">
          <ac:chgData name="Antoine Moulin" userId="dd02c086-8253-43af-a9e2-db09e91e5f33" providerId="ADAL" clId="{9FE9B0AA-EDB2-48C1-A8B9-4E788BD2A4B9}" dt="2023-08-29T14:35:44.611" v="607" actId="478"/>
          <ac:spMkLst>
            <pc:docMk/>
            <pc:sldMk cId="2188403162" sldId="279"/>
            <ac:spMk id="3" creationId="{340D294C-7C00-D2AC-7651-A0F171874D7F}"/>
          </ac:spMkLst>
        </pc:spChg>
        <pc:spChg chg="mod">
          <ac:chgData name="Antoine Moulin" userId="dd02c086-8253-43af-a9e2-db09e91e5f33" providerId="ADAL" clId="{9FE9B0AA-EDB2-48C1-A8B9-4E788BD2A4B9}" dt="2023-08-29T14:34:45.580" v="567"/>
          <ac:spMkLst>
            <pc:docMk/>
            <pc:sldMk cId="2188403162" sldId="279"/>
            <ac:spMk id="6" creationId="{352C1FCE-4E74-FE86-2CE9-2A73AFF0CD50}"/>
          </ac:spMkLst>
        </pc:spChg>
        <pc:spChg chg="mod">
          <ac:chgData name="Antoine Moulin" userId="dd02c086-8253-43af-a9e2-db09e91e5f33" providerId="ADAL" clId="{9FE9B0AA-EDB2-48C1-A8B9-4E788BD2A4B9}" dt="2023-08-29T14:35:04.779" v="597"/>
          <ac:spMkLst>
            <pc:docMk/>
            <pc:sldMk cId="2188403162" sldId="279"/>
            <ac:spMk id="8" creationId="{D5E213FE-9819-B6E6-E8B1-2828A347524F}"/>
          </ac:spMkLst>
        </pc:spChg>
        <pc:spChg chg="mod">
          <ac:chgData name="Antoine Moulin" userId="dd02c086-8253-43af-a9e2-db09e91e5f33" providerId="ADAL" clId="{9FE9B0AA-EDB2-48C1-A8B9-4E788BD2A4B9}" dt="2023-08-29T14:35:04.779" v="597"/>
          <ac:spMkLst>
            <pc:docMk/>
            <pc:sldMk cId="2188403162" sldId="279"/>
            <ac:spMk id="9" creationId="{758BAA65-AAFA-6B91-2CF5-189A5900CBD2}"/>
          </ac:spMkLst>
        </pc:spChg>
        <pc:spChg chg="mod">
          <ac:chgData name="Antoine Moulin" userId="dd02c086-8253-43af-a9e2-db09e91e5f33" providerId="ADAL" clId="{9FE9B0AA-EDB2-48C1-A8B9-4E788BD2A4B9}" dt="2023-08-29T14:35:11.371" v="599"/>
          <ac:spMkLst>
            <pc:docMk/>
            <pc:sldMk cId="2188403162" sldId="279"/>
            <ac:spMk id="12" creationId="{DB21FE02-C9D0-7622-5EDA-94F520E728BE}"/>
          </ac:spMkLst>
        </pc:spChg>
        <pc:spChg chg="add mod">
          <ac:chgData name="Antoine Moulin" userId="dd02c086-8253-43af-a9e2-db09e91e5f33" providerId="ADAL" clId="{9FE9B0AA-EDB2-48C1-A8B9-4E788BD2A4B9}" dt="2023-08-29T14:43:14.690" v="980"/>
          <ac:spMkLst>
            <pc:docMk/>
            <pc:sldMk cId="2188403162" sldId="279"/>
            <ac:spMk id="20" creationId="{1FC40C9B-EA00-BEB3-B57C-C0C2119E109B}"/>
          </ac:spMkLst>
        </pc:spChg>
        <pc:grpChg chg="add mod">
          <ac:chgData name="Antoine Moulin" userId="dd02c086-8253-43af-a9e2-db09e91e5f33" providerId="ADAL" clId="{9FE9B0AA-EDB2-48C1-A8B9-4E788BD2A4B9}" dt="2023-08-29T14:34:48.140" v="568" actId="1076"/>
          <ac:grpSpMkLst>
            <pc:docMk/>
            <pc:sldMk cId="2188403162" sldId="279"/>
            <ac:grpSpMk id="4" creationId="{0643F35A-345C-1940-6C65-749AB1E3C7E7}"/>
          </ac:grpSpMkLst>
        </pc:grpChg>
        <pc:grpChg chg="add mod">
          <ac:chgData name="Antoine Moulin" userId="dd02c086-8253-43af-a9e2-db09e91e5f33" providerId="ADAL" clId="{9FE9B0AA-EDB2-48C1-A8B9-4E788BD2A4B9}" dt="2023-08-29T14:35:07.726" v="598" actId="1076"/>
          <ac:grpSpMkLst>
            <pc:docMk/>
            <pc:sldMk cId="2188403162" sldId="279"/>
            <ac:grpSpMk id="7" creationId="{618DCC80-8501-43D4-BB62-9174BD1EB732}"/>
          </ac:grpSpMkLst>
        </pc:grpChg>
        <pc:grpChg chg="add mod">
          <ac:chgData name="Antoine Moulin" userId="dd02c086-8253-43af-a9e2-db09e91e5f33" providerId="ADAL" clId="{9FE9B0AA-EDB2-48C1-A8B9-4E788BD2A4B9}" dt="2023-08-29T14:35:16.243" v="600" actId="1076"/>
          <ac:grpSpMkLst>
            <pc:docMk/>
            <pc:sldMk cId="2188403162" sldId="279"/>
            <ac:grpSpMk id="10" creationId="{7FA5F2B6-8A5B-A844-1B16-C6905ADEB1A3}"/>
          </ac:grpSpMkLst>
        </pc:grpChg>
        <pc:picChg chg="mod">
          <ac:chgData name="Antoine Moulin" userId="dd02c086-8253-43af-a9e2-db09e91e5f33" providerId="ADAL" clId="{9FE9B0AA-EDB2-48C1-A8B9-4E788BD2A4B9}" dt="2023-08-29T14:34:45.580" v="567"/>
          <ac:picMkLst>
            <pc:docMk/>
            <pc:sldMk cId="2188403162" sldId="279"/>
            <ac:picMk id="5" creationId="{D97A53AB-DEBE-5D58-8267-113C74F102D0}"/>
          </ac:picMkLst>
        </pc:picChg>
        <pc:picChg chg="mod">
          <ac:chgData name="Antoine Moulin" userId="dd02c086-8253-43af-a9e2-db09e91e5f33" providerId="ADAL" clId="{9FE9B0AA-EDB2-48C1-A8B9-4E788BD2A4B9}" dt="2023-08-29T14:35:11.371" v="599"/>
          <ac:picMkLst>
            <pc:docMk/>
            <pc:sldMk cId="2188403162" sldId="279"/>
            <ac:picMk id="11" creationId="{3B538625-1BD4-E9E7-9A26-1668B07AA2C5}"/>
          </ac:picMkLst>
        </pc:picChg>
        <pc:cxnChg chg="add mod">
          <ac:chgData name="Antoine Moulin" userId="dd02c086-8253-43af-a9e2-db09e91e5f33" providerId="ADAL" clId="{9FE9B0AA-EDB2-48C1-A8B9-4E788BD2A4B9}" dt="2023-08-29T14:35:41.063" v="606" actId="13822"/>
          <ac:cxnSpMkLst>
            <pc:docMk/>
            <pc:sldMk cId="2188403162" sldId="279"/>
            <ac:cxnSpMk id="14" creationId="{44F043A2-BCFA-3554-08D2-A4CA9FD226E0}"/>
          </ac:cxnSpMkLst>
        </pc:cxnChg>
        <pc:cxnChg chg="add mod">
          <ac:chgData name="Antoine Moulin" userId="dd02c086-8253-43af-a9e2-db09e91e5f33" providerId="ADAL" clId="{9FE9B0AA-EDB2-48C1-A8B9-4E788BD2A4B9}" dt="2023-08-29T14:35:51.499" v="609" actId="1076"/>
          <ac:cxnSpMkLst>
            <pc:docMk/>
            <pc:sldMk cId="2188403162" sldId="279"/>
            <ac:cxnSpMk id="19" creationId="{3C6645A0-7E8E-482A-3EE8-32E5CD2AD738}"/>
          </ac:cxnSpMkLst>
        </pc:cxnChg>
      </pc:sldChg>
      <pc:sldChg chg="addSp modSp add mod">
        <pc:chgData name="Antoine Moulin" userId="dd02c086-8253-43af-a9e2-db09e91e5f33" providerId="ADAL" clId="{9FE9B0AA-EDB2-48C1-A8B9-4E788BD2A4B9}" dt="2023-08-29T14:43:12.088" v="979"/>
        <pc:sldMkLst>
          <pc:docMk/>
          <pc:sldMk cId="562909220" sldId="280"/>
        </pc:sldMkLst>
        <pc:spChg chg="mod">
          <ac:chgData name="Antoine Moulin" userId="dd02c086-8253-43af-a9e2-db09e91e5f33" providerId="ADAL" clId="{9FE9B0AA-EDB2-48C1-A8B9-4E788BD2A4B9}" dt="2023-08-29T14:42:53.287" v="975" actId="20577"/>
          <ac:spMkLst>
            <pc:docMk/>
            <pc:sldMk cId="562909220" sldId="280"/>
            <ac:spMk id="2" creationId="{AA3EFA51-41F3-854D-9C6C-343B9516D47B}"/>
          </ac:spMkLst>
        </pc:spChg>
        <pc:spChg chg="mod">
          <ac:chgData name="Antoine Moulin" userId="dd02c086-8253-43af-a9e2-db09e91e5f33" providerId="ADAL" clId="{9FE9B0AA-EDB2-48C1-A8B9-4E788BD2A4B9}" dt="2023-08-29T14:36:30.588" v="641"/>
          <ac:spMkLst>
            <pc:docMk/>
            <pc:sldMk cId="562909220" sldId="280"/>
            <ac:spMk id="15" creationId="{D3DFFA8D-AF8F-93ED-961D-D8DB5C985DC1}"/>
          </ac:spMkLst>
        </pc:spChg>
        <pc:spChg chg="add mod">
          <ac:chgData name="Antoine Moulin" userId="dd02c086-8253-43af-a9e2-db09e91e5f33" providerId="ADAL" clId="{9FE9B0AA-EDB2-48C1-A8B9-4E788BD2A4B9}" dt="2023-08-29T14:43:12.088" v="979"/>
          <ac:spMkLst>
            <pc:docMk/>
            <pc:sldMk cId="562909220" sldId="280"/>
            <ac:spMk id="20" creationId="{11D25EE0-41BF-9CF8-8F8F-85A7C16A3A6F}"/>
          </ac:spMkLst>
        </pc:spChg>
        <pc:grpChg chg="add mod">
          <ac:chgData name="Antoine Moulin" userId="dd02c086-8253-43af-a9e2-db09e91e5f33" providerId="ADAL" clId="{9FE9B0AA-EDB2-48C1-A8B9-4E788BD2A4B9}" dt="2023-08-29T14:37:14.764" v="672" actId="1076"/>
          <ac:grpSpMkLst>
            <pc:docMk/>
            <pc:sldMk cId="562909220" sldId="280"/>
            <ac:grpSpMk id="3" creationId="{261CE7C7-E053-4115-80C5-F1343D144319}"/>
          </ac:grpSpMkLst>
        </pc:grpChg>
        <pc:grpChg chg="mod">
          <ac:chgData name="Antoine Moulin" userId="dd02c086-8253-43af-a9e2-db09e91e5f33" providerId="ADAL" clId="{9FE9B0AA-EDB2-48C1-A8B9-4E788BD2A4B9}" dt="2023-08-29T14:37:14.764" v="672" actId="1076"/>
          <ac:grpSpMkLst>
            <pc:docMk/>
            <pc:sldMk cId="562909220" sldId="280"/>
            <ac:grpSpMk id="4" creationId="{0643F35A-345C-1940-6C65-749AB1E3C7E7}"/>
          </ac:grpSpMkLst>
        </pc:grpChg>
        <pc:grpChg chg="mod">
          <ac:chgData name="Antoine Moulin" userId="dd02c086-8253-43af-a9e2-db09e91e5f33" providerId="ADAL" clId="{9FE9B0AA-EDB2-48C1-A8B9-4E788BD2A4B9}" dt="2023-08-29T14:37:14.764" v="672" actId="1076"/>
          <ac:grpSpMkLst>
            <pc:docMk/>
            <pc:sldMk cId="562909220" sldId="280"/>
            <ac:grpSpMk id="7" creationId="{618DCC80-8501-43D4-BB62-9174BD1EB732}"/>
          </ac:grpSpMkLst>
        </pc:grpChg>
        <pc:grpChg chg="mod">
          <ac:chgData name="Antoine Moulin" userId="dd02c086-8253-43af-a9e2-db09e91e5f33" providerId="ADAL" clId="{9FE9B0AA-EDB2-48C1-A8B9-4E788BD2A4B9}" dt="2023-08-29T14:37:14.764" v="672" actId="1076"/>
          <ac:grpSpMkLst>
            <pc:docMk/>
            <pc:sldMk cId="562909220" sldId="280"/>
            <ac:grpSpMk id="10" creationId="{7FA5F2B6-8A5B-A844-1B16-C6905ADEB1A3}"/>
          </ac:grpSpMkLst>
        </pc:grpChg>
        <pc:picChg chg="mod">
          <ac:chgData name="Antoine Moulin" userId="dd02c086-8253-43af-a9e2-db09e91e5f33" providerId="ADAL" clId="{9FE9B0AA-EDB2-48C1-A8B9-4E788BD2A4B9}" dt="2023-08-29T14:36:30.588" v="641"/>
          <ac:picMkLst>
            <pc:docMk/>
            <pc:sldMk cId="562909220" sldId="280"/>
            <ac:picMk id="13" creationId="{A9AADCB0-B98F-32A6-7153-71297792B20D}"/>
          </ac:picMkLst>
        </pc:picChg>
        <pc:cxnChg chg="mod">
          <ac:chgData name="Antoine Moulin" userId="dd02c086-8253-43af-a9e2-db09e91e5f33" providerId="ADAL" clId="{9FE9B0AA-EDB2-48C1-A8B9-4E788BD2A4B9}" dt="2023-08-29T14:37:14.764" v="672" actId="1076"/>
          <ac:cxnSpMkLst>
            <pc:docMk/>
            <pc:sldMk cId="562909220" sldId="280"/>
            <ac:cxnSpMk id="14" creationId="{44F043A2-BCFA-3554-08D2-A4CA9FD226E0}"/>
          </ac:cxnSpMkLst>
        </pc:cxnChg>
        <pc:cxnChg chg="add mod">
          <ac:chgData name="Antoine Moulin" userId="dd02c086-8253-43af-a9e2-db09e91e5f33" providerId="ADAL" clId="{9FE9B0AA-EDB2-48C1-A8B9-4E788BD2A4B9}" dt="2023-08-29T14:37:14.764" v="672" actId="1076"/>
          <ac:cxnSpMkLst>
            <pc:docMk/>
            <pc:sldMk cId="562909220" sldId="280"/>
            <ac:cxnSpMk id="17" creationId="{A39DB99E-262A-052A-15F2-FAC0C0D8EEE5}"/>
          </ac:cxnSpMkLst>
        </pc:cxnChg>
        <pc:cxnChg chg="mod">
          <ac:chgData name="Antoine Moulin" userId="dd02c086-8253-43af-a9e2-db09e91e5f33" providerId="ADAL" clId="{9FE9B0AA-EDB2-48C1-A8B9-4E788BD2A4B9}" dt="2023-08-29T14:37:14.764" v="672" actId="1076"/>
          <ac:cxnSpMkLst>
            <pc:docMk/>
            <pc:sldMk cId="562909220" sldId="280"/>
            <ac:cxnSpMk id="19" creationId="{3C6645A0-7E8E-482A-3EE8-32E5CD2AD738}"/>
          </ac:cxnSpMkLst>
        </pc:cxnChg>
      </pc:sldChg>
      <pc:sldChg chg="addSp modSp add mod">
        <pc:chgData name="Antoine Moulin" userId="dd02c086-8253-43af-a9e2-db09e91e5f33" providerId="ADAL" clId="{9FE9B0AA-EDB2-48C1-A8B9-4E788BD2A4B9}" dt="2023-08-29T14:43:16.090" v="981"/>
        <pc:sldMkLst>
          <pc:docMk/>
          <pc:sldMk cId="339482351" sldId="281"/>
        </pc:sldMkLst>
        <pc:spChg chg="mod">
          <ac:chgData name="Antoine Moulin" userId="dd02c086-8253-43af-a9e2-db09e91e5f33" providerId="ADAL" clId="{9FE9B0AA-EDB2-48C1-A8B9-4E788BD2A4B9}" dt="2023-08-29T14:42:57.609" v="978" actId="20577"/>
          <ac:spMkLst>
            <pc:docMk/>
            <pc:sldMk cId="339482351" sldId="281"/>
            <ac:spMk id="2" creationId="{AA3EFA51-41F3-854D-9C6C-343B9516D47B}"/>
          </ac:spMkLst>
        </pc:spChg>
        <pc:spChg chg="mod">
          <ac:chgData name="Antoine Moulin" userId="dd02c086-8253-43af-a9e2-db09e91e5f33" providerId="ADAL" clId="{9FE9B0AA-EDB2-48C1-A8B9-4E788BD2A4B9}" dt="2023-08-29T14:37:24.101" v="674"/>
          <ac:spMkLst>
            <pc:docMk/>
            <pc:sldMk cId="339482351" sldId="281"/>
            <ac:spMk id="20" creationId="{2CF67C59-0D4F-DE18-47FB-99B0F62450A5}"/>
          </ac:spMkLst>
        </pc:spChg>
        <pc:spChg chg="mod">
          <ac:chgData name="Antoine Moulin" userId="dd02c086-8253-43af-a9e2-db09e91e5f33" providerId="ADAL" clId="{9FE9B0AA-EDB2-48C1-A8B9-4E788BD2A4B9}" dt="2023-08-29T14:38:09.118" v="691" actId="1076"/>
          <ac:spMkLst>
            <pc:docMk/>
            <pc:sldMk cId="339482351" sldId="281"/>
            <ac:spMk id="22" creationId="{3EDF057A-1403-0A77-7B4C-EC00598C8C16}"/>
          </ac:spMkLst>
        </pc:spChg>
        <pc:spChg chg="mod">
          <ac:chgData name="Antoine Moulin" userId="dd02c086-8253-43af-a9e2-db09e91e5f33" providerId="ADAL" clId="{9FE9B0AA-EDB2-48C1-A8B9-4E788BD2A4B9}" dt="2023-08-29T14:37:24.101" v="674"/>
          <ac:spMkLst>
            <pc:docMk/>
            <pc:sldMk cId="339482351" sldId="281"/>
            <ac:spMk id="23" creationId="{BAE75823-DEA2-43C4-431E-E574BB03EB5C}"/>
          </ac:spMkLst>
        </pc:spChg>
        <pc:spChg chg="mod">
          <ac:chgData name="Antoine Moulin" userId="dd02c086-8253-43af-a9e2-db09e91e5f33" providerId="ADAL" clId="{9FE9B0AA-EDB2-48C1-A8B9-4E788BD2A4B9}" dt="2023-08-29T14:38:04.683" v="688"/>
          <ac:spMkLst>
            <pc:docMk/>
            <pc:sldMk cId="339482351" sldId="281"/>
            <ac:spMk id="28" creationId="{5AF52EBE-246E-E62D-60EA-AC2CE2A30501}"/>
          </ac:spMkLst>
        </pc:spChg>
        <pc:spChg chg="mod">
          <ac:chgData name="Antoine Moulin" userId="dd02c086-8253-43af-a9e2-db09e91e5f33" providerId="ADAL" clId="{9FE9B0AA-EDB2-48C1-A8B9-4E788BD2A4B9}" dt="2023-08-29T14:38:10.766" v="692"/>
          <ac:spMkLst>
            <pc:docMk/>
            <pc:sldMk cId="339482351" sldId="281"/>
            <ac:spMk id="30" creationId="{70306E0C-3E92-D806-1BCA-B91187BAAFDC}"/>
          </ac:spMkLst>
        </pc:spChg>
        <pc:spChg chg="mod">
          <ac:chgData name="Antoine Moulin" userId="dd02c086-8253-43af-a9e2-db09e91e5f33" providerId="ADAL" clId="{9FE9B0AA-EDB2-48C1-A8B9-4E788BD2A4B9}" dt="2023-08-29T14:38:10.766" v="692"/>
          <ac:spMkLst>
            <pc:docMk/>
            <pc:sldMk cId="339482351" sldId="281"/>
            <ac:spMk id="31" creationId="{DD3AEF81-5B01-51D9-BF3C-E32A58C251C2}"/>
          </ac:spMkLst>
        </pc:spChg>
        <pc:spChg chg="mod">
          <ac:chgData name="Antoine Moulin" userId="dd02c086-8253-43af-a9e2-db09e91e5f33" providerId="ADAL" clId="{9FE9B0AA-EDB2-48C1-A8B9-4E788BD2A4B9}" dt="2023-08-29T14:38:16.919" v="694"/>
          <ac:spMkLst>
            <pc:docMk/>
            <pc:sldMk cId="339482351" sldId="281"/>
            <ac:spMk id="34" creationId="{1C61D368-EE09-3B17-C29E-627327249408}"/>
          </ac:spMkLst>
        </pc:spChg>
        <pc:spChg chg="add mod">
          <ac:chgData name="Antoine Moulin" userId="dd02c086-8253-43af-a9e2-db09e91e5f33" providerId="ADAL" clId="{9FE9B0AA-EDB2-48C1-A8B9-4E788BD2A4B9}" dt="2023-08-29T14:39:51.741" v="732" actId="1076"/>
          <ac:spMkLst>
            <pc:docMk/>
            <pc:sldMk cId="339482351" sldId="281"/>
            <ac:spMk id="44" creationId="{0ECCD7FF-F110-225B-7B5C-1F5B2EA58501}"/>
          </ac:spMkLst>
        </pc:spChg>
        <pc:spChg chg="add mod">
          <ac:chgData name="Antoine Moulin" userId="dd02c086-8253-43af-a9e2-db09e91e5f33" providerId="ADAL" clId="{9FE9B0AA-EDB2-48C1-A8B9-4E788BD2A4B9}" dt="2023-08-29T14:43:16.090" v="981"/>
          <ac:spMkLst>
            <pc:docMk/>
            <pc:sldMk cId="339482351" sldId="281"/>
            <ac:spMk id="54" creationId="{C52FBE5F-19EF-6831-5884-1EC29D7CF4EC}"/>
          </ac:spMkLst>
        </pc:spChg>
        <pc:grpChg chg="mod">
          <ac:chgData name="Antoine Moulin" userId="dd02c086-8253-43af-a9e2-db09e91e5f33" providerId="ADAL" clId="{9FE9B0AA-EDB2-48C1-A8B9-4E788BD2A4B9}" dt="2023-08-29T14:39:51.741" v="732" actId="1076"/>
          <ac:grpSpMkLst>
            <pc:docMk/>
            <pc:sldMk cId="339482351" sldId="281"/>
            <ac:grpSpMk id="3" creationId="{261CE7C7-E053-4115-80C5-F1343D144319}"/>
          </ac:grpSpMkLst>
        </pc:grpChg>
        <pc:grpChg chg="mod">
          <ac:chgData name="Antoine Moulin" userId="dd02c086-8253-43af-a9e2-db09e91e5f33" providerId="ADAL" clId="{9FE9B0AA-EDB2-48C1-A8B9-4E788BD2A4B9}" dt="2023-08-29T14:39:51.741" v="732" actId="1076"/>
          <ac:grpSpMkLst>
            <pc:docMk/>
            <pc:sldMk cId="339482351" sldId="281"/>
            <ac:grpSpMk id="4" creationId="{0643F35A-345C-1940-6C65-749AB1E3C7E7}"/>
          </ac:grpSpMkLst>
        </pc:grpChg>
        <pc:grpChg chg="mod">
          <ac:chgData name="Antoine Moulin" userId="dd02c086-8253-43af-a9e2-db09e91e5f33" providerId="ADAL" clId="{9FE9B0AA-EDB2-48C1-A8B9-4E788BD2A4B9}" dt="2023-08-29T14:39:51.741" v="732" actId="1076"/>
          <ac:grpSpMkLst>
            <pc:docMk/>
            <pc:sldMk cId="339482351" sldId="281"/>
            <ac:grpSpMk id="7" creationId="{618DCC80-8501-43D4-BB62-9174BD1EB732}"/>
          </ac:grpSpMkLst>
        </pc:grpChg>
        <pc:grpChg chg="mod">
          <ac:chgData name="Antoine Moulin" userId="dd02c086-8253-43af-a9e2-db09e91e5f33" providerId="ADAL" clId="{9FE9B0AA-EDB2-48C1-A8B9-4E788BD2A4B9}" dt="2023-08-29T14:39:51.741" v="732" actId="1076"/>
          <ac:grpSpMkLst>
            <pc:docMk/>
            <pc:sldMk cId="339482351" sldId="281"/>
            <ac:grpSpMk id="10" creationId="{7FA5F2B6-8A5B-A844-1B16-C6905ADEB1A3}"/>
          </ac:grpSpMkLst>
        </pc:grpChg>
        <pc:grpChg chg="add mod">
          <ac:chgData name="Antoine Moulin" userId="dd02c086-8253-43af-a9e2-db09e91e5f33" providerId="ADAL" clId="{9FE9B0AA-EDB2-48C1-A8B9-4E788BD2A4B9}" dt="2023-08-29T14:39:51.741" v="732" actId="1076"/>
          <ac:grpSpMkLst>
            <pc:docMk/>
            <pc:sldMk cId="339482351" sldId="281"/>
            <ac:grpSpMk id="16" creationId="{69D2AE2A-351B-77C0-B673-97EE0AAB43D9}"/>
          </ac:grpSpMkLst>
        </pc:grpChg>
        <pc:grpChg chg="add mod">
          <ac:chgData name="Antoine Moulin" userId="dd02c086-8253-43af-a9e2-db09e91e5f33" providerId="ADAL" clId="{9FE9B0AA-EDB2-48C1-A8B9-4E788BD2A4B9}" dt="2023-08-29T14:39:51.741" v="732" actId="1076"/>
          <ac:grpSpMkLst>
            <pc:docMk/>
            <pc:sldMk cId="339482351" sldId="281"/>
            <ac:grpSpMk id="21" creationId="{6BBA678D-C052-D2D6-F3F2-ED33DC1A23E8}"/>
          </ac:grpSpMkLst>
        </pc:grpChg>
        <pc:grpChg chg="add mod">
          <ac:chgData name="Antoine Moulin" userId="dd02c086-8253-43af-a9e2-db09e91e5f33" providerId="ADAL" clId="{9FE9B0AA-EDB2-48C1-A8B9-4E788BD2A4B9}" dt="2023-08-29T14:39:51.741" v="732" actId="1076"/>
          <ac:grpSpMkLst>
            <pc:docMk/>
            <pc:sldMk cId="339482351" sldId="281"/>
            <ac:grpSpMk id="26" creationId="{0245475C-DA8D-2399-1163-93330F8C4E5C}"/>
          </ac:grpSpMkLst>
        </pc:grpChg>
        <pc:grpChg chg="add mod">
          <ac:chgData name="Antoine Moulin" userId="dd02c086-8253-43af-a9e2-db09e91e5f33" providerId="ADAL" clId="{9FE9B0AA-EDB2-48C1-A8B9-4E788BD2A4B9}" dt="2023-08-29T14:39:51.741" v="732" actId="1076"/>
          <ac:grpSpMkLst>
            <pc:docMk/>
            <pc:sldMk cId="339482351" sldId="281"/>
            <ac:grpSpMk id="29" creationId="{D7FD9357-9399-7C16-9440-403F3EFC826C}"/>
          </ac:grpSpMkLst>
        </pc:grpChg>
        <pc:grpChg chg="add mod">
          <ac:chgData name="Antoine Moulin" userId="dd02c086-8253-43af-a9e2-db09e91e5f33" providerId="ADAL" clId="{9FE9B0AA-EDB2-48C1-A8B9-4E788BD2A4B9}" dt="2023-08-29T14:39:51.741" v="732" actId="1076"/>
          <ac:grpSpMkLst>
            <pc:docMk/>
            <pc:sldMk cId="339482351" sldId="281"/>
            <ac:grpSpMk id="32" creationId="{E6A1E254-24EA-81FC-07C3-B738D36B84BF}"/>
          </ac:grpSpMkLst>
        </pc:grpChg>
        <pc:picChg chg="mod">
          <ac:chgData name="Antoine Moulin" userId="dd02c086-8253-43af-a9e2-db09e91e5f33" providerId="ADAL" clId="{9FE9B0AA-EDB2-48C1-A8B9-4E788BD2A4B9}" dt="2023-08-29T14:37:24.101" v="674"/>
          <ac:picMkLst>
            <pc:docMk/>
            <pc:sldMk cId="339482351" sldId="281"/>
            <ac:picMk id="18" creationId="{5D322795-249E-EC9A-1AA6-438D7CCA83DB}"/>
          </ac:picMkLst>
        </pc:picChg>
        <pc:picChg chg="mod">
          <ac:chgData name="Antoine Moulin" userId="dd02c086-8253-43af-a9e2-db09e91e5f33" providerId="ADAL" clId="{9FE9B0AA-EDB2-48C1-A8B9-4E788BD2A4B9}" dt="2023-08-29T14:38:04.683" v="688"/>
          <ac:picMkLst>
            <pc:docMk/>
            <pc:sldMk cId="339482351" sldId="281"/>
            <ac:picMk id="27" creationId="{FD0F2D39-3A84-93E4-506B-B24BE14BAB13}"/>
          </ac:picMkLst>
        </pc:picChg>
        <pc:picChg chg="mod">
          <ac:chgData name="Antoine Moulin" userId="dd02c086-8253-43af-a9e2-db09e91e5f33" providerId="ADAL" clId="{9FE9B0AA-EDB2-48C1-A8B9-4E788BD2A4B9}" dt="2023-08-29T14:38:16.919" v="694"/>
          <ac:picMkLst>
            <pc:docMk/>
            <pc:sldMk cId="339482351" sldId="281"/>
            <ac:picMk id="33" creationId="{AAF8CBF0-E0D7-105F-1262-3B54BA4DBF36}"/>
          </ac:picMkLst>
        </pc:picChg>
        <pc:cxnChg chg="mod">
          <ac:chgData name="Antoine Moulin" userId="dd02c086-8253-43af-a9e2-db09e91e5f33" providerId="ADAL" clId="{9FE9B0AA-EDB2-48C1-A8B9-4E788BD2A4B9}" dt="2023-08-29T14:39:51.741" v="732" actId="1076"/>
          <ac:cxnSpMkLst>
            <pc:docMk/>
            <pc:sldMk cId="339482351" sldId="281"/>
            <ac:cxnSpMk id="14" creationId="{44F043A2-BCFA-3554-08D2-A4CA9FD226E0}"/>
          </ac:cxnSpMkLst>
        </pc:cxnChg>
        <pc:cxnChg chg="mod">
          <ac:chgData name="Antoine Moulin" userId="dd02c086-8253-43af-a9e2-db09e91e5f33" providerId="ADAL" clId="{9FE9B0AA-EDB2-48C1-A8B9-4E788BD2A4B9}" dt="2023-08-29T14:39:51.741" v="732" actId="1076"/>
          <ac:cxnSpMkLst>
            <pc:docMk/>
            <pc:sldMk cId="339482351" sldId="281"/>
            <ac:cxnSpMk id="17" creationId="{A39DB99E-262A-052A-15F2-FAC0C0D8EEE5}"/>
          </ac:cxnSpMkLst>
        </pc:cxnChg>
        <pc:cxnChg chg="mod">
          <ac:chgData name="Antoine Moulin" userId="dd02c086-8253-43af-a9e2-db09e91e5f33" providerId="ADAL" clId="{9FE9B0AA-EDB2-48C1-A8B9-4E788BD2A4B9}" dt="2023-08-29T14:39:51.741" v="732" actId="1076"/>
          <ac:cxnSpMkLst>
            <pc:docMk/>
            <pc:sldMk cId="339482351" sldId="281"/>
            <ac:cxnSpMk id="19" creationId="{3C6645A0-7E8E-482A-3EE8-32E5CD2AD738}"/>
          </ac:cxnSpMkLst>
        </pc:cxnChg>
        <pc:cxnChg chg="add mod">
          <ac:chgData name="Antoine Moulin" userId="dd02c086-8253-43af-a9e2-db09e91e5f33" providerId="ADAL" clId="{9FE9B0AA-EDB2-48C1-A8B9-4E788BD2A4B9}" dt="2023-08-29T14:39:51.741" v="732" actId="1076"/>
          <ac:cxnSpMkLst>
            <pc:docMk/>
            <pc:sldMk cId="339482351" sldId="281"/>
            <ac:cxnSpMk id="24" creationId="{5DCFB2EF-0FE9-06A0-3B1E-A3F3D6FDC2D7}"/>
          </ac:cxnSpMkLst>
        </pc:cxnChg>
        <pc:cxnChg chg="add mod">
          <ac:chgData name="Antoine Moulin" userId="dd02c086-8253-43af-a9e2-db09e91e5f33" providerId="ADAL" clId="{9FE9B0AA-EDB2-48C1-A8B9-4E788BD2A4B9}" dt="2023-08-29T14:39:51.741" v="732" actId="1076"/>
          <ac:cxnSpMkLst>
            <pc:docMk/>
            <pc:sldMk cId="339482351" sldId="281"/>
            <ac:cxnSpMk id="36" creationId="{3A59C35A-1592-BD02-BB5E-D45BCBC95D51}"/>
          </ac:cxnSpMkLst>
        </pc:cxnChg>
        <pc:cxnChg chg="add mod">
          <ac:chgData name="Antoine Moulin" userId="dd02c086-8253-43af-a9e2-db09e91e5f33" providerId="ADAL" clId="{9FE9B0AA-EDB2-48C1-A8B9-4E788BD2A4B9}" dt="2023-08-29T14:39:51.741" v="732" actId="1076"/>
          <ac:cxnSpMkLst>
            <pc:docMk/>
            <pc:sldMk cId="339482351" sldId="281"/>
            <ac:cxnSpMk id="39" creationId="{5E49C910-6429-47BB-3889-CDE751395E8F}"/>
          </ac:cxnSpMkLst>
        </pc:cxnChg>
        <pc:cxnChg chg="add mod">
          <ac:chgData name="Antoine Moulin" userId="dd02c086-8253-43af-a9e2-db09e91e5f33" providerId="ADAL" clId="{9FE9B0AA-EDB2-48C1-A8B9-4E788BD2A4B9}" dt="2023-08-29T14:39:51.741" v="732" actId="1076"/>
          <ac:cxnSpMkLst>
            <pc:docMk/>
            <pc:sldMk cId="339482351" sldId="281"/>
            <ac:cxnSpMk id="45" creationId="{1A60D052-E3FB-AD7B-DE1F-8851DBF726D9}"/>
          </ac:cxnSpMkLst>
        </pc:cxnChg>
        <pc:cxnChg chg="add mod">
          <ac:chgData name="Antoine Moulin" userId="dd02c086-8253-43af-a9e2-db09e91e5f33" providerId="ADAL" clId="{9FE9B0AA-EDB2-48C1-A8B9-4E788BD2A4B9}" dt="2023-08-29T14:39:51.741" v="732" actId="1076"/>
          <ac:cxnSpMkLst>
            <pc:docMk/>
            <pc:sldMk cId="339482351" sldId="281"/>
            <ac:cxnSpMk id="47" creationId="{1421EF80-ED5C-E559-0CC7-3616E676EBDB}"/>
          </ac:cxnSpMkLst>
        </pc:cxnChg>
        <pc:cxnChg chg="add mod">
          <ac:chgData name="Antoine Moulin" userId="dd02c086-8253-43af-a9e2-db09e91e5f33" providerId="ADAL" clId="{9FE9B0AA-EDB2-48C1-A8B9-4E788BD2A4B9}" dt="2023-08-29T14:39:51.741" v="732" actId="1076"/>
          <ac:cxnSpMkLst>
            <pc:docMk/>
            <pc:sldMk cId="339482351" sldId="281"/>
            <ac:cxnSpMk id="48" creationId="{BA935279-E4FC-7858-1FC8-3314A110FAB3}"/>
          </ac:cxnSpMkLst>
        </pc:cxnChg>
      </pc:sldChg>
      <pc:sldChg chg="addSp modSp new mod">
        <pc:chgData name="Antoine Moulin" userId="dd02c086-8253-43af-a9e2-db09e91e5f33" providerId="ADAL" clId="{9FE9B0AA-EDB2-48C1-A8B9-4E788BD2A4B9}" dt="2023-08-29T14:42:46.046" v="969" actId="11"/>
        <pc:sldMkLst>
          <pc:docMk/>
          <pc:sldMk cId="3727453160" sldId="282"/>
        </pc:sldMkLst>
        <pc:spChg chg="mod">
          <ac:chgData name="Antoine Moulin" userId="dd02c086-8253-43af-a9e2-db09e91e5f33" providerId="ADAL" clId="{9FE9B0AA-EDB2-48C1-A8B9-4E788BD2A4B9}" dt="2023-08-29T14:40:37.858" v="738" actId="20577"/>
          <ac:spMkLst>
            <pc:docMk/>
            <pc:sldMk cId="3727453160" sldId="282"/>
            <ac:spMk id="2" creationId="{24B62731-76D6-96B4-BFCC-36FD96C6138D}"/>
          </ac:spMkLst>
        </pc:spChg>
        <pc:spChg chg="mod">
          <ac:chgData name="Antoine Moulin" userId="dd02c086-8253-43af-a9e2-db09e91e5f33" providerId="ADAL" clId="{9FE9B0AA-EDB2-48C1-A8B9-4E788BD2A4B9}" dt="2023-08-29T14:42:46.046" v="969" actId="11"/>
          <ac:spMkLst>
            <pc:docMk/>
            <pc:sldMk cId="3727453160" sldId="282"/>
            <ac:spMk id="3" creationId="{9D363399-8F12-78E4-FFE1-1CB6697AF3A7}"/>
          </ac:spMkLst>
        </pc:spChg>
        <pc:spChg chg="add mod">
          <ac:chgData name="Antoine Moulin" userId="dd02c086-8253-43af-a9e2-db09e91e5f33" providerId="ADAL" clId="{9FE9B0AA-EDB2-48C1-A8B9-4E788BD2A4B9}" dt="2023-08-29T14:40:53.243" v="739"/>
          <ac:spMkLst>
            <pc:docMk/>
            <pc:sldMk cId="3727453160" sldId="282"/>
            <ac:spMk id="4" creationId="{E621BE5E-7E13-2C7D-F908-E8D5476B9D3B}"/>
          </ac:spMkLst>
        </pc:spChg>
      </pc:sldChg>
      <pc:sldChg chg="addSp delSp modSp add mod">
        <pc:chgData name="Antoine Moulin" userId="dd02c086-8253-43af-a9e2-db09e91e5f33" providerId="ADAL" clId="{9FE9B0AA-EDB2-48C1-A8B9-4E788BD2A4B9}" dt="2023-08-29T14:55:20.006" v="2097" actId="20577"/>
        <pc:sldMkLst>
          <pc:docMk/>
          <pc:sldMk cId="1511727279" sldId="283"/>
        </pc:sldMkLst>
        <pc:spChg chg="mod">
          <ac:chgData name="Antoine Moulin" userId="dd02c086-8253-43af-a9e2-db09e91e5f33" providerId="ADAL" clId="{9FE9B0AA-EDB2-48C1-A8B9-4E788BD2A4B9}" dt="2023-08-29T14:55:03.035" v="2092" actId="1076"/>
          <ac:spMkLst>
            <pc:docMk/>
            <pc:sldMk cId="1511727279" sldId="283"/>
            <ac:spMk id="2" creationId="{24B62731-76D6-96B4-BFCC-36FD96C6138D}"/>
          </ac:spMkLst>
        </pc:spChg>
        <pc:spChg chg="del mod">
          <ac:chgData name="Antoine Moulin" userId="dd02c086-8253-43af-a9e2-db09e91e5f33" providerId="ADAL" clId="{9FE9B0AA-EDB2-48C1-A8B9-4E788BD2A4B9}" dt="2023-08-29T14:54:44.223" v="2084" actId="478"/>
          <ac:spMkLst>
            <pc:docMk/>
            <pc:sldMk cId="1511727279" sldId="283"/>
            <ac:spMk id="3" creationId="{9D363399-8F12-78E4-FFE1-1CB6697AF3A7}"/>
          </ac:spMkLst>
        </pc:spChg>
        <pc:spChg chg="add del mod">
          <ac:chgData name="Antoine Moulin" userId="dd02c086-8253-43af-a9e2-db09e91e5f33" providerId="ADAL" clId="{9FE9B0AA-EDB2-48C1-A8B9-4E788BD2A4B9}" dt="2023-08-29T14:54:49.611" v="2086" actId="478"/>
          <ac:spMkLst>
            <pc:docMk/>
            <pc:sldMk cId="1511727279" sldId="283"/>
            <ac:spMk id="6" creationId="{E95DC5E9-911F-988C-8E11-196EC3A7FF46}"/>
          </ac:spMkLst>
        </pc:spChg>
        <pc:spChg chg="add mod">
          <ac:chgData name="Antoine Moulin" userId="dd02c086-8253-43af-a9e2-db09e91e5f33" providerId="ADAL" clId="{9FE9B0AA-EDB2-48C1-A8B9-4E788BD2A4B9}" dt="2023-08-29T14:55:20.006" v="2097" actId="20577"/>
          <ac:spMkLst>
            <pc:docMk/>
            <pc:sldMk cId="1511727279" sldId="283"/>
            <ac:spMk id="7" creationId="{40155AE5-FFEA-80AA-BCC7-0BC0C939561A}"/>
          </ac:spMkLst>
        </pc:spChg>
      </pc:sldChg>
      <pc:sldChg chg="modSp new del mod">
        <pc:chgData name="Antoine Moulin" userId="dd02c086-8253-43af-a9e2-db09e91e5f33" providerId="ADAL" clId="{9FE9B0AA-EDB2-48C1-A8B9-4E788BD2A4B9}" dt="2023-08-29T14:55:33.617" v="2098" actId="47"/>
        <pc:sldMkLst>
          <pc:docMk/>
          <pc:sldMk cId="3859216701" sldId="284"/>
        </pc:sldMkLst>
        <pc:spChg chg="mod">
          <ac:chgData name="Antoine Moulin" userId="dd02c086-8253-43af-a9e2-db09e91e5f33" providerId="ADAL" clId="{9FE9B0AA-EDB2-48C1-A8B9-4E788BD2A4B9}" dt="2023-08-29T14:54:32.915" v="2083" actId="27636"/>
          <ac:spMkLst>
            <pc:docMk/>
            <pc:sldMk cId="3859216701" sldId="284"/>
            <ac:spMk id="3" creationId="{CEC5C343-D3AE-6DC7-DFD5-AB8584E34E39}"/>
          </ac:spMkLst>
        </pc:spChg>
      </pc:sldChg>
      <pc:sldMasterChg chg="modSldLayout">
        <pc:chgData name="Antoine Moulin" userId="dd02c086-8253-43af-a9e2-db09e91e5f33" providerId="ADAL" clId="{9FE9B0AA-EDB2-48C1-A8B9-4E788BD2A4B9}" dt="2023-08-29T13:59:40.340" v="69"/>
        <pc:sldMasterMkLst>
          <pc:docMk/>
          <pc:sldMasterMk cId="2373944090" sldId="2147483648"/>
        </pc:sldMasterMkLst>
        <pc:sldLayoutChg chg="addSp modSp">
          <pc:chgData name="Antoine Moulin" userId="dd02c086-8253-43af-a9e2-db09e91e5f33" providerId="ADAL" clId="{9FE9B0AA-EDB2-48C1-A8B9-4E788BD2A4B9}" dt="2023-08-29T13:59:40.340" v="69"/>
          <pc:sldLayoutMkLst>
            <pc:docMk/>
            <pc:sldMasterMk cId="2373944090" sldId="2147483648"/>
            <pc:sldLayoutMk cId="1372183687" sldId="2147483650"/>
          </pc:sldLayoutMkLst>
          <pc:cxnChg chg="add mod">
            <ac:chgData name="Antoine Moulin" userId="dd02c086-8253-43af-a9e2-db09e91e5f33" providerId="ADAL" clId="{9FE9B0AA-EDB2-48C1-A8B9-4E788BD2A4B9}" dt="2023-08-29T13:59:40.340" v="69"/>
            <ac:cxnSpMkLst>
              <pc:docMk/>
              <pc:sldMasterMk cId="2373944090" sldId="2147483648"/>
              <pc:sldLayoutMk cId="1372183687" sldId="2147483650"/>
              <ac:cxnSpMk id="7" creationId="{0CD520E0-0045-3BFC-1C81-E6C39B025E13}"/>
            </ac:cxnSpMkLst>
          </pc:cxnChg>
        </pc:sldLayoutChg>
        <pc:sldLayoutChg chg="addSp modSp mod">
          <pc:chgData name="Antoine Moulin" userId="dd02c086-8253-43af-a9e2-db09e91e5f33" providerId="ADAL" clId="{9FE9B0AA-EDB2-48C1-A8B9-4E788BD2A4B9}" dt="2023-08-29T13:58:54.502" v="66" actId="1582"/>
          <pc:sldLayoutMkLst>
            <pc:docMk/>
            <pc:sldMasterMk cId="2373944090" sldId="2147483648"/>
            <pc:sldLayoutMk cId="2789056749" sldId="2147483654"/>
          </pc:sldLayoutMkLst>
          <pc:cxnChg chg="add mod">
            <ac:chgData name="Antoine Moulin" userId="dd02c086-8253-43af-a9e2-db09e91e5f33" providerId="ADAL" clId="{9FE9B0AA-EDB2-48C1-A8B9-4E788BD2A4B9}" dt="2023-08-29T13:58:54.502" v="66" actId="1582"/>
            <ac:cxnSpMkLst>
              <pc:docMk/>
              <pc:sldMasterMk cId="2373944090" sldId="2147483648"/>
              <pc:sldLayoutMk cId="2789056749" sldId="2147483654"/>
              <ac:cxnSpMk id="7" creationId="{68EF2E99-29AF-2B59-DBCD-DF178907402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E268F-1880-4232-9BB7-8BCE57B56AE1}" type="datetimeFigureOut">
              <a:rPr lang="fr-FR" smtClean="0"/>
              <a:t>12/09/2023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0FB9F-FC98-4177-A3FC-8243F5BB2EFE}" type="slidenum">
              <a:rPr lang="fr-FR" smtClean="0"/>
              <a:t>‹N°›</a:t>
            </a:fld>
            <a:endParaRPr lang="fr-FR"/>
          </a:p>
        </p:txBody>
      </p:sp>
    </p:spTree>
    <p:extLst>
      <p:ext uri="{BB962C8B-B14F-4D97-AF65-F5344CB8AC3E}">
        <p14:creationId xmlns:p14="http://schemas.microsoft.com/office/powerpoint/2010/main" val="224767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A0FB9F-FC98-4177-A3FC-8243F5BB2EFE}" type="slidenum">
              <a:rPr lang="fr-FR" smtClean="0"/>
              <a:t>2</a:t>
            </a:fld>
            <a:endParaRPr lang="fr-FR"/>
          </a:p>
        </p:txBody>
      </p:sp>
    </p:spTree>
    <p:extLst>
      <p:ext uri="{BB962C8B-B14F-4D97-AF65-F5344CB8AC3E}">
        <p14:creationId xmlns:p14="http://schemas.microsoft.com/office/powerpoint/2010/main" val="370654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B51AEF-1F5C-4BD3-8B19-F3EF16A777A4}" type="slidenum">
              <a:rPr lang="fr-FR" smtClean="0"/>
              <a:t>74</a:t>
            </a:fld>
            <a:endParaRPr lang="fr-FR"/>
          </a:p>
        </p:txBody>
      </p:sp>
    </p:spTree>
    <p:extLst>
      <p:ext uri="{BB962C8B-B14F-4D97-AF65-F5344CB8AC3E}">
        <p14:creationId xmlns:p14="http://schemas.microsoft.com/office/powerpoint/2010/main" val="153565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B51AEF-1F5C-4BD3-8B19-F3EF16A777A4}" type="slidenum">
              <a:rPr lang="fr-FR" smtClean="0"/>
              <a:t>75</a:t>
            </a:fld>
            <a:endParaRPr lang="fr-FR"/>
          </a:p>
        </p:txBody>
      </p:sp>
    </p:spTree>
    <p:extLst>
      <p:ext uri="{BB962C8B-B14F-4D97-AF65-F5344CB8AC3E}">
        <p14:creationId xmlns:p14="http://schemas.microsoft.com/office/powerpoint/2010/main" val="1924365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A0FB9F-FC98-4177-A3FC-8243F5BB2EFE}" type="slidenum">
              <a:rPr lang="fr-FR" smtClean="0"/>
              <a:t>76</a:t>
            </a:fld>
            <a:endParaRPr lang="fr-FR"/>
          </a:p>
        </p:txBody>
      </p:sp>
    </p:spTree>
    <p:extLst>
      <p:ext uri="{BB962C8B-B14F-4D97-AF65-F5344CB8AC3E}">
        <p14:creationId xmlns:p14="http://schemas.microsoft.com/office/powerpoint/2010/main" val="2877013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A0FB9F-FC98-4177-A3FC-8243F5BB2EFE}" type="slidenum">
              <a:rPr lang="fr-FR" smtClean="0"/>
              <a:t>78</a:t>
            </a:fld>
            <a:endParaRPr lang="fr-FR"/>
          </a:p>
        </p:txBody>
      </p:sp>
    </p:spTree>
    <p:extLst>
      <p:ext uri="{BB962C8B-B14F-4D97-AF65-F5344CB8AC3E}">
        <p14:creationId xmlns:p14="http://schemas.microsoft.com/office/powerpoint/2010/main" val="124051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A0FB9F-FC98-4177-A3FC-8243F5BB2EFE}" type="slidenum">
              <a:rPr lang="fr-FR" smtClean="0"/>
              <a:t>5</a:t>
            </a:fld>
            <a:endParaRPr lang="fr-FR"/>
          </a:p>
        </p:txBody>
      </p:sp>
    </p:spTree>
    <p:extLst>
      <p:ext uri="{BB962C8B-B14F-4D97-AF65-F5344CB8AC3E}">
        <p14:creationId xmlns:p14="http://schemas.microsoft.com/office/powerpoint/2010/main" val="8835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kern="1200" dirty="0">
                <a:solidFill>
                  <a:schemeClr val="tx1"/>
                </a:solidFill>
                <a:effectLst/>
                <a:latin typeface="+mn-lt"/>
                <a:ea typeface="+mn-ea"/>
                <a:cs typeface="+mn-cs"/>
              </a:rPr>
              <a:t>Un gérant majoritaire de société ne touche pas de salaire : il prélève son revenu sur les bénéfices de la firme. Sa charge n'est donc pas enregistrée au niveau de l'exploitation, alors qu'il participe bien des coûts de l'entreprise. C'est pourquoi, il est nécessaire de réintégrer l'équivalent de son salaire dans les calculs de coûts.</a:t>
            </a:r>
            <a:endParaRPr lang="fr-FR" sz="1200" b="0" i="0" kern="1200" dirty="0">
              <a:solidFill>
                <a:schemeClr val="tx1"/>
              </a:solidFill>
              <a:effectLst/>
              <a:latin typeface="+mn-lt"/>
              <a:ea typeface="+mn-ea"/>
              <a:cs typeface="+mn-cs"/>
            </a:endParaRPr>
          </a:p>
          <a:p>
            <a:r>
              <a:rPr lang="fr-FR" sz="1200" b="0" i="1" kern="1200" dirty="0">
                <a:solidFill>
                  <a:schemeClr val="tx1"/>
                </a:solidFill>
                <a:effectLst/>
                <a:latin typeface="+mn-lt"/>
                <a:ea typeface="+mn-ea"/>
                <a:cs typeface="+mn-cs"/>
              </a:rPr>
              <a:t>Dans un autre ordre d'idées, l'entreprise qui finance l'acquisition d'un matériel de production peut le faire par l'emprunt ou par fonds propres. Si elle recourt à l'emprunt, les intérêts financiers seront en toute logique affectés au coût de production des biens que la machine contribue à fabriquer. A l'inverse, si elle finance l'opération par apport de capitaux, elle n'enregistrera pas d'intérêts financiers dans ses comptes. Il est donc logique, afin de tenir compte du coût du capital, de réintégrer dans ses calculs de coûts,  l'équivalent du prix du financement.</a:t>
            </a:r>
            <a:endParaRPr lang="fr-FR" sz="1200" b="0" i="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BA0FB9F-FC98-4177-A3FC-8243F5BB2EFE}" type="slidenum">
              <a:rPr lang="fr-FR" smtClean="0"/>
              <a:t>7</a:t>
            </a:fld>
            <a:endParaRPr lang="fr-FR"/>
          </a:p>
        </p:txBody>
      </p:sp>
    </p:spTree>
    <p:extLst>
      <p:ext uri="{BB962C8B-B14F-4D97-AF65-F5344CB8AC3E}">
        <p14:creationId xmlns:p14="http://schemas.microsoft.com/office/powerpoint/2010/main" val="347318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A0FB9F-FC98-4177-A3FC-8243F5BB2EFE}" type="slidenum">
              <a:rPr lang="fr-FR" smtClean="0"/>
              <a:t>17</a:t>
            </a:fld>
            <a:endParaRPr lang="fr-FR"/>
          </a:p>
        </p:txBody>
      </p:sp>
    </p:spTree>
    <p:extLst>
      <p:ext uri="{BB962C8B-B14F-4D97-AF65-F5344CB8AC3E}">
        <p14:creationId xmlns:p14="http://schemas.microsoft.com/office/powerpoint/2010/main" val="121992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A0FB9F-FC98-4177-A3FC-8243F5BB2EFE}" type="slidenum">
              <a:rPr lang="fr-FR" smtClean="0"/>
              <a:t>18</a:t>
            </a:fld>
            <a:endParaRPr lang="fr-FR"/>
          </a:p>
        </p:txBody>
      </p:sp>
    </p:spTree>
    <p:extLst>
      <p:ext uri="{BB962C8B-B14F-4D97-AF65-F5344CB8AC3E}">
        <p14:creationId xmlns:p14="http://schemas.microsoft.com/office/powerpoint/2010/main" val="174087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A0FB9F-FC98-4177-A3FC-8243F5BB2EFE}" type="slidenum">
              <a:rPr lang="fr-FR" smtClean="0"/>
              <a:t>30</a:t>
            </a:fld>
            <a:endParaRPr lang="fr-FR"/>
          </a:p>
        </p:txBody>
      </p:sp>
    </p:spTree>
    <p:extLst>
      <p:ext uri="{BB962C8B-B14F-4D97-AF65-F5344CB8AC3E}">
        <p14:creationId xmlns:p14="http://schemas.microsoft.com/office/powerpoint/2010/main" val="127189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A0FB9F-FC98-4177-A3FC-8243F5BB2EFE}" type="slidenum">
              <a:rPr lang="fr-FR" smtClean="0"/>
              <a:t>31</a:t>
            </a:fld>
            <a:endParaRPr lang="fr-FR"/>
          </a:p>
        </p:txBody>
      </p:sp>
    </p:spTree>
    <p:extLst>
      <p:ext uri="{BB962C8B-B14F-4D97-AF65-F5344CB8AC3E}">
        <p14:creationId xmlns:p14="http://schemas.microsoft.com/office/powerpoint/2010/main" val="389565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B51AEF-1F5C-4BD3-8B19-F3EF16A777A4}" type="slidenum">
              <a:rPr lang="fr-FR" smtClean="0"/>
              <a:t>72</a:t>
            </a:fld>
            <a:endParaRPr lang="fr-FR"/>
          </a:p>
        </p:txBody>
      </p:sp>
    </p:spTree>
    <p:extLst>
      <p:ext uri="{BB962C8B-B14F-4D97-AF65-F5344CB8AC3E}">
        <p14:creationId xmlns:p14="http://schemas.microsoft.com/office/powerpoint/2010/main" val="410196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B51AEF-1F5C-4BD3-8B19-F3EF16A777A4}" type="slidenum">
              <a:rPr lang="fr-FR" smtClean="0"/>
              <a:t>73</a:t>
            </a:fld>
            <a:endParaRPr lang="fr-FR"/>
          </a:p>
        </p:txBody>
      </p:sp>
    </p:spTree>
    <p:extLst>
      <p:ext uri="{BB962C8B-B14F-4D97-AF65-F5344CB8AC3E}">
        <p14:creationId xmlns:p14="http://schemas.microsoft.com/office/powerpoint/2010/main" val="417009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DFFD836D-E254-47AF-9E62-9D65F3D114E1}" type="datetime1">
              <a:rPr lang="fr-FR" smtClean="0"/>
              <a:t>12/09/2023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86546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6612F1D-4490-4A08-94FD-2A86024DED3E}" type="datetime1">
              <a:rPr lang="fr-FR" smtClean="0"/>
              <a:t>12/09/2023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444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138F7D5-19AA-419B-8BA8-E145B8787380}" type="datetime1">
              <a:rPr lang="fr-FR" smtClean="0"/>
              <a:t>12/09/2023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44027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0BAB3A3-0864-4F27-97C9-D116050AF5E9}" type="datetime1">
              <a:rPr lang="fr-FR" smtClean="0"/>
              <a:t>12/09/2023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sz="1800"/>
            </a:lvl1pPr>
          </a:lstStyle>
          <a:p>
            <a:fld id="{97F7B853-8A24-4C5E-8087-7BA81C8CE4E2}" type="slidenum">
              <a:rPr lang="fr-FR" smtClean="0"/>
              <a:pPr/>
              <a:t>‹N°›</a:t>
            </a:fld>
            <a:endParaRPr lang="fr-FR" dirty="0"/>
          </a:p>
        </p:txBody>
      </p:sp>
      <p:cxnSp>
        <p:nvCxnSpPr>
          <p:cNvPr id="7" name="Connecteur droit 6">
            <a:extLst>
              <a:ext uri="{FF2B5EF4-FFF2-40B4-BE49-F238E27FC236}">
                <a16:creationId xmlns:a16="http://schemas.microsoft.com/office/drawing/2014/main" id="{0CD520E0-0045-3BFC-1C81-E6C39B025E13}"/>
              </a:ext>
            </a:extLst>
          </p:cNvPr>
          <p:cNvCxnSpPr/>
          <p:nvPr userDrawn="1"/>
        </p:nvCxnSpPr>
        <p:spPr>
          <a:xfrm>
            <a:off x="0" y="635635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FF7FD0D3-5A02-434A-B0F3-D842FA841D74}" type="datetime1">
              <a:rPr lang="fr-FR" smtClean="0"/>
              <a:t>12/09/2023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287540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6EED56D-6832-402A-961E-7A5ADA808CE1}" type="datetime1">
              <a:rPr lang="fr-FR" smtClean="0"/>
              <a:t>12/09/2023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53417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E664BF4-A34E-4301-BD74-2DB100027ABB}" type="datetime1">
              <a:rPr lang="fr-FR" smtClean="0"/>
              <a:t>12/09/2023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60896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0DFADC1-DDFC-44C2-9BBB-BCAE85086205}" type="datetime1">
              <a:rPr lang="fr-FR" smtClean="0"/>
              <a:t>12/09/2023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t>‹N°›</a:t>
            </a:fld>
            <a:endParaRPr lang="fr-FR"/>
          </a:p>
        </p:txBody>
      </p:sp>
      <p:cxnSp>
        <p:nvCxnSpPr>
          <p:cNvPr id="7" name="Connecteur droit 6">
            <a:extLst>
              <a:ext uri="{FF2B5EF4-FFF2-40B4-BE49-F238E27FC236}">
                <a16:creationId xmlns:a16="http://schemas.microsoft.com/office/drawing/2014/main" id="{68EF2E99-29AF-2B59-DBCD-DF178907402B}"/>
              </a:ext>
            </a:extLst>
          </p:cNvPr>
          <p:cNvCxnSpPr/>
          <p:nvPr userDrawn="1"/>
        </p:nvCxnSpPr>
        <p:spPr>
          <a:xfrm>
            <a:off x="0" y="635635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05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FB2C77-C654-4D78-B851-6C10A7D3ADD3}" type="datetime1">
              <a:rPr lang="fr-FR" smtClean="0"/>
              <a:t>12/09/2023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227079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DB38145-5F02-4CBA-A176-7DD306C10DD0}" type="datetime1">
              <a:rPr lang="fr-FR" smtClean="0"/>
              <a:t>12/09/2023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13717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60AC526-5734-42F3-950F-5E72FA5FE5F2}" type="datetime1">
              <a:rPr lang="fr-FR" smtClean="0"/>
              <a:t>12/09/2023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7393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CC3C8-B9F3-4016-8487-4D3E952409C1}" type="datetime1">
              <a:rPr lang="fr-FR" smtClean="0"/>
              <a:t>12/09/2023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7B853-8A24-4C5E-8087-7BA81C8CE4E2}" type="slidenum">
              <a:rPr lang="fr-FR" smtClean="0"/>
              <a:t>‹N°›</a:t>
            </a:fld>
            <a:endParaRPr lang="fr-FR"/>
          </a:p>
        </p:txBody>
      </p:sp>
    </p:spTree>
    <p:extLst>
      <p:ext uri="{BB962C8B-B14F-4D97-AF65-F5344CB8AC3E}">
        <p14:creationId xmlns:p14="http://schemas.microsoft.com/office/powerpoint/2010/main" val="2373944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vgsilh.com/fr/image/154904.html" TargetMode="External"/><Relationship Id="rId5" Type="http://schemas.openxmlformats.org/officeDocument/2006/relationships/image" Target="../media/image3.png"/><Relationship Id="rId4" Type="http://schemas.openxmlformats.org/officeDocument/2006/relationships/hyperlink" Target="https://svgsilh.com/fr/03a9f4/image/307772.html" TargetMode="External"/><Relationship Id="rId9" Type="http://schemas.openxmlformats.org/officeDocument/2006/relationships/hyperlink" Target="https://svgsilh.com/fr/607d8b/image/309880.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svgsilh.com/fr/607d8b/image/309880.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svgsilh.com/fr/03a9f4/image/30777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svgsilh.com/fr/607d8b/image/309880.html" TargetMode="External"/><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svgsilh.com/fr/03a9f4/image/307772.html" TargetMode="External"/><Relationship Id="rId10" Type="http://schemas.openxmlformats.org/officeDocument/2006/relationships/hyperlink" Target="https://svgsilh.com/fr/image/154904.html" TargetMode="External"/><Relationship Id="rId4" Type="http://schemas.openxmlformats.org/officeDocument/2006/relationships/image" Target="../media/image2.sv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hyperlink" Target="https://svgsilh.com/fr/607d8b/image/309880.html" TargetMode="External"/><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svgsilh.com/fr/03a9f4/image/307772.html" TargetMode="External"/><Relationship Id="rId10" Type="http://schemas.openxmlformats.org/officeDocument/2006/relationships/hyperlink" Target="https://svgsilh.com/fr/image/154904.html" TargetMode="External"/><Relationship Id="rId4" Type="http://schemas.openxmlformats.org/officeDocument/2006/relationships/image" Target="../media/image2.sv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hyperlink" Target="https://svgsilh.com/fr/607d8b/image/309880.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svgsilh.com/fr/03a9f4/image/307772.html" TargetMode="External"/><Relationship Id="rId9" Type="http://schemas.openxmlformats.org/officeDocument/2006/relationships/hyperlink" Target="https://svgsilh.com/fr/image/154904.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2026693" y="1030406"/>
            <a:ext cx="8147713" cy="3081242"/>
          </a:xfrm>
        </p:spPr>
        <p:txBody>
          <a:bodyPr anchor="ctr">
            <a:normAutofit/>
          </a:bodyPr>
          <a:lstStyle/>
          <a:p>
            <a:r>
              <a:rPr lang="fr-FR" sz="4800">
                <a:solidFill>
                  <a:srgbClr val="FFFFFF"/>
                </a:solidFill>
              </a:rPr>
              <a:t>Partie 2 : La méthode des coûts complets	</a:t>
            </a:r>
          </a:p>
        </p:txBody>
      </p:sp>
      <p:sp>
        <p:nvSpPr>
          <p:cNvPr id="3" name="Sous-titre 2"/>
          <p:cNvSpPr>
            <a:spLocks noGrp="1"/>
          </p:cNvSpPr>
          <p:nvPr>
            <p:ph type="subTitle" idx="1"/>
          </p:nvPr>
        </p:nvSpPr>
        <p:spPr>
          <a:xfrm>
            <a:off x="1559943" y="5171093"/>
            <a:ext cx="9078628" cy="860620"/>
          </a:xfrm>
        </p:spPr>
        <p:txBody>
          <a:bodyPr anchor="ctr">
            <a:normAutofit/>
          </a:bodyPr>
          <a:lstStyle/>
          <a:p>
            <a:r>
              <a:rPr lang="fr-FR">
                <a:solidFill>
                  <a:srgbClr val="FFFFFF"/>
                </a:solidFill>
              </a:rPr>
              <a:t>R5.D.11 Intégration et performance des systèmes d’information</a:t>
            </a:r>
          </a:p>
        </p:txBody>
      </p:sp>
    </p:spTree>
    <p:extLst>
      <p:ext uri="{BB962C8B-B14F-4D97-AF65-F5344CB8AC3E}">
        <p14:creationId xmlns:p14="http://schemas.microsoft.com/office/powerpoint/2010/main" val="189127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Pourquoi un traitement ?</a:t>
            </a:r>
          </a:p>
        </p:txBody>
      </p:sp>
      <p:sp>
        <p:nvSpPr>
          <p:cNvPr id="3" name="Espace réservé du contenu 2"/>
          <p:cNvSpPr>
            <a:spLocks noGrp="1"/>
          </p:cNvSpPr>
          <p:nvPr>
            <p:ph idx="1"/>
          </p:nvPr>
        </p:nvSpPr>
        <p:spPr/>
        <p:txBody>
          <a:bodyPr/>
          <a:lstStyle/>
          <a:p>
            <a:r>
              <a:rPr lang="fr-FR" dirty="0"/>
              <a:t>Certaines charges bien qu’incorporables doivent être retraitées pour tenir compte :</a:t>
            </a:r>
          </a:p>
          <a:p>
            <a:pPr lvl="1"/>
            <a:r>
              <a:rPr lang="fr-FR" dirty="0"/>
              <a:t>de leur périodicité : les charges abonnées</a:t>
            </a:r>
          </a:p>
          <a:p>
            <a:pPr lvl="1"/>
            <a:r>
              <a:rPr lang="fr-FR" dirty="0"/>
              <a:t>des amortissement : les charges d’usages</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 Le traitement des charges calculées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10</a:t>
            </a:fld>
            <a:endParaRPr lang="fr-FR" dirty="0"/>
          </a:p>
        </p:txBody>
      </p:sp>
    </p:spTree>
    <p:extLst>
      <p:ext uri="{BB962C8B-B14F-4D97-AF65-F5344CB8AC3E}">
        <p14:creationId xmlns:p14="http://schemas.microsoft.com/office/powerpoint/2010/main" val="228898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Les charges abonnées</a:t>
            </a:r>
          </a:p>
        </p:txBody>
      </p:sp>
      <p:sp>
        <p:nvSpPr>
          <p:cNvPr id="3" name="Espace réservé du contenu 2"/>
          <p:cNvSpPr>
            <a:spLocks noGrp="1"/>
          </p:cNvSpPr>
          <p:nvPr>
            <p:ph idx="1"/>
          </p:nvPr>
        </p:nvSpPr>
        <p:spPr/>
        <p:txBody>
          <a:bodyPr/>
          <a:lstStyle/>
          <a:p>
            <a:r>
              <a:rPr lang="fr-FR" dirty="0"/>
              <a:t>Des charges peuvent s’étaler sur des périodes différentes de celles utilisées en comptabilité de gestion. Elles doivent donc être étalées sur la période utilisée en comptabilité de gestion.</a:t>
            </a:r>
          </a:p>
          <a:p>
            <a:pPr marL="0" indent="0">
              <a:buNone/>
            </a:pPr>
            <a:r>
              <a:rPr lang="fr-FR" dirty="0"/>
              <a:t>Exemple :</a:t>
            </a:r>
          </a:p>
          <a:p>
            <a:r>
              <a:rPr lang="fr-FR" dirty="0"/>
              <a:t>Un loyer trimestriel de 3600 € sera étalé sur 3 mois pour 1200 € chaque mois</a:t>
            </a:r>
          </a:p>
          <a:p>
            <a:r>
              <a:rPr lang="fr-FR" dirty="0"/>
              <a:t>Une facture d’électricité bimensuelle de 2000 € sera étalée sur 2 mois pour 1000 € chaque mois</a:t>
            </a:r>
          </a:p>
        </p:txBody>
      </p:sp>
      <p:sp>
        <p:nvSpPr>
          <p:cNvPr id="6" name="Rectangle 5">
            <a:extLst>
              <a:ext uri="{FF2B5EF4-FFF2-40B4-BE49-F238E27FC236}">
                <a16:creationId xmlns:a16="http://schemas.microsoft.com/office/drawing/2014/main" id="{A84FBC32-A48F-3956-C400-8AEE0CCB6620}"/>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 Le traitement des charges calculées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11</a:t>
            </a:fld>
            <a:endParaRPr lang="fr-FR" dirty="0"/>
          </a:p>
        </p:txBody>
      </p:sp>
    </p:spTree>
    <p:extLst>
      <p:ext uri="{BB962C8B-B14F-4D97-AF65-F5344CB8AC3E}">
        <p14:creationId xmlns:p14="http://schemas.microsoft.com/office/powerpoint/2010/main" val="26109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Les charges d’usages</a:t>
            </a:r>
          </a:p>
        </p:txBody>
      </p:sp>
      <p:sp>
        <p:nvSpPr>
          <p:cNvPr id="3" name="Espace réservé du contenu 2"/>
          <p:cNvSpPr>
            <a:spLocks noGrp="1"/>
          </p:cNvSpPr>
          <p:nvPr>
            <p:ph idx="1"/>
          </p:nvPr>
        </p:nvSpPr>
        <p:spPr/>
        <p:txBody>
          <a:bodyPr/>
          <a:lstStyle/>
          <a:p>
            <a:r>
              <a:rPr lang="fr-FR" dirty="0"/>
              <a:t>Les amortissements correspondent à une réalité économique. Les dotations aux amortissements sont donc des charges incorporables. Cependant des règles de la comptabilité financière peuvent ne pas refléter parfaitement la réalité. Certaines entreprises recalculent les dotations aux amortissements pour obtenir des coût plus proche de la réalité. </a:t>
            </a:r>
          </a:p>
          <a:p>
            <a:endParaRPr lang="fr-FR" dirty="0"/>
          </a:p>
          <a:p>
            <a:r>
              <a:rPr lang="fr-FR" dirty="0"/>
              <a:t>Ces calculs n’entre pas dans le cadre de ce cours. </a:t>
            </a:r>
          </a:p>
        </p:txBody>
      </p:sp>
      <p:sp>
        <p:nvSpPr>
          <p:cNvPr id="4" name="Rectangle 3">
            <a:extLst>
              <a:ext uri="{FF2B5EF4-FFF2-40B4-BE49-F238E27FC236}">
                <a16:creationId xmlns:a16="http://schemas.microsoft.com/office/drawing/2014/main" id="{C3D5338F-708F-C301-62FB-4D7F59B297DA}"/>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 Le traitement des charges calculées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12</a:t>
            </a:fld>
            <a:endParaRPr lang="fr-FR" dirty="0"/>
          </a:p>
        </p:txBody>
      </p:sp>
    </p:spTree>
    <p:extLst>
      <p:ext uri="{BB962C8B-B14F-4D97-AF65-F5344CB8AC3E}">
        <p14:creationId xmlns:p14="http://schemas.microsoft.com/office/powerpoint/2010/main" val="251350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3700" dirty="0">
                <a:solidFill>
                  <a:srgbClr val="FFFFFF"/>
                </a:solidFill>
              </a:rPr>
              <a:t>III. L’enchainement des coûts</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457200" indent="-457200">
              <a:buFont typeface="+mj-lt"/>
              <a:buAutoNum type="alphaUcPeriod"/>
            </a:pPr>
            <a:r>
              <a:rPr lang="fr-FR" sz="2400" dirty="0"/>
              <a:t>Le processus de production</a:t>
            </a:r>
          </a:p>
          <a:p>
            <a:pPr marL="457200" indent="-457200">
              <a:buFont typeface="+mj-lt"/>
              <a:buAutoNum type="alphaUcPeriod"/>
            </a:pPr>
            <a:r>
              <a:rPr lang="fr-FR" sz="2400" dirty="0"/>
              <a:t>Du cout d’achat au prix de vente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13</a:t>
            </a:fld>
            <a:endParaRPr lang="fr-FR" dirty="0"/>
          </a:p>
        </p:txBody>
      </p:sp>
    </p:spTree>
    <p:extLst>
      <p:ext uri="{BB962C8B-B14F-4D97-AF65-F5344CB8AC3E}">
        <p14:creationId xmlns:p14="http://schemas.microsoft.com/office/powerpoint/2010/main" val="45777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62731-76D6-96B4-BFCC-36FD96C6138D}"/>
              </a:ext>
            </a:extLst>
          </p:cNvPr>
          <p:cNvSpPr>
            <a:spLocks noGrp="1"/>
          </p:cNvSpPr>
          <p:nvPr>
            <p:ph type="title"/>
          </p:nvPr>
        </p:nvSpPr>
        <p:spPr/>
        <p:txBody>
          <a:bodyPr/>
          <a:lstStyle/>
          <a:p>
            <a:r>
              <a:rPr lang="fr-FR" dirty="0"/>
              <a:t>A. </a:t>
            </a:r>
            <a:r>
              <a:rPr lang="fr-FR" sz="4400" dirty="0"/>
              <a:t>Le processus de production</a:t>
            </a:r>
            <a:endParaRPr lang="fr-FR" dirty="0"/>
          </a:p>
        </p:txBody>
      </p:sp>
      <p:sp>
        <p:nvSpPr>
          <p:cNvPr id="3" name="Espace réservé du contenu 2">
            <a:extLst>
              <a:ext uri="{FF2B5EF4-FFF2-40B4-BE49-F238E27FC236}">
                <a16:creationId xmlns:a16="http://schemas.microsoft.com/office/drawing/2014/main" id="{9D363399-8F12-78E4-FFE1-1CB6697AF3A7}"/>
              </a:ext>
            </a:extLst>
          </p:cNvPr>
          <p:cNvSpPr>
            <a:spLocks noGrp="1"/>
          </p:cNvSpPr>
          <p:nvPr>
            <p:ph idx="1"/>
          </p:nvPr>
        </p:nvSpPr>
        <p:spPr/>
        <p:txBody>
          <a:bodyPr/>
          <a:lstStyle/>
          <a:p>
            <a:pPr marL="514350" indent="-514350">
              <a:buFont typeface="+mj-lt"/>
              <a:buAutoNum type="arabicPeriod"/>
            </a:pPr>
            <a:r>
              <a:rPr lang="fr-FR" dirty="0"/>
              <a:t>Les logos utilisés dans ce cours</a:t>
            </a:r>
          </a:p>
          <a:p>
            <a:pPr marL="514350" indent="-514350">
              <a:buFont typeface="+mj-lt"/>
              <a:buAutoNum type="arabicPeriod"/>
            </a:pPr>
            <a:r>
              <a:rPr lang="fr-FR" dirty="0"/>
              <a:t>Le processus des entreprises commerciales</a:t>
            </a:r>
          </a:p>
          <a:p>
            <a:pPr marL="514350" indent="-514350">
              <a:buFont typeface="+mj-lt"/>
              <a:buAutoNum type="arabicPeriod"/>
            </a:pPr>
            <a:r>
              <a:rPr lang="fr-FR" dirty="0"/>
              <a:t>Le processus des entreprises industrielles simples</a:t>
            </a:r>
          </a:p>
          <a:p>
            <a:pPr marL="514350" indent="-514350">
              <a:buFont typeface="+mj-lt"/>
              <a:buAutoNum type="arabicPeriod"/>
            </a:pPr>
            <a:r>
              <a:rPr lang="fr-FR" dirty="0"/>
              <a:t>Le processus des entreprises industrielles complexes</a:t>
            </a:r>
          </a:p>
        </p:txBody>
      </p:sp>
      <p:sp>
        <p:nvSpPr>
          <p:cNvPr id="4" name="Rectangle 3">
            <a:extLst>
              <a:ext uri="{FF2B5EF4-FFF2-40B4-BE49-F238E27FC236}">
                <a16:creationId xmlns:a16="http://schemas.microsoft.com/office/drawing/2014/main" id="{E621BE5E-7E13-2C7D-F908-E8D5476B9D3B}"/>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14</a:t>
            </a:fld>
            <a:endParaRPr lang="fr-FR" dirty="0"/>
          </a:p>
        </p:txBody>
      </p:sp>
    </p:spTree>
    <p:extLst>
      <p:ext uri="{BB962C8B-B14F-4D97-AF65-F5344CB8AC3E}">
        <p14:creationId xmlns:p14="http://schemas.microsoft.com/office/powerpoint/2010/main" val="372745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Les logos utilisés (non normalisé)</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 / A. Le processus de production</a:t>
            </a:r>
          </a:p>
        </p:txBody>
      </p:sp>
      <p:grpSp>
        <p:nvGrpSpPr>
          <p:cNvPr id="13" name="Groupe 12">
            <a:extLst>
              <a:ext uri="{FF2B5EF4-FFF2-40B4-BE49-F238E27FC236}">
                <a16:creationId xmlns:a16="http://schemas.microsoft.com/office/drawing/2014/main" id="{6FC644E6-2E55-7176-6B2F-A6C5D9178EE5}"/>
              </a:ext>
            </a:extLst>
          </p:cNvPr>
          <p:cNvGrpSpPr/>
          <p:nvPr/>
        </p:nvGrpSpPr>
        <p:grpSpPr>
          <a:xfrm>
            <a:off x="1027289" y="2571345"/>
            <a:ext cx="1354667" cy="1908200"/>
            <a:chOff x="1027289" y="2919008"/>
            <a:chExt cx="1354667" cy="1554126"/>
          </a:xfrm>
        </p:grpSpPr>
        <p:pic>
          <p:nvPicPr>
            <p:cNvPr id="5" name="Espace réservé du contenu 6">
              <a:extLst>
                <a:ext uri="{FF2B5EF4-FFF2-40B4-BE49-F238E27FC236}">
                  <a16:creationId xmlns:a16="http://schemas.microsoft.com/office/drawing/2014/main" id="{E3A486D8-BBBE-4AB4-99F2-0449A58BBC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48880" y="2919008"/>
              <a:ext cx="1265342" cy="1019983"/>
            </a:xfrm>
            <a:prstGeom prst="rect">
              <a:avLst/>
            </a:prstGeom>
          </p:spPr>
        </p:pic>
        <p:sp>
          <p:nvSpPr>
            <p:cNvPr id="9" name="ZoneTexte 8">
              <a:extLst>
                <a:ext uri="{FF2B5EF4-FFF2-40B4-BE49-F238E27FC236}">
                  <a16:creationId xmlns:a16="http://schemas.microsoft.com/office/drawing/2014/main" id="{64FC95FC-E5CB-7AC8-6173-5B4F0D64E215}"/>
                </a:ext>
              </a:extLst>
            </p:cNvPr>
            <p:cNvSpPr txBox="1"/>
            <p:nvPr/>
          </p:nvSpPr>
          <p:spPr>
            <a:xfrm>
              <a:off x="1027289" y="4103802"/>
              <a:ext cx="1354667" cy="369332"/>
            </a:xfrm>
            <a:prstGeom prst="rect">
              <a:avLst/>
            </a:prstGeom>
            <a:noFill/>
          </p:spPr>
          <p:txBody>
            <a:bodyPr wrap="square" rtlCol="0">
              <a:spAutoFit/>
            </a:bodyPr>
            <a:lstStyle/>
            <a:p>
              <a:pPr algn="ctr"/>
              <a:r>
                <a:rPr lang="fr-FR" dirty="0"/>
                <a:t>Achat</a:t>
              </a:r>
            </a:p>
          </p:txBody>
        </p:sp>
      </p:grpSp>
      <p:grpSp>
        <p:nvGrpSpPr>
          <p:cNvPr id="14" name="Groupe 13">
            <a:extLst>
              <a:ext uri="{FF2B5EF4-FFF2-40B4-BE49-F238E27FC236}">
                <a16:creationId xmlns:a16="http://schemas.microsoft.com/office/drawing/2014/main" id="{C98A9FE3-F559-8512-F0EF-F20707AB0F27}"/>
              </a:ext>
            </a:extLst>
          </p:cNvPr>
          <p:cNvGrpSpPr/>
          <p:nvPr/>
        </p:nvGrpSpPr>
        <p:grpSpPr>
          <a:xfrm>
            <a:off x="3872188" y="2629166"/>
            <a:ext cx="1535289" cy="1850379"/>
            <a:chOff x="4097866" y="2636248"/>
            <a:chExt cx="1535289" cy="1850379"/>
          </a:xfrm>
        </p:grpSpPr>
        <p:sp>
          <p:nvSpPr>
            <p:cNvPr id="7" name="Triangle isocèle 6">
              <a:extLst>
                <a:ext uri="{FF2B5EF4-FFF2-40B4-BE49-F238E27FC236}">
                  <a16:creationId xmlns:a16="http://schemas.microsoft.com/office/drawing/2014/main" id="{6647F9C8-8053-6A24-C420-2F0281F5BAEC}"/>
                </a:ext>
              </a:extLst>
            </p:cNvPr>
            <p:cNvSpPr/>
            <p:nvPr/>
          </p:nvSpPr>
          <p:spPr>
            <a:xfrm>
              <a:off x="4097866" y="2636248"/>
              <a:ext cx="1512712" cy="146755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27A0E2E7-3805-43E8-8F5D-25F3E81FB7BA}"/>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grpSp>
        <p:nvGrpSpPr>
          <p:cNvPr id="15" name="Groupe 14">
            <a:extLst>
              <a:ext uri="{FF2B5EF4-FFF2-40B4-BE49-F238E27FC236}">
                <a16:creationId xmlns:a16="http://schemas.microsoft.com/office/drawing/2014/main" id="{6959CF00-C882-769B-7062-E9CC1257FAF0}"/>
              </a:ext>
            </a:extLst>
          </p:cNvPr>
          <p:cNvGrpSpPr/>
          <p:nvPr/>
        </p:nvGrpSpPr>
        <p:grpSpPr>
          <a:xfrm>
            <a:off x="6897709" y="2629166"/>
            <a:ext cx="1468145" cy="1850379"/>
            <a:chOff x="6866525" y="2300515"/>
            <a:chExt cx="1468145" cy="2171947"/>
          </a:xfrm>
        </p:grpSpPr>
        <p:pic>
          <p:nvPicPr>
            <p:cNvPr id="6" name="Image 5" descr="Une image contenant noir, obscurité&#10;&#10;Description générée automatiquement">
              <a:extLst>
                <a:ext uri="{FF2B5EF4-FFF2-40B4-BE49-F238E27FC236}">
                  <a16:creationId xmlns:a16="http://schemas.microsoft.com/office/drawing/2014/main" id="{49CC2108-3198-F015-D768-800145A9DE3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66525" y="2300515"/>
              <a:ext cx="1468145" cy="1802615"/>
            </a:xfrm>
            <a:prstGeom prst="rect">
              <a:avLst/>
            </a:prstGeom>
          </p:spPr>
        </p:pic>
        <p:sp>
          <p:nvSpPr>
            <p:cNvPr id="11" name="ZoneTexte 10">
              <a:extLst>
                <a:ext uri="{FF2B5EF4-FFF2-40B4-BE49-F238E27FC236}">
                  <a16:creationId xmlns:a16="http://schemas.microsoft.com/office/drawing/2014/main" id="{51A86A5C-2863-A0E0-D18A-D059922713E0}"/>
                </a:ext>
              </a:extLst>
            </p:cNvPr>
            <p:cNvSpPr txBox="1"/>
            <p:nvPr/>
          </p:nvSpPr>
          <p:spPr>
            <a:xfrm>
              <a:off x="6866526" y="4103130"/>
              <a:ext cx="1468144" cy="369332"/>
            </a:xfrm>
            <a:prstGeom prst="rect">
              <a:avLst/>
            </a:prstGeom>
            <a:noFill/>
          </p:spPr>
          <p:txBody>
            <a:bodyPr wrap="square" rtlCol="0">
              <a:spAutoFit/>
            </a:bodyPr>
            <a:lstStyle/>
            <a:p>
              <a:pPr algn="ctr"/>
              <a:r>
                <a:rPr lang="fr-FR" dirty="0"/>
                <a:t>Atelier</a:t>
              </a:r>
            </a:p>
          </p:txBody>
        </p:sp>
      </p:grpSp>
      <p:grpSp>
        <p:nvGrpSpPr>
          <p:cNvPr id="16" name="Groupe 15">
            <a:extLst>
              <a:ext uri="{FF2B5EF4-FFF2-40B4-BE49-F238E27FC236}">
                <a16:creationId xmlns:a16="http://schemas.microsoft.com/office/drawing/2014/main" id="{82347B7F-3F9B-8E6F-9903-119F2DB2FF72}"/>
              </a:ext>
            </a:extLst>
          </p:cNvPr>
          <p:cNvGrpSpPr/>
          <p:nvPr/>
        </p:nvGrpSpPr>
        <p:grpSpPr>
          <a:xfrm>
            <a:off x="9856085" y="2629165"/>
            <a:ext cx="1468144" cy="1850379"/>
            <a:chOff x="9856085" y="2564262"/>
            <a:chExt cx="1468144" cy="1908200"/>
          </a:xfrm>
        </p:grpSpPr>
        <p:pic>
          <p:nvPicPr>
            <p:cNvPr id="8" name="Graphique 7">
              <a:extLst>
                <a:ext uri="{FF2B5EF4-FFF2-40B4-BE49-F238E27FC236}">
                  <a16:creationId xmlns:a16="http://schemas.microsoft.com/office/drawing/2014/main" id="{FF4AE79E-1EFB-8CA5-E204-9FF3AD922D3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9856085" y="2564262"/>
              <a:ext cx="1468144" cy="1538868"/>
            </a:xfrm>
            <a:prstGeom prst="rect">
              <a:avLst/>
            </a:prstGeom>
          </p:spPr>
        </p:pic>
        <p:sp>
          <p:nvSpPr>
            <p:cNvPr id="12" name="ZoneTexte 11">
              <a:extLst>
                <a:ext uri="{FF2B5EF4-FFF2-40B4-BE49-F238E27FC236}">
                  <a16:creationId xmlns:a16="http://schemas.microsoft.com/office/drawing/2014/main" id="{480C24DC-0527-0BF3-070C-8375A172ED97}"/>
                </a:ext>
              </a:extLst>
            </p:cNvPr>
            <p:cNvSpPr txBox="1"/>
            <p:nvPr/>
          </p:nvSpPr>
          <p:spPr>
            <a:xfrm>
              <a:off x="9856085" y="4103130"/>
              <a:ext cx="1468144" cy="369332"/>
            </a:xfrm>
            <a:prstGeom prst="rect">
              <a:avLst/>
            </a:prstGeom>
            <a:noFill/>
          </p:spPr>
          <p:txBody>
            <a:bodyPr wrap="square" rtlCol="0">
              <a:spAutoFit/>
            </a:bodyPr>
            <a:lstStyle/>
            <a:p>
              <a:pPr algn="ctr"/>
              <a:r>
                <a:rPr lang="fr-FR" dirty="0"/>
                <a:t>Vente</a:t>
              </a:r>
            </a:p>
          </p:txBody>
        </p:sp>
      </p:gr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15</a:t>
            </a:fld>
            <a:endParaRPr lang="fr-FR" dirty="0"/>
          </a:p>
        </p:txBody>
      </p:sp>
    </p:spTree>
    <p:extLst>
      <p:ext uri="{BB962C8B-B14F-4D97-AF65-F5344CB8AC3E}">
        <p14:creationId xmlns:p14="http://schemas.microsoft.com/office/powerpoint/2010/main" val="407455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EFA51-41F3-854D-9C6C-343B9516D47B}"/>
              </a:ext>
            </a:extLst>
          </p:cNvPr>
          <p:cNvSpPr>
            <a:spLocks noGrp="1"/>
          </p:cNvSpPr>
          <p:nvPr>
            <p:ph type="title"/>
          </p:nvPr>
        </p:nvSpPr>
        <p:spPr/>
        <p:txBody>
          <a:bodyPr/>
          <a:lstStyle/>
          <a:p>
            <a:r>
              <a:rPr lang="fr-FR" dirty="0"/>
              <a:t>2. Le processus des entreprises commerciales</a:t>
            </a:r>
          </a:p>
        </p:txBody>
      </p:sp>
      <p:grpSp>
        <p:nvGrpSpPr>
          <p:cNvPr id="4" name="Groupe 3">
            <a:extLst>
              <a:ext uri="{FF2B5EF4-FFF2-40B4-BE49-F238E27FC236}">
                <a16:creationId xmlns:a16="http://schemas.microsoft.com/office/drawing/2014/main" id="{0643F35A-345C-1940-6C65-749AB1E3C7E7}"/>
              </a:ext>
            </a:extLst>
          </p:cNvPr>
          <p:cNvGrpSpPr/>
          <p:nvPr/>
        </p:nvGrpSpPr>
        <p:grpSpPr>
          <a:xfrm>
            <a:off x="2269067" y="3047194"/>
            <a:ext cx="1354667" cy="1908200"/>
            <a:chOff x="1027289" y="2919008"/>
            <a:chExt cx="1354667" cy="1554126"/>
          </a:xfrm>
        </p:grpSpPr>
        <p:pic>
          <p:nvPicPr>
            <p:cNvPr id="5" name="Espace réservé du contenu 6">
              <a:extLst>
                <a:ext uri="{FF2B5EF4-FFF2-40B4-BE49-F238E27FC236}">
                  <a16:creationId xmlns:a16="http://schemas.microsoft.com/office/drawing/2014/main" id="{D97A53AB-DEBE-5D58-8267-113C74F102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48880" y="2919008"/>
              <a:ext cx="1265342" cy="1019983"/>
            </a:xfrm>
            <a:prstGeom prst="rect">
              <a:avLst/>
            </a:prstGeom>
          </p:spPr>
        </p:pic>
        <p:sp>
          <p:nvSpPr>
            <p:cNvPr id="6" name="ZoneTexte 5">
              <a:extLst>
                <a:ext uri="{FF2B5EF4-FFF2-40B4-BE49-F238E27FC236}">
                  <a16:creationId xmlns:a16="http://schemas.microsoft.com/office/drawing/2014/main" id="{352C1FCE-4E74-FE86-2CE9-2A73AFF0CD50}"/>
                </a:ext>
              </a:extLst>
            </p:cNvPr>
            <p:cNvSpPr txBox="1"/>
            <p:nvPr/>
          </p:nvSpPr>
          <p:spPr>
            <a:xfrm>
              <a:off x="1027289" y="4103802"/>
              <a:ext cx="1354667" cy="369332"/>
            </a:xfrm>
            <a:prstGeom prst="rect">
              <a:avLst/>
            </a:prstGeom>
            <a:noFill/>
          </p:spPr>
          <p:txBody>
            <a:bodyPr wrap="square" rtlCol="0">
              <a:spAutoFit/>
            </a:bodyPr>
            <a:lstStyle/>
            <a:p>
              <a:pPr algn="ctr"/>
              <a:r>
                <a:rPr lang="fr-FR" dirty="0"/>
                <a:t>Achat</a:t>
              </a:r>
            </a:p>
          </p:txBody>
        </p:sp>
      </p:grpSp>
      <p:grpSp>
        <p:nvGrpSpPr>
          <p:cNvPr id="7" name="Groupe 6">
            <a:extLst>
              <a:ext uri="{FF2B5EF4-FFF2-40B4-BE49-F238E27FC236}">
                <a16:creationId xmlns:a16="http://schemas.microsoft.com/office/drawing/2014/main" id="{618DCC80-8501-43D4-BB62-9174BD1EB732}"/>
              </a:ext>
            </a:extLst>
          </p:cNvPr>
          <p:cNvGrpSpPr/>
          <p:nvPr/>
        </p:nvGrpSpPr>
        <p:grpSpPr>
          <a:xfrm>
            <a:off x="5076192" y="3047194"/>
            <a:ext cx="1535289" cy="1850379"/>
            <a:chOff x="4097866" y="2636248"/>
            <a:chExt cx="1535289" cy="1850379"/>
          </a:xfrm>
        </p:grpSpPr>
        <p:sp>
          <p:nvSpPr>
            <p:cNvPr id="8" name="Triangle isocèle 7">
              <a:extLst>
                <a:ext uri="{FF2B5EF4-FFF2-40B4-BE49-F238E27FC236}">
                  <a16:creationId xmlns:a16="http://schemas.microsoft.com/office/drawing/2014/main" id="{D5E213FE-9819-B6E6-E8B1-2828A347524F}"/>
                </a:ext>
              </a:extLst>
            </p:cNvPr>
            <p:cNvSpPr/>
            <p:nvPr/>
          </p:nvSpPr>
          <p:spPr>
            <a:xfrm>
              <a:off x="4097866" y="2636248"/>
              <a:ext cx="1512712" cy="146755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58BAA65-AAFA-6B91-2CF5-189A5900CBD2}"/>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grpSp>
        <p:nvGrpSpPr>
          <p:cNvPr id="10" name="Groupe 9">
            <a:extLst>
              <a:ext uri="{FF2B5EF4-FFF2-40B4-BE49-F238E27FC236}">
                <a16:creationId xmlns:a16="http://schemas.microsoft.com/office/drawing/2014/main" id="{7FA5F2B6-8A5B-A844-1B16-C6905ADEB1A3}"/>
              </a:ext>
            </a:extLst>
          </p:cNvPr>
          <p:cNvGrpSpPr/>
          <p:nvPr/>
        </p:nvGrpSpPr>
        <p:grpSpPr>
          <a:xfrm>
            <a:off x="8063939" y="3001232"/>
            <a:ext cx="1468144" cy="1850379"/>
            <a:chOff x="9856085" y="2564262"/>
            <a:chExt cx="1468144" cy="1908200"/>
          </a:xfrm>
        </p:grpSpPr>
        <p:pic>
          <p:nvPicPr>
            <p:cNvPr id="11" name="Graphique 10">
              <a:extLst>
                <a:ext uri="{FF2B5EF4-FFF2-40B4-BE49-F238E27FC236}">
                  <a16:creationId xmlns:a16="http://schemas.microsoft.com/office/drawing/2014/main" id="{3B538625-1BD4-E9E7-9A26-1668B07AA2C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9856085" y="2564262"/>
              <a:ext cx="1468144" cy="1538868"/>
            </a:xfrm>
            <a:prstGeom prst="rect">
              <a:avLst/>
            </a:prstGeom>
          </p:spPr>
        </p:pic>
        <p:sp>
          <p:nvSpPr>
            <p:cNvPr id="12" name="ZoneTexte 11">
              <a:extLst>
                <a:ext uri="{FF2B5EF4-FFF2-40B4-BE49-F238E27FC236}">
                  <a16:creationId xmlns:a16="http://schemas.microsoft.com/office/drawing/2014/main" id="{DB21FE02-C9D0-7622-5EDA-94F520E728BE}"/>
                </a:ext>
              </a:extLst>
            </p:cNvPr>
            <p:cNvSpPr txBox="1"/>
            <p:nvPr/>
          </p:nvSpPr>
          <p:spPr>
            <a:xfrm>
              <a:off x="9856085" y="4103130"/>
              <a:ext cx="1468144" cy="369332"/>
            </a:xfrm>
            <a:prstGeom prst="rect">
              <a:avLst/>
            </a:prstGeom>
            <a:noFill/>
          </p:spPr>
          <p:txBody>
            <a:bodyPr wrap="square" rtlCol="0">
              <a:spAutoFit/>
            </a:bodyPr>
            <a:lstStyle/>
            <a:p>
              <a:pPr algn="ctr"/>
              <a:r>
                <a:rPr lang="fr-FR" dirty="0"/>
                <a:t>Vente</a:t>
              </a:r>
            </a:p>
          </p:txBody>
        </p:sp>
      </p:grpSp>
      <p:cxnSp>
        <p:nvCxnSpPr>
          <p:cNvPr id="14" name="Connecteur droit avec flèche 13">
            <a:extLst>
              <a:ext uri="{FF2B5EF4-FFF2-40B4-BE49-F238E27FC236}">
                <a16:creationId xmlns:a16="http://schemas.microsoft.com/office/drawing/2014/main" id="{44F043A2-BCFA-3554-08D2-A4CA9FD226E0}"/>
              </a:ext>
            </a:extLst>
          </p:cNvPr>
          <p:cNvCxnSpPr>
            <a:cxnSpLocks/>
            <a:endCxn id="8" idx="1"/>
          </p:cNvCxnSpPr>
          <p:nvPr/>
        </p:nvCxnSpPr>
        <p:spPr>
          <a:xfrm>
            <a:off x="3623734" y="3780971"/>
            <a:ext cx="1830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3C6645A0-7E8E-482A-3EE8-32E5CD2AD738}"/>
              </a:ext>
            </a:extLst>
          </p:cNvPr>
          <p:cNvCxnSpPr>
            <a:cxnSpLocks/>
          </p:cNvCxnSpPr>
          <p:nvPr/>
        </p:nvCxnSpPr>
        <p:spPr>
          <a:xfrm>
            <a:off x="6233303" y="3780971"/>
            <a:ext cx="1830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1FC40C9B-EA00-BEB3-B57C-C0C2119E109B}"/>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 / A. Le processus de production</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16</a:t>
            </a:fld>
            <a:endParaRPr lang="fr-FR" dirty="0"/>
          </a:p>
        </p:txBody>
      </p:sp>
    </p:spTree>
    <p:extLst>
      <p:ext uri="{BB962C8B-B14F-4D97-AF65-F5344CB8AC3E}">
        <p14:creationId xmlns:p14="http://schemas.microsoft.com/office/powerpoint/2010/main" val="218840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EFA51-41F3-854D-9C6C-343B9516D47B}"/>
              </a:ext>
            </a:extLst>
          </p:cNvPr>
          <p:cNvSpPr>
            <a:spLocks noGrp="1"/>
          </p:cNvSpPr>
          <p:nvPr>
            <p:ph type="title"/>
          </p:nvPr>
        </p:nvSpPr>
        <p:spPr/>
        <p:txBody>
          <a:bodyPr/>
          <a:lstStyle/>
          <a:p>
            <a:r>
              <a:rPr lang="fr-FR" dirty="0"/>
              <a:t>3. Le processus d’une entreprise industrielle simple</a:t>
            </a:r>
          </a:p>
        </p:txBody>
      </p:sp>
      <p:grpSp>
        <p:nvGrpSpPr>
          <p:cNvPr id="4" name="Groupe 3">
            <a:extLst>
              <a:ext uri="{FF2B5EF4-FFF2-40B4-BE49-F238E27FC236}">
                <a16:creationId xmlns:a16="http://schemas.microsoft.com/office/drawing/2014/main" id="{0643F35A-345C-1940-6C65-749AB1E3C7E7}"/>
              </a:ext>
            </a:extLst>
          </p:cNvPr>
          <p:cNvGrpSpPr/>
          <p:nvPr/>
        </p:nvGrpSpPr>
        <p:grpSpPr>
          <a:xfrm>
            <a:off x="1357488" y="2603726"/>
            <a:ext cx="1354667" cy="1908200"/>
            <a:chOff x="1027289" y="2919008"/>
            <a:chExt cx="1354667" cy="1554126"/>
          </a:xfrm>
        </p:grpSpPr>
        <p:pic>
          <p:nvPicPr>
            <p:cNvPr id="5" name="Espace réservé du contenu 6">
              <a:extLst>
                <a:ext uri="{FF2B5EF4-FFF2-40B4-BE49-F238E27FC236}">
                  <a16:creationId xmlns:a16="http://schemas.microsoft.com/office/drawing/2014/main" id="{D97A53AB-DEBE-5D58-8267-113C74F102D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1048880" y="2919008"/>
              <a:ext cx="1265342" cy="1019983"/>
            </a:xfrm>
            <a:prstGeom prst="rect">
              <a:avLst/>
            </a:prstGeom>
          </p:spPr>
        </p:pic>
        <p:sp>
          <p:nvSpPr>
            <p:cNvPr id="6" name="ZoneTexte 5">
              <a:extLst>
                <a:ext uri="{FF2B5EF4-FFF2-40B4-BE49-F238E27FC236}">
                  <a16:creationId xmlns:a16="http://schemas.microsoft.com/office/drawing/2014/main" id="{352C1FCE-4E74-FE86-2CE9-2A73AFF0CD50}"/>
                </a:ext>
              </a:extLst>
            </p:cNvPr>
            <p:cNvSpPr txBox="1"/>
            <p:nvPr/>
          </p:nvSpPr>
          <p:spPr>
            <a:xfrm>
              <a:off x="1027289" y="4103802"/>
              <a:ext cx="1354667" cy="369332"/>
            </a:xfrm>
            <a:prstGeom prst="rect">
              <a:avLst/>
            </a:prstGeom>
            <a:noFill/>
          </p:spPr>
          <p:txBody>
            <a:bodyPr wrap="square" rtlCol="0">
              <a:spAutoFit/>
            </a:bodyPr>
            <a:lstStyle/>
            <a:p>
              <a:pPr algn="ctr"/>
              <a:r>
                <a:rPr lang="fr-FR" dirty="0"/>
                <a:t>Achat</a:t>
              </a:r>
            </a:p>
          </p:txBody>
        </p:sp>
      </p:grpSp>
      <p:grpSp>
        <p:nvGrpSpPr>
          <p:cNvPr id="7" name="Groupe 6">
            <a:extLst>
              <a:ext uri="{FF2B5EF4-FFF2-40B4-BE49-F238E27FC236}">
                <a16:creationId xmlns:a16="http://schemas.microsoft.com/office/drawing/2014/main" id="{618DCC80-8501-43D4-BB62-9174BD1EB732}"/>
              </a:ext>
            </a:extLst>
          </p:cNvPr>
          <p:cNvGrpSpPr/>
          <p:nvPr/>
        </p:nvGrpSpPr>
        <p:grpSpPr>
          <a:xfrm>
            <a:off x="4164613" y="2603726"/>
            <a:ext cx="1535289" cy="1850379"/>
            <a:chOff x="4097866" y="2636248"/>
            <a:chExt cx="1535289" cy="1850379"/>
          </a:xfrm>
        </p:grpSpPr>
        <p:sp>
          <p:nvSpPr>
            <p:cNvPr id="8" name="Triangle isocèle 7">
              <a:extLst>
                <a:ext uri="{FF2B5EF4-FFF2-40B4-BE49-F238E27FC236}">
                  <a16:creationId xmlns:a16="http://schemas.microsoft.com/office/drawing/2014/main" id="{D5E213FE-9819-B6E6-E8B1-2828A347524F}"/>
                </a:ext>
              </a:extLst>
            </p:cNvPr>
            <p:cNvSpPr/>
            <p:nvPr/>
          </p:nvSpPr>
          <p:spPr>
            <a:xfrm>
              <a:off x="4097866" y="2636248"/>
              <a:ext cx="1512712" cy="146755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58BAA65-AAFA-6B91-2CF5-189A5900CBD2}"/>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grpSp>
        <p:nvGrpSpPr>
          <p:cNvPr id="10" name="Groupe 9">
            <a:extLst>
              <a:ext uri="{FF2B5EF4-FFF2-40B4-BE49-F238E27FC236}">
                <a16:creationId xmlns:a16="http://schemas.microsoft.com/office/drawing/2014/main" id="{7FA5F2B6-8A5B-A844-1B16-C6905ADEB1A3}"/>
              </a:ext>
            </a:extLst>
          </p:cNvPr>
          <p:cNvGrpSpPr/>
          <p:nvPr/>
        </p:nvGrpSpPr>
        <p:grpSpPr>
          <a:xfrm>
            <a:off x="9522440" y="2661547"/>
            <a:ext cx="1468144" cy="1850379"/>
            <a:chOff x="9856085" y="2564262"/>
            <a:chExt cx="1468144" cy="1908200"/>
          </a:xfrm>
        </p:grpSpPr>
        <p:pic>
          <p:nvPicPr>
            <p:cNvPr id="11" name="Graphique 10">
              <a:extLst>
                <a:ext uri="{FF2B5EF4-FFF2-40B4-BE49-F238E27FC236}">
                  <a16:creationId xmlns:a16="http://schemas.microsoft.com/office/drawing/2014/main" id="{3B538625-1BD4-E9E7-9A26-1668B07AA2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9856085" y="2564262"/>
              <a:ext cx="1468144" cy="1538868"/>
            </a:xfrm>
            <a:prstGeom prst="rect">
              <a:avLst/>
            </a:prstGeom>
          </p:spPr>
        </p:pic>
        <p:sp>
          <p:nvSpPr>
            <p:cNvPr id="12" name="ZoneTexte 11">
              <a:extLst>
                <a:ext uri="{FF2B5EF4-FFF2-40B4-BE49-F238E27FC236}">
                  <a16:creationId xmlns:a16="http://schemas.microsoft.com/office/drawing/2014/main" id="{DB21FE02-C9D0-7622-5EDA-94F520E728BE}"/>
                </a:ext>
              </a:extLst>
            </p:cNvPr>
            <p:cNvSpPr txBox="1"/>
            <p:nvPr/>
          </p:nvSpPr>
          <p:spPr>
            <a:xfrm>
              <a:off x="9856085" y="4103130"/>
              <a:ext cx="1468144" cy="369332"/>
            </a:xfrm>
            <a:prstGeom prst="rect">
              <a:avLst/>
            </a:prstGeom>
            <a:noFill/>
          </p:spPr>
          <p:txBody>
            <a:bodyPr wrap="square" rtlCol="0">
              <a:spAutoFit/>
            </a:bodyPr>
            <a:lstStyle/>
            <a:p>
              <a:pPr algn="ctr"/>
              <a:r>
                <a:rPr lang="fr-FR" dirty="0"/>
                <a:t>Vente</a:t>
              </a:r>
            </a:p>
          </p:txBody>
        </p:sp>
      </p:grpSp>
      <p:cxnSp>
        <p:nvCxnSpPr>
          <p:cNvPr id="14" name="Connecteur droit avec flèche 13">
            <a:extLst>
              <a:ext uri="{FF2B5EF4-FFF2-40B4-BE49-F238E27FC236}">
                <a16:creationId xmlns:a16="http://schemas.microsoft.com/office/drawing/2014/main" id="{44F043A2-BCFA-3554-08D2-A4CA9FD226E0}"/>
              </a:ext>
            </a:extLst>
          </p:cNvPr>
          <p:cNvCxnSpPr>
            <a:cxnSpLocks/>
            <a:endCxn id="8" idx="1"/>
          </p:cNvCxnSpPr>
          <p:nvPr/>
        </p:nvCxnSpPr>
        <p:spPr>
          <a:xfrm>
            <a:off x="2712155" y="3337503"/>
            <a:ext cx="1830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3C6645A0-7E8E-482A-3EE8-32E5CD2AD738}"/>
              </a:ext>
            </a:extLst>
          </p:cNvPr>
          <p:cNvCxnSpPr>
            <a:cxnSpLocks/>
          </p:cNvCxnSpPr>
          <p:nvPr/>
        </p:nvCxnSpPr>
        <p:spPr>
          <a:xfrm>
            <a:off x="5285036" y="3337503"/>
            <a:ext cx="1592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 name="Groupe 2">
            <a:extLst>
              <a:ext uri="{FF2B5EF4-FFF2-40B4-BE49-F238E27FC236}">
                <a16:creationId xmlns:a16="http://schemas.microsoft.com/office/drawing/2014/main" id="{261CE7C7-E053-4115-80C5-F1343D144319}"/>
              </a:ext>
            </a:extLst>
          </p:cNvPr>
          <p:cNvGrpSpPr/>
          <p:nvPr/>
        </p:nvGrpSpPr>
        <p:grpSpPr>
          <a:xfrm>
            <a:off x="6877098" y="2447043"/>
            <a:ext cx="1468145" cy="1850379"/>
            <a:chOff x="6866525" y="2300515"/>
            <a:chExt cx="1468145" cy="2171947"/>
          </a:xfrm>
        </p:grpSpPr>
        <p:pic>
          <p:nvPicPr>
            <p:cNvPr id="13" name="Image 12" descr="Une image contenant noir, obscurité&#10;&#10;Description générée automatiquement">
              <a:extLst>
                <a:ext uri="{FF2B5EF4-FFF2-40B4-BE49-F238E27FC236}">
                  <a16:creationId xmlns:a16="http://schemas.microsoft.com/office/drawing/2014/main" id="{A9AADCB0-B98F-32A6-7153-71297792B20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66525" y="2300515"/>
              <a:ext cx="1468145" cy="1802615"/>
            </a:xfrm>
            <a:prstGeom prst="rect">
              <a:avLst/>
            </a:prstGeom>
          </p:spPr>
        </p:pic>
        <p:sp>
          <p:nvSpPr>
            <p:cNvPr id="15" name="ZoneTexte 14">
              <a:extLst>
                <a:ext uri="{FF2B5EF4-FFF2-40B4-BE49-F238E27FC236}">
                  <a16:creationId xmlns:a16="http://schemas.microsoft.com/office/drawing/2014/main" id="{D3DFFA8D-AF8F-93ED-961D-D8DB5C985DC1}"/>
                </a:ext>
              </a:extLst>
            </p:cNvPr>
            <p:cNvSpPr txBox="1"/>
            <p:nvPr/>
          </p:nvSpPr>
          <p:spPr>
            <a:xfrm>
              <a:off x="6866526" y="4103130"/>
              <a:ext cx="1468144" cy="369332"/>
            </a:xfrm>
            <a:prstGeom prst="rect">
              <a:avLst/>
            </a:prstGeom>
            <a:noFill/>
          </p:spPr>
          <p:txBody>
            <a:bodyPr wrap="square" rtlCol="0">
              <a:spAutoFit/>
            </a:bodyPr>
            <a:lstStyle/>
            <a:p>
              <a:pPr algn="ctr"/>
              <a:r>
                <a:rPr lang="fr-FR" dirty="0"/>
                <a:t>Atelier</a:t>
              </a:r>
            </a:p>
          </p:txBody>
        </p:sp>
      </p:grpSp>
      <p:cxnSp>
        <p:nvCxnSpPr>
          <p:cNvPr id="17" name="Connecteur droit avec flèche 16">
            <a:extLst>
              <a:ext uri="{FF2B5EF4-FFF2-40B4-BE49-F238E27FC236}">
                <a16:creationId xmlns:a16="http://schemas.microsoft.com/office/drawing/2014/main" id="{A39DB99E-262A-052A-15F2-FAC0C0D8EEE5}"/>
              </a:ext>
            </a:extLst>
          </p:cNvPr>
          <p:cNvCxnSpPr>
            <a:cxnSpLocks/>
          </p:cNvCxnSpPr>
          <p:nvPr/>
        </p:nvCxnSpPr>
        <p:spPr>
          <a:xfrm>
            <a:off x="8345243" y="3260118"/>
            <a:ext cx="11771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11D25EE0-41BF-9CF8-8F8F-85A7C16A3A6F}"/>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 / A. Le processus de production</a:t>
            </a:r>
          </a:p>
        </p:txBody>
      </p:sp>
      <p:sp>
        <p:nvSpPr>
          <p:cNvPr id="16" name="Espace réservé du numéro de diapositive 15"/>
          <p:cNvSpPr>
            <a:spLocks noGrp="1"/>
          </p:cNvSpPr>
          <p:nvPr>
            <p:ph type="sldNum" sz="quarter" idx="12"/>
          </p:nvPr>
        </p:nvSpPr>
        <p:spPr/>
        <p:txBody>
          <a:bodyPr/>
          <a:lstStyle/>
          <a:p>
            <a:fld id="{97F7B853-8A24-4C5E-8087-7BA81C8CE4E2}" type="slidenum">
              <a:rPr lang="fr-FR" smtClean="0"/>
              <a:pPr/>
              <a:t>17</a:t>
            </a:fld>
            <a:endParaRPr lang="fr-FR" dirty="0"/>
          </a:p>
        </p:txBody>
      </p:sp>
    </p:spTree>
    <p:extLst>
      <p:ext uri="{BB962C8B-B14F-4D97-AF65-F5344CB8AC3E}">
        <p14:creationId xmlns:p14="http://schemas.microsoft.com/office/powerpoint/2010/main" val="56290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EFA51-41F3-854D-9C6C-343B9516D47B}"/>
              </a:ext>
            </a:extLst>
          </p:cNvPr>
          <p:cNvSpPr>
            <a:spLocks noGrp="1"/>
          </p:cNvSpPr>
          <p:nvPr>
            <p:ph type="title"/>
          </p:nvPr>
        </p:nvSpPr>
        <p:spPr/>
        <p:txBody>
          <a:bodyPr/>
          <a:lstStyle/>
          <a:p>
            <a:r>
              <a:rPr lang="fr-FR" dirty="0"/>
              <a:t>4. Le processus d’une entreprise industrielle simple</a:t>
            </a:r>
          </a:p>
        </p:txBody>
      </p:sp>
      <p:grpSp>
        <p:nvGrpSpPr>
          <p:cNvPr id="4" name="Groupe 3">
            <a:extLst>
              <a:ext uri="{FF2B5EF4-FFF2-40B4-BE49-F238E27FC236}">
                <a16:creationId xmlns:a16="http://schemas.microsoft.com/office/drawing/2014/main" id="{0643F35A-345C-1940-6C65-749AB1E3C7E7}"/>
              </a:ext>
            </a:extLst>
          </p:cNvPr>
          <p:cNvGrpSpPr/>
          <p:nvPr/>
        </p:nvGrpSpPr>
        <p:grpSpPr>
          <a:xfrm>
            <a:off x="1021232" y="2176636"/>
            <a:ext cx="988629" cy="1252364"/>
            <a:chOff x="1027289" y="2919008"/>
            <a:chExt cx="1354667" cy="1554126"/>
          </a:xfrm>
        </p:grpSpPr>
        <p:pic>
          <p:nvPicPr>
            <p:cNvPr id="5" name="Espace réservé du contenu 6">
              <a:extLst>
                <a:ext uri="{FF2B5EF4-FFF2-40B4-BE49-F238E27FC236}">
                  <a16:creationId xmlns:a16="http://schemas.microsoft.com/office/drawing/2014/main" id="{D97A53AB-DEBE-5D58-8267-113C74F102D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1048880" y="2919008"/>
              <a:ext cx="1265342" cy="1019983"/>
            </a:xfrm>
            <a:prstGeom prst="rect">
              <a:avLst/>
            </a:prstGeom>
          </p:spPr>
        </p:pic>
        <p:sp>
          <p:nvSpPr>
            <p:cNvPr id="6" name="ZoneTexte 5">
              <a:extLst>
                <a:ext uri="{FF2B5EF4-FFF2-40B4-BE49-F238E27FC236}">
                  <a16:creationId xmlns:a16="http://schemas.microsoft.com/office/drawing/2014/main" id="{352C1FCE-4E74-FE86-2CE9-2A73AFF0CD50}"/>
                </a:ext>
              </a:extLst>
            </p:cNvPr>
            <p:cNvSpPr txBox="1"/>
            <p:nvPr/>
          </p:nvSpPr>
          <p:spPr>
            <a:xfrm>
              <a:off x="1027289" y="4103802"/>
              <a:ext cx="1354667" cy="369332"/>
            </a:xfrm>
            <a:prstGeom prst="rect">
              <a:avLst/>
            </a:prstGeom>
            <a:noFill/>
          </p:spPr>
          <p:txBody>
            <a:bodyPr wrap="square" rtlCol="0">
              <a:spAutoFit/>
            </a:bodyPr>
            <a:lstStyle/>
            <a:p>
              <a:pPr algn="ctr"/>
              <a:r>
                <a:rPr lang="fr-FR" dirty="0"/>
                <a:t>Achat</a:t>
              </a:r>
            </a:p>
          </p:txBody>
        </p:sp>
      </p:grpSp>
      <p:grpSp>
        <p:nvGrpSpPr>
          <p:cNvPr id="7" name="Groupe 6">
            <a:extLst>
              <a:ext uri="{FF2B5EF4-FFF2-40B4-BE49-F238E27FC236}">
                <a16:creationId xmlns:a16="http://schemas.microsoft.com/office/drawing/2014/main" id="{618DCC80-8501-43D4-BB62-9174BD1EB732}"/>
              </a:ext>
            </a:extLst>
          </p:cNvPr>
          <p:cNvGrpSpPr/>
          <p:nvPr/>
        </p:nvGrpSpPr>
        <p:grpSpPr>
          <a:xfrm>
            <a:off x="2844162" y="2040474"/>
            <a:ext cx="988629" cy="1260484"/>
            <a:chOff x="4097866" y="2636248"/>
            <a:chExt cx="1535289" cy="1850379"/>
          </a:xfrm>
        </p:grpSpPr>
        <p:sp>
          <p:nvSpPr>
            <p:cNvPr id="8" name="Triangle isocèle 7">
              <a:extLst>
                <a:ext uri="{FF2B5EF4-FFF2-40B4-BE49-F238E27FC236}">
                  <a16:creationId xmlns:a16="http://schemas.microsoft.com/office/drawing/2014/main" id="{D5E213FE-9819-B6E6-E8B1-2828A347524F}"/>
                </a:ext>
              </a:extLst>
            </p:cNvPr>
            <p:cNvSpPr/>
            <p:nvPr/>
          </p:nvSpPr>
          <p:spPr>
            <a:xfrm>
              <a:off x="4097866" y="2636248"/>
              <a:ext cx="1512712" cy="146755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58BAA65-AAFA-6B91-2CF5-189A5900CBD2}"/>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grpSp>
        <p:nvGrpSpPr>
          <p:cNvPr id="10" name="Groupe 9">
            <a:extLst>
              <a:ext uri="{FF2B5EF4-FFF2-40B4-BE49-F238E27FC236}">
                <a16:creationId xmlns:a16="http://schemas.microsoft.com/office/drawing/2014/main" id="{7FA5F2B6-8A5B-A844-1B16-C6905ADEB1A3}"/>
              </a:ext>
            </a:extLst>
          </p:cNvPr>
          <p:cNvGrpSpPr/>
          <p:nvPr/>
        </p:nvGrpSpPr>
        <p:grpSpPr>
          <a:xfrm>
            <a:off x="10379709" y="4730752"/>
            <a:ext cx="974091" cy="1233412"/>
            <a:chOff x="9856085" y="2564262"/>
            <a:chExt cx="1468144" cy="1908200"/>
          </a:xfrm>
        </p:grpSpPr>
        <p:pic>
          <p:nvPicPr>
            <p:cNvPr id="11" name="Graphique 10">
              <a:extLst>
                <a:ext uri="{FF2B5EF4-FFF2-40B4-BE49-F238E27FC236}">
                  <a16:creationId xmlns:a16="http://schemas.microsoft.com/office/drawing/2014/main" id="{3B538625-1BD4-E9E7-9A26-1668B07AA2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9856085" y="2564262"/>
              <a:ext cx="1468144" cy="1538868"/>
            </a:xfrm>
            <a:prstGeom prst="rect">
              <a:avLst/>
            </a:prstGeom>
          </p:spPr>
        </p:pic>
        <p:sp>
          <p:nvSpPr>
            <p:cNvPr id="12" name="ZoneTexte 11">
              <a:extLst>
                <a:ext uri="{FF2B5EF4-FFF2-40B4-BE49-F238E27FC236}">
                  <a16:creationId xmlns:a16="http://schemas.microsoft.com/office/drawing/2014/main" id="{DB21FE02-C9D0-7622-5EDA-94F520E728BE}"/>
                </a:ext>
              </a:extLst>
            </p:cNvPr>
            <p:cNvSpPr txBox="1"/>
            <p:nvPr/>
          </p:nvSpPr>
          <p:spPr>
            <a:xfrm>
              <a:off x="9856085" y="4103130"/>
              <a:ext cx="1468144" cy="369332"/>
            </a:xfrm>
            <a:prstGeom prst="rect">
              <a:avLst/>
            </a:prstGeom>
            <a:noFill/>
          </p:spPr>
          <p:txBody>
            <a:bodyPr wrap="square" rtlCol="0">
              <a:spAutoFit/>
            </a:bodyPr>
            <a:lstStyle/>
            <a:p>
              <a:pPr algn="ctr"/>
              <a:r>
                <a:rPr lang="fr-FR" dirty="0"/>
                <a:t>Vente</a:t>
              </a:r>
            </a:p>
          </p:txBody>
        </p:sp>
      </p:grpSp>
      <p:cxnSp>
        <p:nvCxnSpPr>
          <p:cNvPr id="14" name="Connecteur droit avec flèche 13">
            <a:extLst>
              <a:ext uri="{FF2B5EF4-FFF2-40B4-BE49-F238E27FC236}">
                <a16:creationId xmlns:a16="http://schemas.microsoft.com/office/drawing/2014/main" id="{44F043A2-BCFA-3554-08D2-A4CA9FD226E0}"/>
              </a:ext>
            </a:extLst>
          </p:cNvPr>
          <p:cNvCxnSpPr>
            <a:cxnSpLocks/>
            <a:endCxn id="8" idx="1"/>
          </p:cNvCxnSpPr>
          <p:nvPr/>
        </p:nvCxnSpPr>
        <p:spPr>
          <a:xfrm>
            <a:off x="1973100" y="2540325"/>
            <a:ext cx="11145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3C6645A0-7E8E-482A-3EE8-32E5CD2AD738}"/>
              </a:ext>
            </a:extLst>
          </p:cNvPr>
          <p:cNvCxnSpPr>
            <a:cxnSpLocks/>
          </p:cNvCxnSpPr>
          <p:nvPr/>
        </p:nvCxnSpPr>
        <p:spPr>
          <a:xfrm>
            <a:off x="3832791" y="4588459"/>
            <a:ext cx="11028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 name="Groupe 2">
            <a:extLst>
              <a:ext uri="{FF2B5EF4-FFF2-40B4-BE49-F238E27FC236}">
                <a16:creationId xmlns:a16="http://schemas.microsoft.com/office/drawing/2014/main" id="{261CE7C7-E053-4115-80C5-F1343D144319}"/>
              </a:ext>
            </a:extLst>
          </p:cNvPr>
          <p:cNvGrpSpPr/>
          <p:nvPr/>
        </p:nvGrpSpPr>
        <p:grpSpPr>
          <a:xfrm>
            <a:off x="4722164" y="1929398"/>
            <a:ext cx="974092" cy="1325564"/>
            <a:chOff x="6866525" y="2300515"/>
            <a:chExt cx="1468145" cy="2171947"/>
          </a:xfrm>
        </p:grpSpPr>
        <p:pic>
          <p:nvPicPr>
            <p:cNvPr id="13" name="Image 12" descr="Une image contenant noir, obscurité&#10;&#10;Description générée automatiquement">
              <a:extLst>
                <a:ext uri="{FF2B5EF4-FFF2-40B4-BE49-F238E27FC236}">
                  <a16:creationId xmlns:a16="http://schemas.microsoft.com/office/drawing/2014/main" id="{A9AADCB0-B98F-32A6-7153-71297792B20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66525" y="2300515"/>
              <a:ext cx="1468145" cy="1802615"/>
            </a:xfrm>
            <a:prstGeom prst="rect">
              <a:avLst/>
            </a:prstGeom>
          </p:spPr>
        </p:pic>
        <p:sp>
          <p:nvSpPr>
            <p:cNvPr id="15" name="ZoneTexte 14">
              <a:extLst>
                <a:ext uri="{FF2B5EF4-FFF2-40B4-BE49-F238E27FC236}">
                  <a16:creationId xmlns:a16="http://schemas.microsoft.com/office/drawing/2014/main" id="{D3DFFA8D-AF8F-93ED-961D-D8DB5C985DC1}"/>
                </a:ext>
              </a:extLst>
            </p:cNvPr>
            <p:cNvSpPr txBox="1"/>
            <p:nvPr/>
          </p:nvSpPr>
          <p:spPr>
            <a:xfrm>
              <a:off x="6866526" y="4103130"/>
              <a:ext cx="1468144" cy="369332"/>
            </a:xfrm>
            <a:prstGeom prst="rect">
              <a:avLst/>
            </a:prstGeom>
            <a:noFill/>
          </p:spPr>
          <p:txBody>
            <a:bodyPr wrap="square" rtlCol="0">
              <a:spAutoFit/>
            </a:bodyPr>
            <a:lstStyle/>
            <a:p>
              <a:pPr algn="ctr"/>
              <a:r>
                <a:rPr lang="fr-FR" dirty="0"/>
                <a:t>Atelier</a:t>
              </a:r>
            </a:p>
          </p:txBody>
        </p:sp>
      </p:grpSp>
      <p:cxnSp>
        <p:nvCxnSpPr>
          <p:cNvPr id="17" name="Connecteur droit avec flèche 16">
            <a:extLst>
              <a:ext uri="{FF2B5EF4-FFF2-40B4-BE49-F238E27FC236}">
                <a16:creationId xmlns:a16="http://schemas.microsoft.com/office/drawing/2014/main" id="{A39DB99E-262A-052A-15F2-FAC0C0D8EEE5}"/>
              </a:ext>
            </a:extLst>
          </p:cNvPr>
          <p:cNvCxnSpPr>
            <a:cxnSpLocks/>
          </p:cNvCxnSpPr>
          <p:nvPr/>
        </p:nvCxnSpPr>
        <p:spPr>
          <a:xfrm>
            <a:off x="5770284" y="2697411"/>
            <a:ext cx="1199551" cy="595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 name="Groupe 15">
            <a:extLst>
              <a:ext uri="{FF2B5EF4-FFF2-40B4-BE49-F238E27FC236}">
                <a16:creationId xmlns:a16="http://schemas.microsoft.com/office/drawing/2014/main" id="{69D2AE2A-351B-77C0-B673-97EE0AAB43D9}"/>
              </a:ext>
            </a:extLst>
          </p:cNvPr>
          <p:cNvGrpSpPr/>
          <p:nvPr/>
        </p:nvGrpSpPr>
        <p:grpSpPr>
          <a:xfrm>
            <a:off x="987845" y="4020055"/>
            <a:ext cx="967038" cy="1325554"/>
            <a:chOff x="1027289" y="2919008"/>
            <a:chExt cx="1354667" cy="1554126"/>
          </a:xfrm>
        </p:grpSpPr>
        <p:pic>
          <p:nvPicPr>
            <p:cNvPr id="18" name="Espace réservé du contenu 6">
              <a:extLst>
                <a:ext uri="{FF2B5EF4-FFF2-40B4-BE49-F238E27FC236}">
                  <a16:creationId xmlns:a16="http://schemas.microsoft.com/office/drawing/2014/main" id="{5D322795-249E-EC9A-1AA6-438D7CCA83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1048880" y="2919008"/>
              <a:ext cx="1265342" cy="1019983"/>
            </a:xfrm>
            <a:prstGeom prst="rect">
              <a:avLst/>
            </a:prstGeom>
          </p:spPr>
        </p:pic>
        <p:sp>
          <p:nvSpPr>
            <p:cNvPr id="20" name="ZoneTexte 19">
              <a:extLst>
                <a:ext uri="{FF2B5EF4-FFF2-40B4-BE49-F238E27FC236}">
                  <a16:creationId xmlns:a16="http://schemas.microsoft.com/office/drawing/2014/main" id="{2CF67C59-0D4F-DE18-47FB-99B0F62450A5}"/>
                </a:ext>
              </a:extLst>
            </p:cNvPr>
            <p:cNvSpPr txBox="1"/>
            <p:nvPr/>
          </p:nvSpPr>
          <p:spPr>
            <a:xfrm>
              <a:off x="1027289" y="4103802"/>
              <a:ext cx="1354667" cy="369332"/>
            </a:xfrm>
            <a:prstGeom prst="rect">
              <a:avLst/>
            </a:prstGeom>
            <a:noFill/>
          </p:spPr>
          <p:txBody>
            <a:bodyPr wrap="square" rtlCol="0">
              <a:spAutoFit/>
            </a:bodyPr>
            <a:lstStyle/>
            <a:p>
              <a:pPr algn="ctr"/>
              <a:r>
                <a:rPr lang="fr-FR" dirty="0"/>
                <a:t>Achat</a:t>
              </a:r>
            </a:p>
          </p:txBody>
        </p:sp>
      </p:grpSp>
      <p:grpSp>
        <p:nvGrpSpPr>
          <p:cNvPr id="21" name="Groupe 20">
            <a:extLst>
              <a:ext uri="{FF2B5EF4-FFF2-40B4-BE49-F238E27FC236}">
                <a16:creationId xmlns:a16="http://schemas.microsoft.com/office/drawing/2014/main" id="{6BBA678D-C052-D2D6-F3F2-ED33DC1A23E8}"/>
              </a:ext>
            </a:extLst>
          </p:cNvPr>
          <p:cNvGrpSpPr/>
          <p:nvPr/>
        </p:nvGrpSpPr>
        <p:grpSpPr>
          <a:xfrm>
            <a:off x="2949571" y="4021904"/>
            <a:ext cx="1072446" cy="1428694"/>
            <a:chOff x="4097866" y="2636248"/>
            <a:chExt cx="1535289" cy="1850379"/>
          </a:xfrm>
        </p:grpSpPr>
        <p:sp>
          <p:nvSpPr>
            <p:cNvPr id="22" name="Triangle isocèle 21">
              <a:extLst>
                <a:ext uri="{FF2B5EF4-FFF2-40B4-BE49-F238E27FC236}">
                  <a16:creationId xmlns:a16="http://schemas.microsoft.com/office/drawing/2014/main" id="{3EDF057A-1403-0A77-7B4C-EC00598C8C16}"/>
                </a:ext>
              </a:extLst>
            </p:cNvPr>
            <p:cNvSpPr/>
            <p:nvPr/>
          </p:nvSpPr>
          <p:spPr>
            <a:xfrm>
              <a:off x="4097866" y="2636248"/>
              <a:ext cx="1512712" cy="146755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BAE75823-DEA2-43C4-431E-E574BB03EB5C}"/>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cxnSp>
        <p:nvCxnSpPr>
          <p:cNvPr id="24" name="Connecteur droit avec flèche 23">
            <a:extLst>
              <a:ext uri="{FF2B5EF4-FFF2-40B4-BE49-F238E27FC236}">
                <a16:creationId xmlns:a16="http://schemas.microsoft.com/office/drawing/2014/main" id="{5DCFB2EF-0FE9-06A0-3B1E-A3F3D6FDC2D7}"/>
              </a:ext>
            </a:extLst>
          </p:cNvPr>
          <p:cNvCxnSpPr>
            <a:cxnSpLocks/>
          </p:cNvCxnSpPr>
          <p:nvPr/>
        </p:nvCxnSpPr>
        <p:spPr>
          <a:xfrm>
            <a:off x="1936086" y="4588459"/>
            <a:ext cx="1151599" cy="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e 25">
            <a:extLst>
              <a:ext uri="{FF2B5EF4-FFF2-40B4-BE49-F238E27FC236}">
                <a16:creationId xmlns:a16="http://schemas.microsoft.com/office/drawing/2014/main" id="{0245475C-DA8D-2399-1163-93330F8C4E5C}"/>
              </a:ext>
            </a:extLst>
          </p:cNvPr>
          <p:cNvGrpSpPr/>
          <p:nvPr/>
        </p:nvGrpSpPr>
        <p:grpSpPr>
          <a:xfrm>
            <a:off x="4935689" y="3925677"/>
            <a:ext cx="974092" cy="1325564"/>
            <a:chOff x="6866525" y="2300515"/>
            <a:chExt cx="1468145" cy="2171947"/>
          </a:xfrm>
        </p:grpSpPr>
        <p:pic>
          <p:nvPicPr>
            <p:cNvPr id="27" name="Image 26" descr="Une image contenant noir, obscurité&#10;&#10;Description générée automatiquement">
              <a:extLst>
                <a:ext uri="{FF2B5EF4-FFF2-40B4-BE49-F238E27FC236}">
                  <a16:creationId xmlns:a16="http://schemas.microsoft.com/office/drawing/2014/main" id="{FD0F2D39-3A84-93E4-506B-B24BE14BAB1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66525" y="2300515"/>
              <a:ext cx="1468145" cy="1802615"/>
            </a:xfrm>
            <a:prstGeom prst="rect">
              <a:avLst/>
            </a:prstGeom>
          </p:spPr>
        </p:pic>
        <p:sp>
          <p:nvSpPr>
            <p:cNvPr id="28" name="ZoneTexte 27">
              <a:extLst>
                <a:ext uri="{FF2B5EF4-FFF2-40B4-BE49-F238E27FC236}">
                  <a16:creationId xmlns:a16="http://schemas.microsoft.com/office/drawing/2014/main" id="{5AF52EBE-246E-E62D-60EA-AC2CE2A30501}"/>
                </a:ext>
              </a:extLst>
            </p:cNvPr>
            <p:cNvSpPr txBox="1"/>
            <p:nvPr/>
          </p:nvSpPr>
          <p:spPr>
            <a:xfrm>
              <a:off x="6866526" y="4103130"/>
              <a:ext cx="1468144" cy="369332"/>
            </a:xfrm>
            <a:prstGeom prst="rect">
              <a:avLst/>
            </a:prstGeom>
            <a:noFill/>
          </p:spPr>
          <p:txBody>
            <a:bodyPr wrap="square" rtlCol="0">
              <a:spAutoFit/>
            </a:bodyPr>
            <a:lstStyle/>
            <a:p>
              <a:pPr algn="ctr"/>
              <a:r>
                <a:rPr lang="fr-FR" dirty="0"/>
                <a:t>Atelier</a:t>
              </a:r>
            </a:p>
          </p:txBody>
        </p:sp>
      </p:grpSp>
      <p:grpSp>
        <p:nvGrpSpPr>
          <p:cNvPr id="29" name="Groupe 28">
            <a:extLst>
              <a:ext uri="{FF2B5EF4-FFF2-40B4-BE49-F238E27FC236}">
                <a16:creationId xmlns:a16="http://schemas.microsoft.com/office/drawing/2014/main" id="{D7FD9357-9399-7C16-9440-403F3EFC826C}"/>
              </a:ext>
            </a:extLst>
          </p:cNvPr>
          <p:cNvGrpSpPr/>
          <p:nvPr/>
        </p:nvGrpSpPr>
        <p:grpSpPr>
          <a:xfrm>
            <a:off x="6969835" y="2862445"/>
            <a:ext cx="1072446" cy="1428694"/>
            <a:chOff x="4097866" y="2636248"/>
            <a:chExt cx="1535289" cy="1850379"/>
          </a:xfrm>
        </p:grpSpPr>
        <p:sp>
          <p:nvSpPr>
            <p:cNvPr id="30" name="Triangle isocèle 29">
              <a:extLst>
                <a:ext uri="{FF2B5EF4-FFF2-40B4-BE49-F238E27FC236}">
                  <a16:creationId xmlns:a16="http://schemas.microsoft.com/office/drawing/2014/main" id="{70306E0C-3E92-D806-1BCA-B91187BAAFDC}"/>
                </a:ext>
              </a:extLst>
            </p:cNvPr>
            <p:cNvSpPr/>
            <p:nvPr/>
          </p:nvSpPr>
          <p:spPr>
            <a:xfrm>
              <a:off x="4097866" y="2636248"/>
              <a:ext cx="1512712" cy="146755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31" name="ZoneTexte 30">
              <a:extLst>
                <a:ext uri="{FF2B5EF4-FFF2-40B4-BE49-F238E27FC236}">
                  <a16:creationId xmlns:a16="http://schemas.microsoft.com/office/drawing/2014/main" id="{DD3AEF81-5B01-51D9-BF3C-E32A58C251C2}"/>
                </a:ext>
              </a:extLst>
            </p:cNvPr>
            <p:cNvSpPr txBox="1"/>
            <p:nvPr/>
          </p:nvSpPr>
          <p:spPr>
            <a:xfrm>
              <a:off x="4097866" y="4117295"/>
              <a:ext cx="1535289" cy="369332"/>
            </a:xfrm>
            <a:prstGeom prst="rect">
              <a:avLst/>
            </a:prstGeom>
            <a:noFill/>
          </p:spPr>
          <p:txBody>
            <a:bodyPr wrap="square" rtlCol="0">
              <a:spAutoFit/>
            </a:bodyPr>
            <a:lstStyle/>
            <a:p>
              <a:pPr algn="ctr"/>
              <a:r>
                <a:rPr lang="fr-FR" dirty="0"/>
                <a:t>Stock</a:t>
              </a:r>
            </a:p>
          </p:txBody>
        </p:sp>
      </p:grpSp>
      <p:grpSp>
        <p:nvGrpSpPr>
          <p:cNvPr id="32" name="Groupe 31">
            <a:extLst>
              <a:ext uri="{FF2B5EF4-FFF2-40B4-BE49-F238E27FC236}">
                <a16:creationId xmlns:a16="http://schemas.microsoft.com/office/drawing/2014/main" id="{E6A1E254-24EA-81FC-07C3-B738D36B84BF}"/>
              </a:ext>
            </a:extLst>
          </p:cNvPr>
          <p:cNvGrpSpPr/>
          <p:nvPr/>
        </p:nvGrpSpPr>
        <p:grpSpPr>
          <a:xfrm>
            <a:off x="8615289" y="2766218"/>
            <a:ext cx="974092" cy="1325564"/>
            <a:chOff x="6866525" y="2300515"/>
            <a:chExt cx="1468145" cy="2171947"/>
          </a:xfrm>
        </p:grpSpPr>
        <p:pic>
          <p:nvPicPr>
            <p:cNvPr id="33" name="Image 32" descr="Une image contenant noir, obscurité&#10;&#10;Description générée automatiquement">
              <a:extLst>
                <a:ext uri="{FF2B5EF4-FFF2-40B4-BE49-F238E27FC236}">
                  <a16:creationId xmlns:a16="http://schemas.microsoft.com/office/drawing/2014/main" id="{AAF8CBF0-E0D7-105F-1262-3B54BA4DBF36}"/>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66525" y="2300515"/>
              <a:ext cx="1468145" cy="1802615"/>
            </a:xfrm>
            <a:prstGeom prst="rect">
              <a:avLst/>
            </a:prstGeom>
          </p:spPr>
        </p:pic>
        <p:sp>
          <p:nvSpPr>
            <p:cNvPr id="34" name="ZoneTexte 33">
              <a:extLst>
                <a:ext uri="{FF2B5EF4-FFF2-40B4-BE49-F238E27FC236}">
                  <a16:creationId xmlns:a16="http://schemas.microsoft.com/office/drawing/2014/main" id="{1C61D368-EE09-3B17-C29E-627327249408}"/>
                </a:ext>
              </a:extLst>
            </p:cNvPr>
            <p:cNvSpPr txBox="1"/>
            <p:nvPr/>
          </p:nvSpPr>
          <p:spPr>
            <a:xfrm>
              <a:off x="6866526" y="4103130"/>
              <a:ext cx="1468144" cy="369332"/>
            </a:xfrm>
            <a:prstGeom prst="rect">
              <a:avLst/>
            </a:prstGeom>
            <a:noFill/>
          </p:spPr>
          <p:txBody>
            <a:bodyPr wrap="square" rtlCol="0">
              <a:spAutoFit/>
            </a:bodyPr>
            <a:lstStyle/>
            <a:p>
              <a:pPr algn="ctr"/>
              <a:r>
                <a:rPr lang="fr-FR" dirty="0"/>
                <a:t>Atelier</a:t>
              </a:r>
            </a:p>
          </p:txBody>
        </p:sp>
      </p:grpSp>
      <p:cxnSp>
        <p:nvCxnSpPr>
          <p:cNvPr id="36" name="Connecteur droit avec flèche 35">
            <a:extLst>
              <a:ext uri="{FF2B5EF4-FFF2-40B4-BE49-F238E27FC236}">
                <a16:creationId xmlns:a16="http://schemas.microsoft.com/office/drawing/2014/main" id="{3A59C35A-1592-BD02-BB5E-D45BCBC95D51}"/>
              </a:ext>
            </a:extLst>
          </p:cNvPr>
          <p:cNvCxnSpPr>
            <a:cxnSpLocks/>
          </p:cNvCxnSpPr>
          <p:nvPr/>
        </p:nvCxnSpPr>
        <p:spPr>
          <a:xfrm>
            <a:off x="3545238" y="2540325"/>
            <a:ext cx="11028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eur droit avec flèche 38">
            <a:extLst>
              <a:ext uri="{FF2B5EF4-FFF2-40B4-BE49-F238E27FC236}">
                <a16:creationId xmlns:a16="http://schemas.microsoft.com/office/drawing/2014/main" id="{5E49C910-6429-47BB-3889-CDE751395E8F}"/>
              </a:ext>
            </a:extLst>
          </p:cNvPr>
          <p:cNvCxnSpPr>
            <a:cxnSpLocks/>
          </p:cNvCxnSpPr>
          <p:nvPr/>
        </p:nvCxnSpPr>
        <p:spPr>
          <a:xfrm flipV="1">
            <a:off x="5909781" y="3593056"/>
            <a:ext cx="1060054" cy="1041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riangle isocèle 43">
            <a:extLst>
              <a:ext uri="{FF2B5EF4-FFF2-40B4-BE49-F238E27FC236}">
                <a16:creationId xmlns:a16="http://schemas.microsoft.com/office/drawing/2014/main" id="{0ECCD7FF-F110-225B-7B5C-1F5B2EA58501}"/>
              </a:ext>
            </a:extLst>
          </p:cNvPr>
          <p:cNvSpPr/>
          <p:nvPr/>
        </p:nvSpPr>
        <p:spPr>
          <a:xfrm>
            <a:off x="10159557" y="2865293"/>
            <a:ext cx="1056675" cy="1133111"/>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cxnSp>
        <p:nvCxnSpPr>
          <p:cNvPr id="45" name="Connecteur droit avec flèche 44">
            <a:extLst>
              <a:ext uri="{FF2B5EF4-FFF2-40B4-BE49-F238E27FC236}">
                <a16:creationId xmlns:a16="http://schemas.microsoft.com/office/drawing/2014/main" id="{1A60D052-E3FB-AD7B-DE1F-8851DBF726D9}"/>
              </a:ext>
            </a:extLst>
          </p:cNvPr>
          <p:cNvCxnSpPr>
            <a:cxnSpLocks/>
          </p:cNvCxnSpPr>
          <p:nvPr/>
        </p:nvCxnSpPr>
        <p:spPr>
          <a:xfrm>
            <a:off x="7911849" y="3549900"/>
            <a:ext cx="598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Connecteur droit avec flèche 46">
            <a:extLst>
              <a:ext uri="{FF2B5EF4-FFF2-40B4-BE49-F238E27FC236}">
                <a16:creationId xmlns:a16="http://schemas.microsoft.com/office/drawing/2014/main" id="{1421EF80-ED5C-E559-0CC7-3616E676EBDB}"/>
              </a:ext>
            </a:extLst>
          </p:cNvPr>
          <p:cNvCxnSpPr>
            <a:cxnSpLocks/>
          </p:cNvCxnSpPr>
          <p:nvPr/>
        </p:nvCxnSpPr>
        <p:spPr>
          <a:xfrm>
            <a:off x="9701138" y="3549900"/>
            <a:ext cx="598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eur droit avec flèche 47">
            <a:extLst>
              <a:ext uri="{FF2B5EF4-FFF2-40B4-BE49-F238E27FC236}">
                <a16:creationId xmlns:a16="http://schemas.microsoft.com/office/drawing/2014/main" id="{BA935279-E4FC-7858-1FC8-3314A110FAB3}"/>
              </a:ext>
            </a:extLst>
          </p:cNvPr>
          <p:cNvCxnSpPr>
            <a:cxnSpLocks/>
            <a:stCxn id="44" idx="3"/>
          </p:cNvCxnSpPr>
          <p:nvPr/>
        </p:nvCxnSpPr>
        <p:spPr>
          <a:xfrm>
            <a:off x="10687895" y="3998404"/>
            <a:ext cx="0" cy="634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53">
            <a:extLst>
              <a:ext uri="{FF2B5EF4-FFF2-40B4-BE49-F238E27FC236}">
                <a16:creationId xmlns:a16="http://schemas.microsoft.com/office/drawing/2014/main" id="{C52FBE5F-19EF-6831-5884-1EC29D7CF4EC}"/>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 / A. Le processus de production</a:t>
            </a:r>
          </a:p>
        </p:txBody>
      </p:sp>
      <p:sp>
        <p:nvSpPr>
          <p:cNvPr id="25" name="Espace réservé du numéro de diapositive 24"/>
          <p:cNvSpPr>
            <a:spLocks noGrp="1"/>
          </p:cNvSpPr>
          <p:nvPr>
            <p:ph type="sldNum" sz="quarter" idx="12"/>
          </p:nvPr>
        </p:nvSpPr>
        <p:spPr/>
        <p:txBody>
          <a:bodyPr/>
          <a:lstStyle/>
          <a:p>
            <a:fld id="{97F7B853-8A24-4C5E-8087-7BA81C8CE4E2}" type="slidenum">
              <a:rPr lang="fr-FR" smtClean="0"/>
              <a:pPr/>
              <a:t>18</a:t>
            </a:fld>
            <a:endParaRPr lang="fr-FR" dirty="0"/>
          </a:p>
        </p:txBody>
      </p:sp>
    </p:spTree>
    <p:extLst>
      <p:ext uri="{BB962C8B-B14F-4D97-AF65-F5344CB8AC3E}">
        <p14:creationId xmlns:p14="http://schemas.microsoft.com/office/powerpoint/2010/main" val="33948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62731-76D6-96B4-BFCC-36FD96C6138D}"/>
              </a:ext>
            </a:extLst>
          </p:cNvPr>
          <p:cNvSpPr>
            <a:spLocks noGrp="1"/>
          </p:cNvSpPr>
          <p:nvPr>
            <p:ph type="title"/>
          </p:nvPr>
        </p:nvSpPr>
        <p:spPr>
          <a:xfrm>
            <a:off x="499533" y="207081"/>
            <a:ext cx="10515600" cy="797631"/>
          </a:xfrm>
        </p:spPr>
        <p:txBody>
          <a:bodyPr/>
          <a:lstStyle/>
          <a:p>
            <a:r>
              <a:rPr lang="fr-FR" dirty="0"/>
              <a:t>B. L’enchainement des couts</a:t>
            </a:r>
          </a:p>
        </p:txBody>
      </p:sp>
      <p:sp>
        <p:nvSpPr>
          <p:cNvPr id="4" name="Rectangle 3">
            <a:extLst>
              <a:ext uri="{FF2B5EF4-FFF2-40B4-BE49-F238E27FC236}">
                <a16:creationId xmlns:a16="http://schemas.microsoft.com/office/drawing/2014/main" id="{E621BE5E-7E13-2C7D-F908-E8D5476B9D3B}"/>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III. L’enchainement des couts</a:t>
            </a:r>
          </a:p>
        </p:txBody>
      </p:sp>
      <p:sp>
        <p:nvSpPr>
          <p:cNvPr id="7" name="Espace réservé du contenu 2">
            <a:extLst>
              <a:ext uri="{FF2B5EF4-FFF2-40B4-BE49-F238E27FC236}">
                <a16:creationId xmlns:a16="http://schemas.microsoft.com/office/drawing/2014/main" id="{40155AE5-FFEA-80AA-BCC7-0BC0C939561A}"/>
              </a:ext>
            </a:extLst>
          </p:cNvPr>
          <p:cNvSpPr txBox="1">
            <a:spLocks/>
          </p:cNvSpPr>
          <p:nvPr/>
        </p:nvSpPr>
        <p:spPr>
          <a:xfrm>
            <a:off x="304800" y="1004713"/>
            <a:ext cx="11446933" cy="51590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Pour chaque achat, on calcule le cout d’achat en tenant compte du prix d’achat, des charges directes et indirectes liées aux achats.</a:t>
            </a:r>
          </a:p>
          <a:p>
            <a:r>
              <a:rPr lang="fr-FR" dirty="0"/>
              <a:t>Pour chaque stock on réalise une fiche de stock qui permet de connaitre le coût des éléments qui sortent du stock.</a:t>
            </a:r>
          </a:p>
          <a:p>
            <a:r>
              <a:rPr lang="fr-FR" dirty="0"/>
              <a:t>Pour chaque atelier, on calcule le coût de production en tenant compte du cout des matières premières utilisées, des charges directes et indirectes liées à la production.</a:t>
            </a:r>
          </a:p>
          <a:p>
            <a:r>
              <a:rPr lang="fr-FR" dirty="0"/>
              <a:t>Lors de la vente, on calcule </a:t>
            </a:r>
          </a:p>
          <a:p>
            <a:pPr lvl="1"/>
            <a:r>
              <a:rPr lang="fr-FR" dirty="0"/>
              <a:t>le cout hors production qui comprend les charges liées à la distribution, et toutes les charges hors production.</a:t>
            </a:r>
          </a:p>
          <a:p>
            <a:pPr lvl="1"/>
            <a:r>
              <a:rPr lang="fr-FR" dirty="0"/>
              <a:t>Le cout de revient qui correspond au cout de production des produits vendus + cout hors production.</a:t>
            </a:r>
          </a:p>
          <a:p>
            <a:pPr lvl="1"/>
            <a:r>
              <a:rPr lang="fr-FR" dirty="0"/>
              <a:t>Le résultat analytique = Chiffre d’affaires – Cout de revient.</a:t>
            </a:r>
          </a:p>
          <a:p>
            <a:endParaRPr lang="fr-FR" dirty="0"/>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19</a:t>
            </a:fld>
            <a:endParaRPr lang="fr-FR" dirty="0"/>
          </a:p>
        </p:txBody>
      </p:sp>
    </p:spTree>
    <p:extLst>
      <p:ext uri="{BB962C8B-B14F-4D97-AF65-F5344CB8AC3E}">
        <p14:creationId xmlns:p14="http://schemas.microsoft.com/office/powerpoint/2010/main" val="151172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Objectifs pédagogiques</a:t>
            </a:r>
          </a:p>
        </p:txBody>
      </p:sp>
      <p:sp>
        <p:nvSpPr>
          <p:cNvPr id="3" name="Espace réservé du contenu 2"/>
          <p:cNvSpPr>
            <a:spLocks noGrp="1"/>
          </p:cNvSpPr>
          <p:nvPr>
            <p:ph idx="4294967295"/>
          </p:nvPr>
        </p:nvSpPr>
        <p:spPr>
          <a:xfrm>
            <a:off x="4810259" y="649480"/>
            <a:ext cx="6555347" cy="5546047"/>
          </a:xfrm>
        </p:spPr>
        <p:txBody>
          <a:bodyPr vert="horz" lIns="91440" tIns="45720" rIns="91440" bIns="45720" rtlCol="0" anchor="ctr">
            <a:normAutofit/>
          </a:bodyPr>
          <a:lstStyle/>
          <a:p>
            <a:pPr marL="514350"/>
            <a:r>
              <a:rPr lang="en-US" sz="1700"/>
              <a:t>Déterminer le montant des charges à prendre en compte dans la comptabilité de gestion à partir d’une situation donnée</a:t>
            </a:r>
          </a:p>
          <a:p>
            <a:pPr marL="514350"/>
            <a:r>
              <a:rPr lang="en-US" sz="1700"/>
              <a:t>Réaliser le schéma des grandes étapes de la production d’un bien ou d’un service.</a:t>
            </a:r>
          </a:p>
          <a:p>
            <a:pPr marL="514350"/>
            <a:r>
              <a:rPr lang="en-US" sz="1700"/>
              <a:t>Citer dans l’ordre les différentes étapes d’un calcul de coût complet</a:t>
            </a:r>
          </a:p>
          <a:p>
            <a:pPr marL="514350"/>
            <a:r>
              <a:rPr lang="en-US" sz="1700"/>
              <a:t>Calculer un cout d’achat, un cout de production et un cout de revient sans prise en compte des charges indirectes ni de la valorisation des stocks (niveau 1)</a:t>
            </a:r>
          </a:p>
          <a:p>
            <a:pPr marL="514350"/>
            <a:r>
              <a:rPr lang="en-US" sz="1700"/>
              <a:t>Calculer un cout d’achat, un cout de production et un cout de revient en tenant compte de la valorisation des stocks (niveau 2)</a:t>
            </a:r>
          </a:p>
          <a:p>
            <a:pPr marL="514350"/>
            <a:r>
              <a:rPr lang="en-US" sz="1700"/>
              <a:t>Calculer un cout d’achat, un cout de production et un cout de revient en tenant compte de la valorisation des stocks et des charges indirectes (niveau 3)</a:t>
            </a:r>
          </a:p>
          <a:p>
            <a:pPr marL="514350"/>
            <a:r>
              <a:rPr lang="en-US" sz="1700"/>
              <a:t>Calculer un cout de de revient dans une situation donnée en imputant ou non des charges indirectes.</a:t>
            </a:r>
          </a:p>
          <a:p>
            <a:pPr marL="514350"/>
            <a:r>
              <a:rPr lang="en-US" sz="1700"/>
              <a:t>Calculer le résultat analytique d’un ou plusieurs produits.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t>2</a:t>
            </a:fld>
            <a:endParaRPr lang="fr-FR"/>
          </a:p>
        </p:txBody>
      </p:sp>
    </p:spTree>
    <p:extLst>
      <p:ext uri="{BB962C8B-B14F-4D97-AF65-F5344CB8AC3E}">
        <p14:creationId xmlns:p14="http://schemas.microsoft.com/office/powerpoint/2010/main" val="342749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dirty="0">
                <a:solidFill>
                  <a:srgbClr val="FFFFFF"/>
                </a:solidFill>
              </a:rPr>
              <a:t>IV. Le traitement des charges indirectes</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457200" indent="-457200">
              <a:buFont typeface="+mj-lt"/>
              <a:buAutoNum type="alphaUcPeriod"/>
            </a:pPr>
            <a:r>
              <a:rPr lang="fr-FR" sz="3200" dirty="0"/>
              <a:t>La problématique</a:t>
            </a:r>
          </a:p>
          <a:p>
            <a:pPr marL="457200" indent="-457200">
              <a:buFont typeface="+mj-lt"/>
              <a:buAutoNum type="alphaUcPeriod"/>
            </a:pPr>
            <a:r>
              <a:rPr lang="fr-FR" sz="3200" dirty="0"/>
              <a:t>Les centres d’analyse</a:t>
            </a:r>
          </a:p>
          <a:p>
            <a:pPr marL="457200" indent="-457200">
              <a:buFont typeface="+mj-lt"/>
              <a:buAutoNum type="alphaUcPeriod"/>
            </a:pPr>
            <a:r>
              <a:rPr lang="fr-FR" sz="3200" dirty="0"/>
              <a:t>La répartition primaire</a:t>
            </a:r>
          </a:p>
          <a:p>
            <a:pPr marL="457200" indent="-457200">
              <a:buFont typeface="+mj-lt"/>
              <a:buAutoNum type="alphaUcPeriod"/>
            </a:pPr>
            <a:r>
              <a:rPr lang="fr-FR" sz="3200" dirty="0"/>
              <a:t>La répartition secondaire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20</a:t>
            </a:fld>
            <a:endParaRPr lang="fr-FR" dirty="0"/>
          </a:p>
        </p:txBody>
      </p:sp>
    </p:spTree>
    <p:extLst>
      <p:ext uri="{BB962C8B-B14F-4D97-AF65-F5344CB8AC3E}">
        <p14:creationId xmlns:p14="http://schemas.microsoft.com/office/powerpoint/2010/main" val="310736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La problématique</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16" name="Espace réservé du contenu 15">
            <a:extLst>
              <a:ext uri="{FF2B5EF4-FFF2-40B4-BE49-F238E27FC236}">
                <a16:creationId xmlns:a16="http://schemas.microsoft.com/office/drawing/2014/main" id="{B8BD1CB7-A9AD-5729-C15E-F57BDE575AEC}"/>
              </a:ext>
            </a:extLst>
          </p:cNvPr>
          <p:cNvSpPr>
            <a:spLocks noGrp="1"/>
          </p:cNvSpPr>
          <p:nvPr>
            <p:ph idx="1"/>
          </p:nvPr>
        </p:nvSpPr>
        <p:spPr/>
        <p:txBody>
          <a:bodyPr>
            <a:normAutofit fontScale="92500" lnSpcReduction="10000"/>
          </a:bodyPr>
          <a:lstStyle/>
          <a:p>
            <a:r>
              <a:rPr lang="fr-FR" dirty="0"/>
              <a:t>Dans les entreprises qui fabriquent plusieurs produits, il peut être compliqué d’affecter des charges aux différents produits finis.</a:t>
            </a:r>
          </a:p>
          <a:p>
            <a:pPr marL="0" indent="0">
              <a:buNone/>
            </a:pPr>
            <a:r>
              <a:rPr lang="fr-FR" i="1" dirty="0"/>
              <a:t>Exemple :</a:t>
            </a:r>
          </a:p>
          <a:p>
            <a:pPr marL="0" indent="0">
              <a:buNone/>
            </a:pPr>
            <a:r>
              <a:rPr lang="fr-FR" i="1" dirty="0"/>
              <a:t>Une entreprise fabrique des sacs à dos en cuir et des sacs à dos en tissus. Le cuir et le tissus sont des charges directes. Il est facile de les affecter aux différents sacs. Mais comment faire pour le salaire du directeur, le loyer de l’usine, le chauffage…</a:t>
            </a:r>
          </a:p>
          <a:p>
            <a:endParaRPr lang="fr-FR" dirty="0"/>
          </a:p>
          <a:p>
            <a:r>
              <a:rPr lang="fr-FR" dirty="0"/>
              <a:t>La méthode des couts complet propose de répartir les charges indirectes dans des centres d’analyse puis de les imputer aux différents produits selon des clés de répartition.</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21</a:t>
            </a:fld>
            <a:endParaRPr lang="fr-FR" dirty="0"/>
          </a:p>
        </p:txBody>
      </p:sp>
    </p:spTree>
    <p:extLst>
      <p:ext uri="{BB962C8B-B14F-4D97-AF65-F5344CB8AC3E}">
        <p14:creationId xmlns:p14="http://schemas.microsoft.com/office/powerpoint/2010/main" val="47046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Les centres d’analyse</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a:t>Définition</a:t>
            </a:r>
          </a:p>
          <a:p>
            <a:pPr marL="514350" indent="-514350">
              <a:buFont typeface="+mj-lt"/>
              <a:buAutoNum type="arabicPeriod"/>
            </a:pPr>
            <a:r>
              <a:rPr lang="fr-FR" dirty="0"/>
              <a:t>Les différents types</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22</a:t>
            </a:fld>
            <a:endParaRPr lang="fr-FR" dirty="0"/>
          </a:p>
        </p:txBody>
      </p:sp>
    </p:spTree>
    <p:extLst>
      <p:ext uri="{BB962C8B-B14F-4D97-AF65-F5344CB8AC3E}">
        <p14:creationId xmlns:p14="http://schemas.microsoft.com/office/powerpoint/2010/main" val="47222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Définition</a:t>
            </a:r>
          </a:p>
        </p:txBody>
      </p:sp>
      <p:sp>
        <p:nvSpPr>
          <p:cNvPr id="3" name="Espace réservé du contenu 2"/>
          <p:cNvSpPr>
            <a:spLocks noGrp="1"/>
          </p:cNvSpPr>
          <p:nvPr>
            <p:ph idx="1"/>
          </p:nvPr>
        </p:nvSpPr>
        <p:spPr/>
        <p:txBody>
          <a:bodyPr/>
          <a:lstStyle/>
          <a:p>
            <a:r>
              <a:rPr lang="fr-FR" dirty="0"/>
              <a:t>Les centres d’analyse correspondent à des subdivisions comptables de l’entreprise dans lesquelles sont regroupés, préalablement à leur imputation aux coûts, les éléments de charges qui ne peuvent leur être directement affectés.</a:t>
            </a:r>
          </a:p>
          <a:p>
            <a:r>
              <a:rPr lang="fr-FR" dirty="0"/>
              <a:t>Ils sont en principe indépendants de l’organigramme, mais ils correspondent le plus souvent à des </a:t>
            </a:r>
            <a:r>
              <a:rPr lang="fr-FR" i="1" dirty="0"/>
              <a:t>centres de responsabilités.</a:t>
            </a:r>
          </a:p>
          <a:p>
            <a:r>
              <a:rPr lang="fr-FR" i="1" dirty="0"/>
              <a:t>L’activité de ces « centres d’analyse » est exprimée en unités physiques (kg, heure de travail, mètre, unité de produit, …) appelées UNITE D’ŒUVRE (UO). </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23</a:t>
            </a:fld>
            <a:endParaRPr lang="fr-FR" dirty="0"/>
          </a:p>
        </p:txBody>
      </p:sp>
    </p:spTree>
    <p:extLst>
      <p:ext uri="{BB962C8B-B14F-4D97-AF65-F5344CB8AC3E}">
        <p14:creationId xmlns:p14="http://schemas.microsoft.com/office/powerpoint/2010/main" val="359615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0187"/>
            <a:ext cx="10515600" cy="749894"/>
          </a:xfrm>
        </p:spPr>
        <p:txBody>
          <a:bodyPr/>
          <a:lstStyle/>
          <a:p>
            <a:r>
              <a:rPr lang="fr-FR" dirty="0"/>
              <a:t>Exemple </a:t>
            </a:r>
            <a:r>
              <a:rPr lang="fr-FR" dirty="0" err="1"/>
              <a:t>Deldo</a:t>
            </a:r>
            <a:r>
              <a:rPr lang="fr-FR" dirty="0"/>
              <a:t> :</a:t>
            </a:r>
          </a:p>
        </p:txBody>
      </p:sp>
      <p:sp>
        <p:nvSpPr>
          <p:cNvPr id="3" name="Espace réservé du contenu 2"/>
          <p:cNvSpPr>
            <a:spLocks noGrp="1"/>
          </p:cNvSpPr>
          <p:nvPr>
            <p:ph idx="1"/>
          </p:nvPr>
        </p:nvSpPr>
        <p:spPr>
          <a:xfrm>
            <a:off x="838200" y="1340427"/>
            <a:ext cx="10515600" cy="4836536"/>
          </a:xfrm>
        </p:spPr>
        <p:txBody>
          <a:bodyPr/>
          <a:lstStyle/>
          <a:p>
            <a:r>
              <a:rPr lang="fr-FR" dirty="0"/>
              <a:t>L’entreprise </a:t>
            </a:r>
            <a:r>
              <a:rPr lang="fr-FR" dirty="0" err="1"/>
              <a:t>Deldo</a:t>
            </a:r>
            <a:r>
              <a:rPr lang="fr-FR" dirty="0"/>
              <a:t> fabrique des sacs à dos. Elle propose deux gammes : les sacs à dos en tissus et les sacs à dos en cuir. Son processus de production est le suivant :</a:t>
            </a:r>
          </a:p>
        </p:txBody>
      </p:sp>
      <p:grpSp>
        <p:nvGrpSpPr>
          <p:cNvPr id="4" name="Groupe 3">
            <a:extLst>
              <a:ext uri="{FF2B5EF4-FFF2-40B4-BE49-F238E27FC236}">
                <a16:creationId xmlns:a16="http://schemas.microsoft.com/office/drawing/2014/main" id="{0643F35A-345C-1940-6C65-749AB1E3C7E7}"/>
              </a:ext>
            </a:extLst>
          </p:cNvPr>
          <p:cNvGrpSpPr/>
          <p:nvPr/>
        </p:nvGrpSpPr>
        <p:grpSpPr>
          <a:xfrm>
            <a:off x="1021232" y="2716963"/>
            <a:ext cx="988629" cy="1601076"/>
            <a:chOff x="1027289" y="2919008"/>
            <a:chExt cx="1354667" cy="1986862"/>
          </a:xfrm>
        </p:grpSpPr>
        <p:pic>
          <p:nvPicPr>
            <p:cNvPr id="5" name="Espace réservé du contenu 6">
              <a:extLst>
                <a:ext uri="{FF2B5EF4-FFF2-40B4-BE49-F238E27FC236}">
                  <a16:creationId xmlns:a16="http://schemas.microsoft.com/office/drawing/2014/main" id="{D97A53AB-DEBE-5D58-8267-113C74F102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48880" y="2919008"/>
              <a:ext cx="1265342" cy="1019983"/>
            </a:xfrm>
            <a:prstGeom prst="rect">
              <a:avLst/>
            </a:prstGeom>
          </p:spPr>
        </p:pic>
        <p:sp>
          <p:nvSpPr>
            <p:cNvPr id="6" name="ZoneTexte 5">
              <a:extLst>
                <a:ext uri="{FF2B5EF4-FFF2-40B4-BE49-F238E27FC236}">
                  <a16:creationId xmlns:a16="http://schemas.microsoft.com/office/drawing/2014/main" id="{352C1FCE-4E74-FE86-2CE9-2A73AFF0CD50}"/>
                </a:ext>
              </a:extLst>
            </p:cNvPr>
            <p:cNvSpPr txBox="1"/>
            <p:nvPr/>
          </p:nvSpPr>
          <p:spPr>
            <a:xfrm>
              <a:off x="1027289" y="4103803"/>
              <a:ext cx="1354667" cy="802067"/>
            </a:xfrm>
            <a:prstGeom prst="rect">
              <a:avLst/>
            </a:prstGeom>
            <a:noFill/>
          </p:spPr>
          <p:txBody>
            <a:bodyPr wrap="square" rtlCol="0">
              <a:spAutoFit/>
            </a:bodyPr>
            <a:lstStyle/>
            <a:p>
              <a:pPr algn="ctr"/>
              <a:r>
                <a:rPr lang="fr-FR" dirty="0"/>
                <a:t>Achat tissu</a:t>
              </a:r>
            </a:p>
          </p:txBody>
        </p:sp>
      </p:grpSp>
      <p:grpSp>
        <p:nvGrpSpPr>
          <p:cNvPr id="7" name="Groupe 6">
            <a:extLst>
              <a:ext uri="{FF2B5EF4-FFF2-40B4-BE49-F238E27FC236}">
                <a16:creationId xmlns:a16="http://schemas.microsoft.com/office/drawing/2014/main" id="{618DCC80-8501-43D4-BB62-9174BD1EB732}"/>
              </a:ext>
            </a:extLst>
          </p:cNvPr>
          <p:cNvGrpSpPr/>
          <p:nvPr/>
        </p:nvGrpSpPr>
        <p:grpSpPr>
          <a:xfrm>
            <a:off x="2844162" y="2580802"/>
            <a:ext cx="988629" cy="1655225"/>
            <a:chOff x="4097866" y="2636248"/>
            <a:chExt cx="1535289" cy="2429855"/>
          </a:xfrm>
        </p:grpSpPr>
        <p:sp>
          <p:nvSpPr>
            <p:cNvPr id="8" name="Triangle isocèle 7">
              <a:extLst>
                <a:ext uri="{FF2B5EF4-FFF2-40B4-BE49-F238E27FC236}">
                  <a16:creationId xmlns:a16="http://schemas.microsoft.com/office/drawing/2014/main" id="{D5E213FE-9819-B6E6-E8B1-2828A347524F}"/>
                </a:ext>
              </a:extLst>
            </p:cNvPr>
            <p:cNvSpPr/>
            <p:nvPr/>
          </p:nvSpPr>
          <p:spPr>
            <a:xfrm>
              <a:off x="4097866" y="2636248"/>
              <a:ext cx="1512712" cy="146755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58BAA65-AAFA-6B91-2CF5-189A5900CBD2}"/>
                </a:ext>
              </a:extLst>
            </p:cNvPr>
            <p:cNvSpPr txBox="1"/>
            <p:nvPr/>
          </p:nvSpPr>
          <p:spPr>
            <a:xfrm>
              <a:off x="4097866" y="4117295"/>
              <a:ext cx="1535289" cy="948808"/>
            </a:xfrm>
            <a:prstGeom prst="rect">
              <a:avLst/>
            </a:prstGeom>
            <a:noFill/>
          </p:spPr>
          <p:txBody>
            <a:bodyPr wrap="square" rtlCol="0">
              <a:spAutoFit/>
            </a:bodyPr>
            <a:lstStyle/>
            <a:p>
              <a:pPr algn="ctr"/>
              <a:r>
                <a:rPr lang="fr-FR" dirty="0"/>
                <a:t>Stock de tissu</a:t>
              </a:r>
            </a:p>
          </p:txBody>
        </p:sp>
      </p:grpSp>
      <p:grpSp>
        <p:nvGrpSpPr>
          <p:cNvPr id="10" name="Groupe 9">
            <a:extLst>
              <a:ext uri="{FF2B5EF4-FFF2-40B4-BE49-F238E27FC236}">
                <a16:creationId xmlns:a16="http://schemas.microsoft.com/office/drawing/2014/main" id="{7FA5F2B6-8A5B-A844-1B16-C6905ADEB1A3}"/>
              </a:ext>
            </a:extLst>
          </p:cNvPr>
          <p:cNvGrpSpPr/>
          <p:nvPr/>
        </p:nvGrpSpPr>
        <p:grpSpPr>
          <a:xfrm>
            <a:off x="10364851" y="3655610"/>
            <a:ext cx="974091" cy="1233412"/>
            <a:chOff x="9856085" y="2564262"/>
            <a:chExt cx="1468144" cy="1908200"/>
          </a:xfrm>
        </p:grpSpPr>
        <p:pic>
          <p:nvPicPr>
            <p:cNvPr id="11" name="Graphique 10">
              <a:extLst>
                <a:ext uri="{FF2B5EF4-FFF2-40B4-BE49-F238E27FC236}">
                  <a16:creationId xmlns:a16="http://schemas.microsoft.com/office/drawing/2014/main" id="{3B538625-1BD4-E9E7-9A26-1668B07AA2C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9856085" y="2564262"/>
              <a:ext cx="1468144" cy="1538868"/>
            </a:xfrm>
            <a:prstGeom prst="rect">
              <a:avLst/>
            </a:prstGeom>
          </p:spPr>
        </p:pic>
        <p:sp>
          <p:nvSpPr>
            <p:cNvPr id="12" name="ZoneTexte 11">
              <a:extLst>
                <a:ext uri="{FF2B5EF4-FFF2-40B4-BE49-F238E27FC236}">
                  <a16:creationId xmlns:a16="http://schemas.microsoft.com/office/drawing/2014/main" id="{DB21FE02-C9D0-7622-5EDA-94F520E728BE}"/>
                </a:ext>
              </a:extLst>
            </p:cNvPr>
            <p:cNvSpPr txBox="1"/>
            <p:nvPr/>
          </p:nvSpPr>
          <p:spPr>
            <a:xfrm>
              <a:off x="9856085" y="4103130"/>
              <a:ext cx="1468144" cy="369332"/>
            </a:xfrm>
            <a:prstGeom prst="rect">
              <a:avLst/>
            </a:prstGeom>
            <a:noFill/>
          </p:spPr>
          <p:txBody>
            <a:bodyPr wrap="square" rtlCol="0">
              <a:spAutoFit/>
            </a:bodyPr>
            <a:lstStyle/>
            <a:p>
              <a:pPr algn="ctr"/>
              <a:r>
                <a:rPr lang="fr-FR" dirty="0"/>
                <a:t>Vente</a:t>
              </a:r>
            </a:p>
          </p:txBody>
        </p:sp>
      </p:grpSp>
      <p:cxnSp>
        <p:nvCxnSpPr>
          <p:cNvPr id="13" name="Connecteur droit avec flèche 12">
            <a:extLst>
              <a:ext uri="{FF2B5EF4-FFF2-40B4-BE49-F238E27FC236}">
                <a16:creationId xmlns:a16="http://schemas.microsoft.com/office/drawing/2014/main" id="{44F043A2-BCFA-3554-08D2-A4CA9FD226E0}"/>
              </a:ext>
            </a:extLst>
          </p:cNvPr>
          <p:cNvCxnSpPr>
            <a:cxnSpLocks/>
            <a:endCxn id="8" idx="1"/>
          </p:cNvCxnSpPr>
          <p:nvPr/>
        </p:nvCxnSpPr>
        <p:spPr>
          <a:xfrm>
            <a:off x="1973100" y="3080653"/>
            <a:ext cx="11145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3C6645A0-7E8E-482A-3EE8-32E5CD2AD738}"/>
              </a:ext>
            </a:extLst>
          </p:cNvPr>
          <p:cNvCxnSpPr>
            <a:cxnSpLocks/>
          </p:cNvCxnSpPr>
          <p:nvPr/>
        </p:nvCxnSpPr>
        <p:spPr>
          <a:xfrm flipV="1">
            <a:off x="3832791" y="4133384"/>
            <a:ext cx="1102898" cy="9954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5" name="Groupe 14">
            <a:extLst>
              <a:ext uri="{FF2B5EF4-FFF2-40B4-BE49-F238E27FC236}">
                <a16:creationId xmlns:a16="http://schemas.microsoft.com/office/drawing/2014/main" id="{261CE7C7-E053-4115-80C5-F1343D144319}"/>
              </a:ext>
            </a:extLst>
          </p:cNvPr>
          <p:cNvGrpSpPr/>
          <p:nvPr/>
        </p:nvGrpSpPr>
        <p:grpSpPr>
          <a:xfrm>
            <a:off x="4935688" y="3347143"/>
            <a:ext cx="1211741" cy="2023486"/>
            <a:chOff x="6866525" y="2300515"/>
            <a:chExt cx="1468145" cy="3315497"/>
          </a:xfrm>
        </p:grpSpPr>
        <p:pic>
          <p:nvPicPr>
            <p:cNvPr id="16" name="Image 15" descr="Une image contenant noir, obscurité&#10;&#10;Description générée automatiquement">
              <a:extLst>
                <a:ext uri="{FF2B5EF4-FFF2-40B4-BE49-F238E27FC236}">
                  <a16:creationId xmlns:a16="http://schemas.microsoft.com/office/drawing/2014/main" id="{A9AADCB0-B98F-32A6-7153-71297792B20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866525" y="2300515"/>
              <a:ext cx="1468145" cy="1802615"/>
            </a:xfrm>
            <a:prstGeom prst="rect">
              <a:avLst/>
            </a:prstGeom>
          </p:spPr>
        </p:pic>
        <p:sp>
          <p:nvSpPr>
            <p:cNvPr id="17" name="ZoneTexte 16">
              <a:extLst>
                <a:ext uri="{FF2B5EF4-FFF2-40B4-BE49-F238E27FC236}">
                  <a16:creationId xmlns:a16="http://schemas.microsoft.com/office/drawing/2014/main" id="{D3DFFA8D-AF8F-93ED-961D-D8DB5C985DC1}"/>
                </a:ext>
              </a:extLst>
            </p:cNvPr>
            <p:cNvSpPr txBox="1"/>
            <p:nvPr/>
          </p:nvSpPr>
          <p:spPr>
            <a:xfrm>
              <a:off x="6866527" y="4103129"/>
              <a:ext cx="1468143" cy="1512883"/>
            </a:xfrm>
            <a:prstGeom prst="rect">
              <a:avLst/>
            </a:prstGeom>
            <a:noFill/>
          </p:spPr>
          <p:txBody>
            <a:bodyPr wrap="square" rtlCol="0">
              <a:spAutoFit/>
            </a:bodyPr>
            <a:lstStyle/>
            <a:p>
              <a:pPr algn="ctr"/>
              <a:r>
                <a:rPr lang="fr-FR" dirty="0"/>
                <a:t>Atelier découpe</a:t>
              </a:r>
            </a:p>
          </p:txBody>
        </p:sp>
      </p:grpSp>
      <p:grpSp>
        <p:nvGrpSpPr>
          <p:cNvPr id="19" name="Groupe 18">
            <a:extLst>
              <a:ext uri="{FF2B5EF4-FFF2-40B4-BE49-F238E27FC236}">
                <a16:creationId xmlns:a16="http://schemas.microsoft.com/office/drawing/2014/main" id="{69D2AE2A-351B-77C0-B673-97EE0AAB43D9}"/>
              </a:ext>
            </a:extLst>
          </p:cNvPr>
          <p:cNvGrpSpPr/>
          <p:nvPr/>
        </p:nvGrpSpPr>
        <p:grpSpPr>
          <a:xfrm>
            <a:off x="987845" y="4560383"/>
            <a:ext cx="967038" cy="1656872"/>
            <a:chOff x="1027289" y="2919008"/>
            <a:chExt cx="1354667" cy="1942575"/>
          </a:xfrm>
        </p:grpSpPr>
        <p:pic>
          <p:nvPicPr>
            <p:cNvPr id="20" name="Espace réservé du contenu 6">
              <a:extLst>
                <a:ext uri="{FF2B5EF4-FFF2-40B4-BE49-F238E27FC236}">
                  <a16:creationId xmlns:a16="http://schemas.microsoft.com/office/drawing/2014/main" id="{5D322795-249E-EC9A-1AA6-438D7CCA83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48880" y="2919008"/>
              <a:ext cx="1265342" cy="1019983"/>
            </a:xfrm>
            <a:prstGeom prst="rect">
              <a:avLst/>
            </a:prstGeom>
          </p:spPr>
        </p:pic>
        <p:sp>
          <p:nvSpPr>
            <p:cNvPr id="21" name="ZoneTexte 20">
              <a:extLst>
                <a:ext uri="{FF2B5EF4-FFF2-40B4-BE49-F238E27FC236}">
                  <a16:creationId xmlns:a16="http://schemas.microsoft.com/office/drawing/2014/main" id="{2CF67C59-0D4F-DE18-47FB-99B0F62450A5}"/>
                </a:ext>
              </a:extLst>
            </p:cNvPr>
            <p:cNvSpPr txBox="1"/>
            <p:nvPr/>
          </p:nvSpPr>
          <p:spPr>
            <a:xfrm>
              <a:off x="1027289" y="4103802"/>
              <a:ext cx="1354667" cy="757781"/>
            </a:xfrm>
            <a:prstGeom prst="rect">
              <a:avLst/>
            </a:prstGeom>
            <a:noFill/>
          </p:spPr>
          <p:txBody>
            <a:bodyPr wrap="square" rtlCol="0">
              <a:spAutoFit/>
            </a:bodyPr>
            <a:lstStyle/>
            <a:p>
              <a:pPr algn="ctr"/>
              <a:r>
                <a:rPr lang="fr-FR" dirty="0"/>
                <a:t>Achat cuir</a:t>
              </a:r>
            </a:p>
          </p:txBody>
        </p:sp>
      </p:grpSp>
      <p:grpSp>
        <p:nvGrpSpPr>
          <p:cNvPr id="22" name="Groupe 21">
            <a:extLst>
              <a:ext uri="{FF2B5EF4-FFF2-40B4-BE49-F238E27FC236}">
                <a16:creationId xmlns:a16="http://schemas.microsoft.com/office/drawing/2014/main" id="{6BBA678D-C052-D2D6-F3F2-ED33DC1A23E8}"/>
              </a:ext>
            </a:extLst>
          </p:cNvPr>
          <p:cNvGrpSpPr/>
          <p:nvPr/>
        </p:nvGrpSpPr>
        <p:grpSpPr>
          <a:xfrm>
            <a:off x="2949571" y="4562232"/>
            <a:ext cx="1072446" cy="1789860"/>
            <a:chOff x="4097866" y="2636248"/>
            <a:chExt cx="1535289" cy="2318144"/>
          </a:xfrm>
        </p:grpSpPr>
        <p:sp>
          <p:nvSpPr>
            <p:cNvPr id="23" name="Triangle isocèle 22">
              <a:extLst>
                <a:ext uri="{FF2B5EF4-FFF2-40B4-BE49-F238E27FC236}">
                  <a16:creationId xmlns:a16="http://schemas.microsoft.com/office/drawing/2014/main" id="{3EDF057A-1403-0A77-7B4C-EC00598C8C16}"/>
                </a:ext>
              </a:extLst>
            </p:cNvPr>
            <p:cNvSpPr/>
            <p:nvPr/>
          </p:nvSpPr>
          <p:spPr>
            <a:xfrm>
              <a:off x="4097866" y="2636248"/>
              <a:ext cx="1512712" cy="146755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BAE75823-DEA2-43C4-431E-E574BB03EB5C}"/>
                </a:ext>
              </a:extLst>
            </p:cNvPr>
            <p:cNvSpPr txBox="1"/>
            <p:nvPr/>
          </p:nvSpPr>
          <p:spPr>
            <a:xfrm>
              <a:off x="4097866" y="4117294"/>
              <a:ext cx="1535289" cy="837098"/>
            </a:xfrm>
            <a:prstGeom prst="rect">
              <a:avLst/>
            </a:prstGeom>
            <a:noFill/>
          </p:spPr>
          <p:txBody>
            <a:bodyPr wrap="square" rtlCol="0">
              <a:spAutoFit/>
            </a:bodyPr>
            <a:lstStyle/>
            <a:p>
              <a:pPr algn="ctr"/>
              <a:r>
                <a:rPr lang="fr-FR" dirty="0"/>
                <a:t>Stock de cuir</a:t>
              </a:r>
            </a:p>
          </p:txBody>
        </p:sp>
      </p:grpSp>
      <p:cxnSp>
        <p:nvCxnSpPr>
          <p:cNvPr id="25" name="Connecteur droit avec flèche 24">
            <a:extLst>
              <a:ext uri="{FF2B5EF4-FFF2-40B4-BE49-F238E27FC236}">
                <a16:creationId xmlns:a16="http://schemas.microsoft.com/office/drawing/2014/main" id="{5DCFB2EF-0FE9-06A0-3B1E-A3F3D6FDC2D7}"/>
              </a:ext>
            </a:extLst>
          </p:cNvPr>
          <p:cNvCxnSpPr>
            <a:cxnSpLocks/>
          </p:cNvCxnSpPr>
          <p:nvPr/>
        </p:nvCxnSpPr>
        <p:spPr>
          <a:xfrm>
            <a:off x="1936086" y="5128787"/>
            <a:ext cx="1151599" cy="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 name="Groupe 31">
            <a:extLst>
              <a:ext uri="{FF2B5EF4-FFF2-40B4-BE49-F238E27FC236}">
                <a16:creationId xmlns:a16="http://schemas.microsoft.com/office/drawing/2014/main" id="{E6A1E254-24EA-81FC-07C3-B738D36B84BF}"/>
              </a:ext>
            </a:extLst>
          </p:cNvPr>
          <p:cNvGrpSpPr/>
          <p:nvPr/>
        </p:nvGrpSpPr>
        <p:grpSpPr>
          <a:xfrm>
            <a:off x="6827382" y="3292932"/>
            <a:ext cx="974092" cy="1746487"/>
            <a:chOff x="6866525" y="2300515"/>
            <a:chExt cx="1468145" cy="2861632"/>
          </a:xfrm>
        </p:grpSpPr>
        <p:pic>
          <p:nvPicPr>
            <p:cNvPr id="33" name="Image 32" descr="Une image contenant noir, obscurité&#10;&#10;Description générée automatiquement">
              <a:extLst>
                <a:ext uri="{FF2B5EF4-FFF2-40B4-BE49-F238E27FC236}">
                  <a16:creationId xmlns:a16="http://schemas.microsoft.com/office/drawing/2014/main" id="{AAF8CBF0-E0D7-105F-1262-3B54BA4DBF36}"/>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866525" y="2300515"/>
              <a:ext cx="1468145" cy="1802615"/>
            </a:xfrm>
            <a:prstGeom prst="rect">
              <a:avLst/>
            </a:prstGeom>
          </p:spPr>
        </p:pic>
        <p:sp>
          <p:nvSpPr>
            <p:cNvPr id="34" name="ZoneTexte 33">
              <a:extLst>
                <a:ext uri="{FF2B5EF4-FFF2-40B4-BE49-F238E27FC236}">
                  <a16:creationId xmlns:a16="http://schemas.microsoft.com/office/drawing/2014/main" id="{1C61D368-EE09-3B17-C29E-627327249408}"/>
                </a:ext>
              </a:extLst>
            </p:cNvPr>
            <p:cNvSpPr txBox="1"/>
            <p:nvPr/>
          </p:nvSpPr>
          <p:spPr>
            <a:xfrm>
              <a:off x="6866527" y="4103129"/>
              <a:ext cx="1468143" cy="1059018"/>
            </a:xfrm>
            <a:prstGeom prst="rect">
              <a:avLst/>
            </a:prstGeom>
            <a:noFill/>
          </p:spPr>
          <p:txBody>
            <a:bodyPr wrap="square" rtlCol="0">
              <a:spAutoFit/>
            </a:bodyPr>
            <a:lstStyle/>
            <a:p>
              <a:pPr algn="ctr"/>
              <a:r>
                <a:rPr lang="fr-FR" dirty="0"/>
                <a:t>Atelier couture</a:t>
              </a:r>
            </a:p>
          </p:txBody>
        </p:sp>
      </p:grpSp>
      <p:cxnSp>
        <p:nvCxnSpPr>
          <p:cNvPr id="35" name="Connecteur droit avec flèche 34">
            <a:extLst>
              <a:ext uri="{FF2B5EF4-FFF2-40B4-BE49-F238E27FC236}">
                <a16:creationId xmlns:a16="http://schemas.microsoft.com/office/drawing/2014/main" id="{3A59C35A-1592-BD02-BB5E-D45BCBC95D51}"/>
              </a:ext>
            </a:extLst>
          </p:cNvPr>
          <p:cNvCxnSpPr>
            <a:cxnSpLocks/>
          </p:cNvCxnSpPr>
          <p:nvPr/>
        </p:nvCxnSpPr>
        <p:spPr>
          <a:xfrm>
            <a:off x="3545238" y="3080653"/>
            <a:ext cx="1390451" cy="1052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riangle isocèle 36">
            <a:extLst>
              <a:ext uri="{FF2B5EF4-FFF2-40B4-BE49-F238E27FC236}">
                <a16:creationId xmlns:a16="http://schemas.microsoft.com/office/drawing/2014/main" id="{0ECCD7FF-F110-225B-7B5C-1F5B2EA58501}"/>
              </a:ext>
            </a:extLst>
          </p:cNvPr>
          <p:cNvSpPr/>
          <p:nvPr/>
        </p:nvSpPr>
        <p:spPr>
          <a:xfrm>
            <a:off x="8798348" y="2405788"/>
            <a:ext cx="1056675" cy="1133111"/>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cxnSp>
        <p:nvCxnSpPr>
          <p:cNvPr id="38" name="Connecteur droit avec flèche 37">
            <a:extLst>
              <a:ext uri="{FF2B5EF4-FFF2-40B4-BE49-F238E27FC236}">
                <a16:creationId xmlns:a16="http://schemas.microsoft.com/office/drawing/2014/main" id="{1A60D052-E3FB-AD7B-DE1F-8851DBF726D9}"/>
              </a:ext>
            </a:extLst>
          </p:cNvPr>
          <p:cNvCxnSpPr>
            <a:cxnSpLocks/>
          </p:cNvCxnSpPr>
          <p:nvPr/>
        </p:nvCxnSpPr>
        <p:spPr>
          <a:xfrm>
            <a:off x="6244936" y="4090228"/>
            <a:ext cx="5611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eur droit avec flèche 38">
            <a:extLst>
              <a:ext uri="{FF2B5EF4-FFF2-40B4-BE49-F238E27FC236}">
                <a16:creationId xmlns:a16="http://schemas.microsoft.com/office/drawing/2014/main" id="{1421EF80-ED5C-E559-0CC7-3616E676EBDB}"/>
              </a:ext>
            </a:extLst>
          </p:cNvPr>
          <p:cNvCxnSpPr>
            <a:cxnSpLocks/>
          </p:cNvCxnSpPr>
          <p:nvPr/>
        </p:nvCxnSpPr>
        <p:spPr>
          <a:xfrm flipV="1">
            <a:off x="7886700" y="3292932"/>
            <a:ext cx="911648" cy="797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cteur droit avec flèche 39">
            <a:extLst>
              <a:ext uri="{FF2B5EF4-FFF2-40B4-BE49-F238E27FC236}">
                <a16:creationId xmlns:a16="http://schemas.microsoft.com/office/drawing/2014/main" id="{BA935279-E4FC-7858-1FC8-3314A110FAB3}"/>
              </a:ext>
            </a:extLst>
          </p:cNvPr>
          <p:cNvCxnSpPr>
            <a:cxnSpLocks/>
          </p:cNvCxnSpPr>
          <p:nvPr/>
        </p:nvCxnSpPr>
        <p:spPr>
          <a:xfrm>
            <a:off x="9855023" y="3290131"/>
            <a:ext cx="509828" cy="365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ZoneTexte 49">
            <a:extLst>
              <a:ext uri="{FF2B5EF4-FFF2-40B4-BE49-F238E27FC236}">
                <a16:creationId xmlns:a16="http://schemas.microsoft.com/office/drawing/2014/main" id="{758BAA65-AAFA-6B91-2CF5-189A5900CBD2}"/>
              </a:ext>
            </a:extLst>
          </p:cNvPr>
          <p:cNvSpPr txBox="1"/>
          <p:nvPr/>
        </p:nvSpPr>
        <p:spPr>
          <a:xfrm>
            <a:off x="8716481" y="3582117"/>
            <a:ext cx="1298376" cy="646331"/>
          </a:xfrm>
          <a:prstGeom prst="rect">
            <a:avLst/>
          </a:prstGeom>
          <a:noFill/>
        </p:spPr>
        <p:txBody>
          <a:bodyPr wrap="square" rtlCol="0">
            <a:spAutoFit/>
          </a:bodyPr>
          <a:lstStyle/>
          <a:p>
            <a:pPr algn="ctr"/>
            <a:r>
              <a:rPr lang="fr-FR" dirty="0"/>
              <a:t>Stock de sac en tissu</a:t>
            </a:r>
          </a:p>
        </p:txBody>
      </p:sp>
      <p:sp>
        <p:nvSpPr>
          <p:cNvPr id="51" name="Triangle isocèle 50">
            <a:extLst>
              <a:ext uri="{FF2B5EF4-FFF2-40B4-BE49-F238E27FC236}">
                <a16:creationId xmlns:a16="http://schemas.microsoft.com/office/drawing/2014/main" id="{0ECCD7FF-F110-225B-7B5C-1F5B2EA58501}"/>
              </a:ext>
            </a:extLst>
          </p:cNvPr>
          <p:cNvSpPr/>
          <p:nvPr/>
        </p:nvSpPr>
        <p:spPr>
          <a:xfrm>
            <a:off x="8887466" y="4360485"/>
            <a:ext cx="1056675" cy="1133111"/>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758BAA65-AAFA-6B91-2CF5-189A5900CBD2}"/>
              </a:ext>
            </a:extLst>
          </p:cNvPr>
          <p:cNvSpPr txBox="1"/>
          <p:nvPr/>
        </p:nvSpPr>
        <p:spPr>
          <a:xfrm>
            <a:off x="8805599" y="5536814"/>
            <a:ext cx="1298376" cy="646331"/>
          </a:xfrm>
          <a:prstGeom prst="rect">
            <a:avLst/>
          </a:prstGeom>
          <a:noFill/>
        </p:spPr>
        <p:txBody>
          <a:bodyPr wrap="square" rtlCol="0">
            <a:spAutoFit/>
          </a:bodyPr>
          <a:lstStyle/>
          <a:p>
            <a:pPr algn="ctr"/>
            <a:r>
              <a:rPr lang="fr-FR" dirty="0"/>
              <a:t>Stock de sac en cuir</a:t>
            </a:r>
          </a:p>
        </p:txBody>
      </p:sp>
      <p:cxnSp>
        <p:nvCxnSpPr>
          <p:cNvPr id="54" name="Connecteur droit avec flèche 53">
            <a:extLst>
              <a:ext uri="{FF2B5EF4-FFF2-40B4-BE49-F238E27FC236}">
                <a16:creationId xmlns:a16="http://schemas.microsoft.com/office/drawing/2014/main" id="{BA935279-E4FC-7858-1FC8-3314A110FAB3}"/>
              </a:ext>
            </a:extLst>
          </p:cNvPr>
          <p:cNvCxnSpPr>
            <a:cxnSpLocks/>
          </p:cNvCxnSpPr>
          <p:nvPr/>
        </p:nvCxnSpPr>
        <p:spPr>
          <a:xfrm flipV="1">
            <a:off x="9855023" y="4447299"/>
            <a:ext cx="509828" cy="5684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eur droit avec flèche 56">
            <a:extLst>
              <a:ext uri="{FF2B5EF4-FFF2-40B4-BE49-F238E27FC236}">
                <a16:creationId xmlns:a16="http://schemas.microsoft.com/office/drawing/2014/main" id="{1421EF80-ED5C-E559-0CC7-3616E676EBDB}"/>
              </a:ext>
            </a:extLst>
          </p:cNvPr>
          <p:cNvCxnSpPr>
            <a:cxnSpLocks/>
          </p:cNvCxnSpPr>
          <p:nvPr/>
        </p:nvCxnSpPr>
        <p:spPr>
          <a:xfrm>
            <a:off x="8039100" y="4242628"/>
            <a:ext cx="841832" cy="886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18" name="Espace réservé du numéro de diapositive 17"/>
          <p:cNvSpPr>
            <a:spLocks noGrp="1"/>
          </p:cNvSpPr>
          <p:nvPr>
            <p:ph type="sldNum" sz="quarter" idx="12"/>
          </p:nvPr>
        </p:nvSpPr>
        <p:spPr/>
        <p:txBody>
          <a:bodyPr/>
          <a:lstStyle/>
          <a:p>
            <a:fld id="{97F7B853-8A24-4C5E-8087-7BA81C8CE4E2}" type="slidenum">
              <a:rPr lang="fr-FR" smtClean="0"/>
              <a:pPr/>
              <a:t>24</a:t>
            </a:fld>
            <a:endParaRPr lang="fr-FR" dirty="0"/>
          </a:p>
        </p:txBody>
      </p:sp>
    </p:spTree>
    <p:extLst>
      <p:ext uri="{BB962C8B-B14F-4D97-AF65-F5344CB8AC3E}">
        <p14:creationId xmlns:p14="http://schemas.microsoft.com/office/powerpoint/2010/main" val="21202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36311"/>
          </a:xfrm>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a:xfrm>
            <a:off x="838200" y="1174173"/>
            <a:ext cx="10515600" cy="5002790"/>
          </a:xfrm>
        </p:spPr>
        <p:txBody>
          <a:bodyPr/>
          <a:lstStyle/>
          <a:p>
            <a:r>
              <a:rPr lang="fr-FR" dirty="0"/>
              <a:t>L’entreprise a décidé de créer comptablement 6 centres d’analyses</a:t>
            </a:r>
          </a:p>
          <a:p>
            <a:r>
              <a:rPr lang="fr-FR" b="1" dirty="0"/>
              <a:t>Entretien</a:t>
            </a:r>
            <a:r>
              <a:rPr lang="fr-FR" dirty="0"/>
              <a:t> qui regroupe les charges liées à la réparation des machines des ateliers et la gestion matérielle de l’entreprise.</a:t>
            </a:r>
          </a:p>
          <a:p>
            <a:r>
              <a:rPr lang="fr-FR" b="1" dirty="0"/>
              <a:t>Approvisionnement</a:t>
            </a:r>
            <a:r>
              <a:rPr lang="fr-FR" dirty="0"/>
              <a:t> qui regroupe les charges liées aux achats.</a:t>
            </a:r>
          </a:p>
          <a:p>
            <a:r>
              <a:rPr lang="fr-FR" b="1" dirty="0"/>
              <a:t>Atelier découpe </a:t>
            </a:r>
            <a:r>
              <a:rPr lang="fr-FR" dirty="0"/>
              <a:t>qui regroupe les charges de cet atelier.</a:t>
            </a:r>
          </a:p>
          <a:p>
            <a:r>
              <a:rPr lang="fr-FR" b="1" dirty="0"/>
              <a:t>Atelier couture </a:t>
            </a:r>
            <a:r>
              <a:rPr lang="fr-FR" dirty="0"/>
              <a:t>qui regroupe les charges de cet atelier.</a:t>
            </a:r>
          </a:p>
          <a:p>
            <a:r>
              <a:rPr lang="fr-FR" b="1" dirty="0"/>
              <a:t>Ventes</a:t>
            </a:r>
            <a:r>
              <a:rPr lang="fr-FR" dirty="0"/>
              <a:t> qui regroupe les charges liées à la distribution</a:t>
            </a:r>
          </a:p>
          <a:p>
            <a:r>
              <a:rPr lang="fr-FR" b="1" dirty="0"/>
              <a:t>Administration</a:t>
            </a:r>
            <a:r>
              <a:rPr lang="fr-FR" dirty="0"/>
              <a:t> qui regroupe les charges liées à la direction de l’entreprise</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25</a:t>
            </a:fld>
            <a:endParaRPr lang="fr-FR" dirty="0"/>
          </a:p>
        </p:txBody>
      </p:sp>
    </p:spTree>
    <p:extLst>
      <p:ext uri="{BB962C8B-B14F-4D97-AF65-F5344CB8AC3E}">
        <p14:creationId xmlns:p14="http://schemas.microsoft.com/office/powerpoint/2010/main" val="142201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Les différents types de centre d’analyse</a:t>
            </a:r>
          </a:p>
        </p:txBody>
      </p:sp>
      <p:sp>
        <p:nvSpPr>
          <p:cNvPr id="3" name="Espace réservé du contenu 2"/>
          <p:cNvSpPr>
            <a:spLocks noGrp="1"/>
          </p:cNvSpPr>
          <p:nvPr>
            <p:ph idx="1"/>
          </p:nvPr>
        </p:nvSpPr>
        <p:spPr/>
        <p:txBody>
          <a:bodyPr>
            <a:normAutofit/>
          </a:bodyPr>
          <a:lstStyle/>
          <a:p>
            <a:r>
              <a:rPr lang="fr-FR" dirty="0"/>
              <a:t>On distingue 2 grandes catégories de centre d’analyse</a:t>
            </a:r>
          </a:p>
          <a:p>
            <a:r>
              <a:rPr lang="fr-FR" dirty="0"/>
              <a:t>Les centres opérationnels dont l’unité d’œuvre peut être exprimée en unité physique. </a:t>
            </a:r>
          </a:p>
          <a:p>
            <a:r>
              <a:rPr lang="fr-FR" dirty="0"/>
              <a:t>Les </a:t>
            </a:r>
            <a:r>
              <a:rPr lang="fr-FR" b="1" dirty="0"/>
              <a:t>centres de structure </a:t>
            </a:r>
            <a:r>
              <a:rPr lang="fr-FR" dirty="0"/>
              <a:t>dont l’unité d’œuvre ne peut être exprimé qu’en €.  On appelé l’UO un taux de frais.</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26</a:t>
            </a:fld>
            <a:endParaRPr lang="fr-FR" dirty="0"/>
          </a:p>
        </p:txBody>
      </p:sp>
    </p:spTree>
    <p:extLst>
      <p:ext uri="{BB962C8B-B14F-4D97-AF65-F5344CB8AC3E}">
        <p14:creationId xmlns:p14="http://schemas.microsoft.com/office/powerpoint/2010/main" val="91201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Les centres opérationnels sont subdivisée en deux catégories :</a:t>
            </a:r>
          </a:p>
          <a:p>
            <a:r>
              <a:rPr lang="fr-FR" b="1" dirty="0"/>
              <a:t>les centres principaux </a:t>
            </a:r>
            <a:r>
              <a:rPr lang="fr-FR" dirty="0"/>
              <a:t>: ce sont les centres où sont mis en œuvre les moyens de production et de vente de l’entreprise. Ils correspondent au cycle « achat-production-vente ». Ils sont généralement représentés par un ou plusieurs centres se rattachant respectivement à l’approvisionnement, à la production ou à la distribution ;</a:t>
            </a:r>
          </a:p>
          <a:p>
            <a:r>
              <a:rPr lang="fr-FR" b="1" dirty="0"/>
              <a:t>les centres auxiliaires</a:t>
            </a:r>
            <a:r>
              <a:rPr lang="fr-FR" dirty="0"/>
              <a:t> : ils ont pour rôle de gérer les facteurs de production mis en œuvre. Ils correspondent à des fonctions de support comme la gestion du personnel, l’entretien, le matériel et les bâtiments administratifs, la fonction financière et comptable, etc.</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27</a:t>
            </a:fld>
            <a:endParaRPr lang="fr-FR" dirty="0"/>
          </a:p>
        </p:txBody>
      </p:sp>
    </p:spTree>
    <p:extLst>
      <p:ext uri="{BB962C8B-B14F-4D97-AF65-F5344CB8AC3E}">
        <p14:creationId xmlns:p14="http://schemas.microsoft.com/office/powerpoint/2010/main" val="855277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r>
              <a:rPr lang="fr-FR" dirty="0"/>
              <a:t> : </a:t>
            </a:r>
          </a:p>
        </p:txBody>
      </p:sp>
      <p:sp>
        <p:nvSpPr>
          <p:cNvPr id="3" name="Espace réservé du contenu 2"/>
          <p:cNvSpPr>
            <a:spLocks noGrp="1"/>
          </p:cNvSpPr>
          <p:nvPr>
            <p:ph idx="1"/>
          </p:nvPr>
        </p:nvSpPr>
        <p:spPr/>
        <p:txBody>
          <a:bodyPr/>
          <a:lstStyle/>
          <a:p>
            <a:r>
              <a:rPr lang="fr-FR" dirty="0"/>
              <a:t>Les centres Approvisionnement, Atelier découpe, Atelier Couture et Ventes sont des centres principaux. Afin de déterminer les UO, une analyse statistique à été menée. Elle a permis d’établir la corrélation entre</a:t>
            </a:r>
          </a:p>
          <a:p>
            <a:pPr lvl="1"/>
            <a:r>
              <a:rPr lang="fr-FR" dirty="0"/>
              <a:t>Les m2 achetés et les charges du centre Approvisionnement</a:t>
            </a:r>
          </a:p>
          <a:p>
            <a:pPr lvl="1"/>
            <a:r>
              <a:rPr lang="fr-FR" dirty="0"/>
              <a:t>Le nombre de sacs fabriqués et les charges des centres Ateliers</a:t>
            </a:r>
          </a:p>
          <a:p>
            <a:pPr lvl="1"/>
            <a:r>
              <a:rPr lang="fr-FR" dirty="0"/>
              <a:t>Le nombre de sacs vendus et les charges du centre Ventes</a:t>
            </a:r>
          </a:p>
          <a:p>
            <a:r>
              <a:rPr lang="fr-FR" dirty="0"/>
              <a:t>Le centre entretien est un centre auxiliaire car il sert les autres centres. Il n’a pas d’unité d’œuvre.</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28</a:t>
            </a:fld>
            <a:endParaRPr lang="fr-FR" dirty="0"/>
          </a:p>
        </p:txBody>
      </p:sp>
    </p:spTree>
    <p:extLst>
      <p:ext uri="{BB962C8B-B14F-4D97-AF65-F5344CB8AC3E}">
        <p14:creationId xmlns:p14="http://schemas.microsoft.com/office/powerpoint/2010/main" val="259429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p:txBody>
          <a:bodyPr/>
          <a:lstStyle/>
          <a:p>
            <a:r>
              <a:rPr lang="fr-FR" dirty="0"/>
              <a:t>Le centre Administration est un centre de structure car l’entreprise n’a pas trouvé de corrélation significative entre une UO physique et le montant des charges de ce centre. Par contre, une corrélation a été trouvée entre le chiffre d’affaires et le montant des charges. Le taux de frais utilisé sera 100 € de chiffre d’affaires. </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 / B. Les centres d’analyse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29</a:t>
            </a:fld>
            <a:endParaRPr lang="fr-FR" dirty="0"/>
          </a:p>
        </p:txBody>
      </p:sp>
    </p:spTree>
    <p:extLst>
      <p:ext uri="{BB962C8B-B14F-4D97-AF65-F5344CB8AC3E}">
        <p14:creationId xmlns:p14="http://schemas.microsoft.com/office/powerpoint/2010/main" val="135750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Plan</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571500" indent="-571500">
              <a:buFont typeface="+mj-lt"/>
              <a:buAutoNum type="romanUcPeriod"/>
            </a:pPr>
            <a:r>
              <a:rPr lang="fr-FR" dirty="0"/>
              <a:t>Passer de la comptabilité financière à la comptabilité de gestion</a:t>
            </a:r>
          </a:p>
          <a:p>
            <a:pPr marL="571500" indent="-571500">
              <a:buFont typeface="+mj-lt"/>
              <a:buAutoNum type="romanUcPeriod"/>
            </a:pPr>
            <a:r>
              <a:rPr lang="fr-FR" dirty="0"/>
              <a:t>Le traitement des charges calculées</a:t>
            </a:r>
          </a:p>
          <a:p>
            <a:pPr marL="571500" indent="-571500">
              <a:buFont typeface="+mj-lt"/>
              <a:buAutoNum type="romanUcPeriod"/>
            </a:pPr>
            <a:r>
              <a:rPr lang="fr-FR" dirty="0"/>
              <a:t>L’enchainement des coûts</a:t>
            </a:r>
          </a:p>
          <a:p>
            <a:pPr marL="571500" indent="-571500">
              <a:buFont typeface="+mj-lt"/>
              <a:buAutoNum type="romanUcPeriod"/>
            </a:pPr>
            <a:r>
              <a:rPr lang="fr-FR" dirty="0"/>
              <a:t>Le traitement des charges indirectes</a:t>
            </a:r>
          </a:p>
          <a:p>
            <a:pPr marL="571500" indent="-571500">
              <a:buFont typeface="+mj-lt"/>
              <a:buAutoNum type="romanUcPeriod"/>
            </a:pPr>
            <a:r>
              <a:rPr lang="fr-FR" dirty="0"/>
              <a:t>L’évaluation des stocks</a:t>
            </a:r>
          </a:p>
          <a:p>
            <a:pPr marL="571500" indent="-571500">
              <a:buFont typeface="+mj-lt"/>
              <a:buAutoNum type="romanUcPeriod"/>
            </a:pPr>
            <a:r>
              <a:rPr lang="fr-FR" dirty="0"/>
              <a:t>Cout de revient de l’entreprise </a:t>
            </a:r>
            <a:r>
              <a:rPr lang="fr-FR" dirty="0" err="1"/>
              <a:t>Deldo</a:t>
            </a:r>
            <a:endParaRPr lang="fr-FR" dirty="0"/>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3</a:t>
            </a:fld>
            <a:endParaRPr lang="fr-FR" dirty="0"/>
          </a:p>
        </p:txBody>
      </p:sp>
    </p:spTree>
    <p:extLst>
      <p:ext uri="{BB962C8B-B14F-4D97-AF65-F5344CB8AC3E}">
        <p14:creationId xmlns:p14="http://schemas.microsoft.com/office/powerpoint/2010/main" val="3436711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1163" y="157307"/>
            <a:ext cx="10515600" cy="798657"/>
          </a:xfrm>
        </p:spPr>
        <p:txBody>
          <a:bodyPr/>
          <a:lstStyle/>
          <a:p>
            <a:r>
              <a:rPr lang="fr-FR" dirty="0"/>
              <a:t>C. La répartition primaire</a:t>
            </a:r>
          </a:p>
        </p:txBody>
      </p:sp>
      <p:sp>
        <p:nvSpPr>
          <p:cNvPr id="3" name="Espace réservé du contenu 2"/>
          <p:cNvSpPr>
            <a:spLocks noGrp="1"/>
          </p:cNvSpPr>
          <p:nvPr>
            <p:ph idx="1"/>
          </p:nvPr>
        </p:nvSpPr>
        <p:spPr>
          <a:xfrm>
            <a:off x="817418" y="1014031"/>
            <a:ext cx="10515600" cy="1299721"/>
          </a:xfrm>
        </p:spPr>
        <p:txBody>
          <a:bodyPr>
            <a:normAutofit fontScale="85000" lnSpcReduction="10000"/>
          </a:bodyPr>
          <a:lstStyle/>
          <a:p>
            <a:r>
              <a:rPr lang="fr-FR" dirty="0"/>
              <a:t>La répartition primaire consiste à répartir les charges indirectes dans les centres d’analyse. </a:t>
            </a:r>
          </a:p>
          <a:p>
            <a:pPr marL="0" indent="0">
              <a:buNone/>
            </a:pPr>
            <a:r>
              <a:rPr lang="fr-FR" dirty="0"/>
              <a:t>Première étape : l’analyse de l’entreprise permet de définir des clés de répartition.</a:t>
            </a:r>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797202327"/>
              </p:ext>
            </p:extLst>
          </p:nvPr>
        </p:nvGraphicFramePr>
        <p:xfrm>
          <a:off x="238993" y="2527684"/>
          <a:ext cx="11565081" cy="3028912"/>
        </p:xfrm>
        <a:graphic>
          <a:graphicData uri="http://schemas.openxmlformats.org/drawingml/2006/table">
            <a:tbl>
              <a:tblPr bandRow="1">
                <a:tableStyleId>{5940675A-B579-460E-94D1-54222C63F5DA}</a:tableStyleId>
              </a:tblPr>
              <a:tblGrid>
                <a:gridCol w="1285009">
                  <a:extLst>
                    <a:ext uri="{9D8B030D-6E8A-4147-A177-3AD203B41FA5}">
                      <a16:colId xmlns:a16="http://schemas.microsoft.com/office/drawing/2014/main" val="147206214"/>
                    </a:ext>
                  </a:extLst>
                </a:gridCol>
                <a:gridCol w="1285009">
                  <a:extLst>
                    <a:ext uri="{9D8B030D-6E8A-4147-A177-3AD203B41FA5}">
                      <a16:colId xmlns:a16="http://schemas.microsoft.com/office/drawing/2014/main" val="1030903050"/>
                    </a:ext>
                  </a:extLst>
                </a:gridCol>
                <a:gridCol w="1285009">
                  <a:extLst>
                    <a:ext uri="{9D8B030D-6E8A-4147-A177-3AD203B41FA5}">
                      <a16:colId xmlns:a16="http://schemas.microsoft.com/office/drawing/2014/main" val="129527660"/>
                    </a:ext>
                  </a:extLst>
                </a:gridCol>
                <a:gridCol w="1285009">
                  <a:extLst>
                    <a:ext uri="{9D8B030D-6E8A-4147-A177-3AD203B41FA5}">
                      <a16:colId xmlns:a16="http://schemas.microsoft.com/office/drawing/2014/main" val="1366789368"/>
                    </a:ext>
                  </a:extLst>
                </a:gridCol>
                <a:gridCol w="1285009">
                  <a:extLst>
                    <a:ext uri="{9D8B030D-6E8A-4147-A177-3AD203B41FA5}">
                      <a16:colId xmlns:a16="http://schemas.microsoft.com/office/drawing/2014/main" val="3993425671"/>
                    </a:ext>
                  </a:extLst>
                </a:gridCol>
                <a:gridCol w="1285009">
                  <a:extLst>
                    <a:ext uri="{9D8B030D-6E8A-4147-A177-3AD203B41FA5}">
                      <a16:colId xmlns:a16="http://schemas.microsoft.com/office/drawing/2014/main" val="774976811"/>
                    </a:ext>
                  </a:extLst>
                </a:gridCol>
                <a:gridCol w="1285009">
                  <a:extLst>
                    <a:ext uri="{9D8B030D-6E8A-4147-A177-3AD203B41FA5}">
                      <a16:colId xmlns:a16="http://schemas.microsoft.com/office/drawing/2014/main" val="2713395762"/>
                    </a:ext>
                  </a:extLst>
                </a:gridCol>
                <a:gridCol w="1454741">
                  <a:extLst>
                    <a:ext uri="{9D8B030D-6E8A-4147-A177-3AD203B41FA5}">
                      <a16:colId xmlns:a16="http://schemas.microsoft.com/office/drawing/2014/main" val="3959467423"/>
                    </a:ext>
                  </a:extLst>
                </a:gridCol>
                <a:gridCol w="1115277">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4">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gridSpan="2">
                  <a:txBody>
                    <a:bodyPr/>
                    <a:lstStyle/>
                    <a:p>
                      <a:pPr algn="ctr"/>
                      <a:r>
                        <a:rPr lang="fr-FR" dirty="0"/>
                        <a:t>Structures</a:t>
                      </a:r>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Auxiliaire 1</a:t>
                      </a:r>
                    </a:p>
                  </a:txBody>
                  <a:tcPr/>
                </a:tc>
                <a:tc>
                  <a:txBody>
                    <a:bodyPr/>
                    <a:lstStyle/>
                    <a:p>
                      <a:pPr algn="ctr"/>
                      <a:r>
                        <a:rPr lang="fr-FR" dirty="0"/>
                        <a:t>Auxiliaire</a:t>
                      </a:r>
                      <a:r>
                        <a:rPr lang="fr-FR" baseline="0" dirty="0"/>
                        <a:t> …</a:t>
                      </a:r>
                      <a:endParaRPr lang="fr-FR" dirty="0"/>
                    </a:p>
                  </a:txBody>
                  <a:tcPr/>
                </a:tc>
                <a:tc>
                  <a:txBody>
                    <a:bodyPr/>
                    <a:lstStyle/>
                    <a:p>
                      <a:pPr algn="ctr"/>
                      <a:r>
                        <a:rPr lang="fr-FR" dirty="0"/>
                        <a:t>Principal 1</a:t>
                      </a:r>
                    </a:p>
                  </a:txBody>
                  <a:tcPr/>
                </a:tc>
                <a:tc>
                  <a:txBody>
                    <a:bodyPr/>
                    <a:lstStyle/>
                    <a:p>
                      <a:pPr algn="ctr"/>
                      <a:r>
                        <a:rPr lang="fr-FR" dirty="0"/>
                        <a:t>Principal …</a:t>
                      </a:r>
                    </a:p>
                  </a:txBody>
                  <a:tcPr/>
                </a:tc>
                <a:tc>
                  <a:txBody>
                    <a:bodyPr/>
                    <a:lstStyle/>
                    <a:p>
                      <a:pPr algn="ctr"/>
                      <a:r>
                        <a:rPr lang="fr-FR" dirty="0"/>
                        <a:t>Structure 1</a:t>
                      </a:r>
                    </a:p>
                  </a:txBody>
                  <a:tcPr/>
                </a:tc>
                <a:tc>
                  <a:txBody>
                    <a:bodyPr/>
                    <a:lstStyle/>
                    <a:p>
                      <a:pPr algn="ctr"/>
                      <a:r>
                        <a:rPr lang="fr-FR" dirty="0"/>
                        <a:t>Structure</a:t>
                      </a:r>
                      <a:r>
                        <a:rPr lang="fr-FR" baseline="0" dirty="0"/>
                        <a:t> 2</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Charge</a:t>
                      </a:r>
                      <a:r>
                        <a:rPr lang="fr-FR" baseline="0" dirty="0"/>
                        <a:t> 1</a:t>
                      </a:r>
                      <a:endParaRPr lang="fr-FR" dirty="0"/>
                    </a:p>
                  </a:txBody>
                  <a:tcPr/>
                </a:tc>
                <a:tc>
                  <a:txBody>
                    <a:bodyPr/>
                    <a:lstStyle/>
                    <a:p>
                      <a:pPr algn="ctr"/>
                      <a:r>
                        <a:rPr lang="fr-FR" dirty="0" err="1"/>
                        <a:t>xxxx</a:t>
                      </a:r>
                      <a:r>
                        <a:rPr lang="fr-FR" dirty="0"/>
                        <a:t>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837623821"/>
                  </a:ext>
                </a:extLst>
              </a:tr>
              <a:tr h="370840">
                <a:tc>
                  <a:txBody>
                    <a:bodyPr/>
                    <a:lstStyle/>
                    <a:p>
                      <a:r>
                        <a:rPr lang="fr-FR" dirty="0"/>
                        <a:t>Charge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xxxx</a:t>
                      </a:r>
                      <a:r>
                        <a:rPr lang="fr-FR" dirty="0"/>
                        <a:t> €</a:t>
                      </a:r>
                    </a:p>
                  </a:txBody>
                  <a:tcPr/>
                </a:tc>
                <a:tc>
                  <a:txBody>
                    <a:bodyPr/>
                    <a:lstStyle/>
                    <a:p>
                      <a:pPr algn="ctr"/>
                      <a:r>
                        <a:rPr lang="fr-FR" dirty="0"/>
                        <a:t>x</a:t>
                      </a:r>
                      <a:r>
                        <a:rPr lang="fr-FR" baseline="0" dirty="0"/>
                        <a:t> </a:t>
                      </a:r>
                      <a:r>
                        <a:rPr lang="fr-FR"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658062007"/>
                  </a:ext>
                </a:extLst>
              </a:tr>
              <a:tr h="370840">
                <a:tc>
                  <a:txBody>
                    <a:bodyPr/>
                    <a:lstStyle/>
                    <a:p>
                      <a:r>
                        <a:rPr lang="fr-FR"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4234177529"/>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1811420469"/>
                  </a:ext>
                </a:extLst>
              </a:tr>
            </a:tbl>
          </a:graphicData>
        </a:graphic>
      </p:graphicFrame>
      <p:sp>
        <p:nvSpPr>
          <p:cNvPr id="5" name="ZoneTexte 4"/>
          <p:cNvSpPr txBox="1"/>
          <p:nvPr/>
        </p:nvSpPr>
        <p:spPr>
          <a:xfrm>
            <a:off x="1091045" y="5974773"/>
            <a:ext cx="3314700" cy="646331"/>
          </a:xfrm>
          <a:prstGeom prst="rect">
            <a:avLst/>
          </a:prstGeom>
          <a:solidFill>
            <a:schemeClr val="bg1"/>
          </a:solidFill>
          <a:ln>
            <a:solidFill>
              <a:srgbClr val="FF0000"/>
            </a:solidFill>
          </a:ln>
        </p:spPr>
        <p:txBody>
          <a:bodyPr wrap="square" rtlCol="0">
            <a:spAutoFit/>
          </a:bodyPr>
          <a:lstStyle/>
          <a:p>
            <a:pPr algn="ctr"/>
            <a:r>
              <a:rPr lang="fr-FR" dirty="0"/>
              <a:t>Provient de la comptabilité financière</a:t>
            </a:r>
          </a:p>
        </p:txBody>
      </p:sp>
      <p:sp>
        <p:nvSpPr>
          <p:cNvPr id="6" name="Rectangle 5"/>
          <p:cNvSpPr/>
          <p:nvPr/>
        </p:nvSpPr>
        <p:spPr>
          <a:xfrm>
            <a:off x="238993" y="4062845"/>
            <a:ext cx="2556162" cy="1101437"/>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8" name="Connecteur droit avec flèche 7"/>
          <p:cNvCxnSpPr>
            <a:stCxn id="6" idx="2"/>
            <a:endCxn id="5" idx="0"/>
          </p:cNvCxnSpPr>
          <p:nvPr/>
        </p:nvCxnSpPr>
        <p:spPr>
          <a:xfrm>
            <a:off x="1517074" y="5164282"/>
            <a:ext cx="1231321" cy="810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405745" y="5974773"/>
            <a:ext cx="7519557" cy="646331"/>
          </a:xfrm>
          <a:prstGeom prst="rect">
            <a:avLst/>
          </a:prstGeom>
          <a:solidFill>
            <a:schemeClr val="bg1"/>
          </a:solidFill>
          <a:ln>
            <a:solidFill>
              <a:srgbClr val="FF0000"/>
            </a:solidFill>
          </a:ln>
        </p:spPr>
        <p:txBody>
          <a:bodyPr wrap="square" rtlCol="0">
            <a:spAutoFit/>
          </a:bodyPr>
          <a:lstStyle/>
          <a:p>
            <a:pPr algn="ctr"/>
            <a:r>
              <a:rPr lang="fr-FR" dirty="0"/>
              <a:t>Les clés de répartition proviennent de l’analyse de l’entreprise. Il s’agit de %.</a:t>
            </a:r>
          </a:p>
          <a:p>
            <a:pPr algn="ctr"/>
            <a:r>
              <a:rPr lang="fr-FR" dirty="0"/>
              <a:t>La somme des clés de répartition de chaque ligne est égale à 100 %</a:t>
            </a:r>
          </a:p>
        </p:txBody>
      </p:sp>
      <p:sp>
        <p:nvSpPr>
          <p:cNvPr id="10" name="Rectangle 9"/>
          <p:cNvSpPr/>
          <p:nvPr/>
        </p:nvSpPr>
        <p:spPr>
          <a:xfrm>
            <a:off x="2795155" y="4062846"/>
            <a:ext cx="7886700" cy="381564"/>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1" name="Connecteur droit avec flèche 10"/>
          <p:cNvCxnSpPr>
            <a:stCxn id="10" idx="2"/>
            <a:endCxn id="9" idx="0"/>
          </p:cNvCxnSpPr>
          <p:nvPr/>
        </p:nvCxnSpPr>
        <p:spPr>
          <a:xfrm>
            <a:off x="6738505" y="4444410"/>
            <a:ext cx="1427019" cy="15303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30</a:t>
            </a:fld>
            <a:endParaRPr lang="fr-FR" dirty="0"/>
          </a:p>
        </p:txBody>
      </p:sp>
    </p:spTree>
    <p:extLst>
      <p:ext uri="{BB962C8B-B14F-4D97-AF65-F5344CB8AC3E}">
        <p14:creationId xmlns:p14="http://schemas.microsoft.com/office/powerpoint/2010/main" val="26800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1163" y="157307"/>
            <a:ext cx="10515600" cy="798657"/>
          </a:xfrm>
        </p:spPr>
        <p:txBody>
          <a:bodyPr/>
          <a:lstStyle/>
          <a:p>
            <a:r>
              <a:rPr lang="fr-FR" dirty="0"/>
              <a:t>C. La répartition primaire</a:t>
            </a:r>
          </a:p>
        </p:txBody>
      </p:sp>
      <p:sp>
        <p:nvSpPr>
          <p:cNvPr id="3" name="Espace réservé du contenu 2"/>
          <p:cNvSpPr>
            <a:spLocks noGrp="1"/>
          </p:cNvSpPr>
          <p:nvPr>
            <p:ph idx="1"/>
          </p:nvPr>
        </p:nvSpPr>
        <p:spPr>
          <a:xfrm>
            <a:off x="817418" y="1014031"/>
            <a:ext cx="10515600" cy="1299721"/>
          </a:xfrm>
        </p:spPr>
        <p:txBody>
          <a:bodyPr>
            <a:normAutofit/>
          </a:bodyPr>
          <a:lstStyle/>
          <a:p>
            <a:pPr marL="0" indent="0">
              <a:buNone/>
            </a:pPr>
            <a:r>
              <a:rPr lang="fr-FR" dirty="0"/>
              <a:t>Deuxième étape : on répartit les charges en multipliant leur montant par les clés de répartition de chaque centre</a:t>
            </a:r>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545903332"/>
              </p:ext>
            </p:extLst>
          </p:nvPr>
        </p:nvGraphicFramePr>
        <p:xfrm>
          <a:off x="238993" y="2527684"/>
          <a:ext cx="11565081" cy="3298152"/>
        </p:xfrm>
        <a:graphic>
          <a:graphicData uri="http://schemas.openxmlformats.org/drawingml/2006/table">
            <a:tbl>
              <a:tblPr bandRow="1">
                <a:tableStyleId>{5940675A-B579-460E-94D1-54222C63F5DA}</a:tableStyleId>
              </a:tblPr>
              <a:tblGrid>
                <a:gridCol w="1285009">
                  <a:extLst>
                    <a:ext uri="{9D8B030D-6E8A-4147-A177-3AD203B41FA5}">
                      <a16:colId xmlns:a16="http://schemas.microsoft.com/office/drawing/2014/main" val="147206214"/>
                    </a:ext>
                  </a:extLst>
                </a:gridCol>
                <a:gridCol w="1285009">
                  <a:extLst>
                    <a:ext uri="{9D8B030D-6E8A-4147-A177-3AD203B41FA5}">
                      <a16:colId xmlns:a16="http://schemas.microsoft.com/office/drawing/2014/main" val="1030903050"/>
                    </a:ext>
                  </a:extLst>
                </a:gridCol>
                <a:gridCol w="1285009">
                  <a:extLst>
                    <a:ext uri="{9D8B030D-6E8A-4147-A177-3AD203B41FA5}">
                      <a16:colId xmlns:a16="http://schemas.microsoft.com/office/drawing/2014/main" val="129527660"/>
                    </a:ext>
                  </a:extLst>
                </a:gridCol>
                <a:gridCol w="1285009">
                  <a:extLst>
                    <a:ext uri="{9D8B030D-6E8A-4147-A177-3AD203B41FA5}">
                      <a16:colId xmlns:a16="http://schemas.microsoft.com/office/drawing/2014/main" val="1366789368"/>
                    </a:ext>
                  </a:extLst>
                </a:gridCol>
                <a:gridCol w="1285009">
                  <a:extLst>
                    <a:ext uri="{9D8B030D-6E8A-4147-A177-3AD203B41FA5}">
                      <a16:colId xmlns:a16="http://schemas.microsoft.com/office/drawing/2014/main" val="3993425671"/>
                    </a:ext>
                  </a:extLst>
                </a:gridCol>
                <a:gridCol w="1285009">
                  <a:extLst>
                    <a:ext uri="{9D8B030D-6E8A-4147-A177-3AD203B41FA5}">
                      <a16:colId xmlns:a16="http://schemas.microsoft.com/office/drawing/2014/main" val="774976811"/>
                    </a:ext>
                  </a:extLst>
                </a:gridCol>
                <a:gridCol w="1285009">
                  <a:extLst>
                    <a:ext uri="{9D8B030D-6E8A-4147-A177-3AD203B41FA5}">
                      <a16:colId xmlns:a16="http://schemas.microsoft.com/office/drawing/2014/main" val="2713395762"/>
                    </a:ext>
                  </a:extLst>
                </a:gridCol>
                <a:gridCol w="1454741">
                  <a:extLst>
                    <a:ext uri="{9D8B030D-6E8A-4147-A177-3AD203B41FA5}">
                      <a16:colId xmlns:a16="http://schemas.microsoft.com/office/drawing/2014/main" val="3959467423"/>
                    </a:ext>
                  </a:extLst>
                </a:gridCol>
                <a:gridCol w="1115277">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4">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gridSpan="2">
                  <a:txBody>
                    <a:bodyPr/>
                    <a:lstStyle/>
                    <a:p>
                      <a:pPr algn="ctr"/>
                      <a:r>
                        <a:rPr lang="fr-FR" dirty="0"/>
                        <a:t>Structures</a:t>
                      </a:r>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Auxiliaire 1</a:t>
                      </a:r>
                    </a:p>
                  </a:txBody>
                  <a:tcPr/>
                </a:tc>
                <a:tc>
                  <a:txBody>
                    <a:bodyPr/>
                    <a:lstStyle/>
                    <a:p>
                      <a:pPr algn="ctr"/>
                      <a:r>
                        <a:rPr lang="fr-FR" dirty="0"/>
                        <a:t>Auxiliaire</a:t>
                      </a:r>
                      <a:r>
                        <a:rPr lang="fr-FR" baseline="0" dirty="0"/>
                        <a:t> …</a:t>
                      </a:r>
                      <a:endParaRPr lang="fr-FR" dirty="0"/>
                    </a:p>
                  </a:txBody>
                  <a:tcPr/>
                </a:tc>
                <a:tc>
                  <a:txBody>
                    <a:bodyPr/>
                    <a:lstStyle/>
                    <a:p>
                      <a:pPr algn="ctr"/>
                      <a:r>
                        <a:rPr lang="fr-FR" dirty="0"/>
                        <a:t>Principal 1</a:t>
                      </a:r>
                    </a:p>
                  </a:txBody>
                  <a:tcPr/>
                </a:tc>
                <a:tc>
                  <a:txBody>
                    <a:bodyPr/>
                    <a:lstStyle/>
                    <a:p>
                      <a:pPr algn="ctr"/>
                      <a:r>
                        <a:rPr lang="fr-FR" dirty="0"/>
                        <a:t>Principal …</a:t>
                      </a:r>
                    </a:p>
                  </a:txBody>
                  <a:tcPr/>
                </a:tc>
                <a:tc>
                  <a:txBody>
                    <a:bodyPr/>
                    <a:lstStyle/>
                    <a:p>
                      <a:pPr algn="ctr"/>
                      <a:r>
                        <a:rPr lang="fr-FR" dirty="0"/>
                        <a:t>Structure 1</a:t>
                      </a:r>
                    </a:p>
                  </a:txBody>
                  <a:tcPr/>
                </a:tc>
                <a:tc>
                  <a:txBody>
                    <a:bodyPr/>
                    <a:lstStyle/>
                    <a:p>
                      <a:pPr algn="ctr"/>
                      <a:r>
                        <a:rPr lang="fr-FR" dirty="0"/>
                        <a:t>Structure</a:t>
                      </a:r>
                      <a:r>
                        <a:rPr lang="fr-FR" baseline="0" dirty="0"/>
                        <a:t> 2</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Charge</a:t>
                      </a:r>
                      <a:r>
                        <a:rPr lang="fr-FR" baseline="0" dirty="0"/>
                        <a:t> 1</a:t>
                      </a:r>
                      <a:endParaRPr lang="fr-FR" dirty="0"/>
                    </a:p>
                  </a:txBody>
                  <a:tcPr/>
                </a:tc>
                <a:tc>
                  <a:txBody>
                    <a:bodyPr/>
                    <a:lstStyle/>
                    <a:p>
                      <a:pPr algn="ctr"/>
                      <a:r>
                        <a:rPr lang="fr-FR" dirty="0" err="1"/>
                        <a:t>xxxx</a:t>
                      </a:r>
                      <a:r>
                        <a:rPr lang="fr-FR" dirty="0"/>
                        <a:t>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xxxx</a:t>
                      </a:r>
                      <a:r>
                        <a:rPr lang="fr-FR" dirty="0"/>
                        <a:t> €</a:t>
                      </a:r>
                    </a:p>
                  </a:txBody>
                  <a:tcPr/>
                </a:tc>
                <a:extLst>
                  <a:ext uri="{0D108BD9-81ED-4DB2-BD59-A6C34878D82A}">
                    <a16:rowId xmlns:a16="http://schemas.microsoft.com/office/drawing/2014/main" val="2837623821"/>
                  </a:ext>
                </a:extLst>
              </a:tr>
              <a:tr h="370840">
                <a:tc>
                  <a:txBody>
                    <a:bodyPr/>
                    <a:lstStyle/>
                    <a:p>
                      <a:r>
                        <a:rPr lang="fr-FR" dirty="0"/>
                        <a:t>Charge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xxxx</a:t>
                      </a:r>
                      <a:r>
                        <a:rPr lang="fr-FR" dirty="0"/>
                        <a:t>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xxxx</a:t>
                      </a:r>
                      <a:r>
                        <a:rPr lang="fr-FR" dirty="0"/>
                        <a:t> €</a:t>
                      </a:r>
                    </a:p>
                  </a:txBody>
                  <a:tcPr/>
                </a:tc>
                <a:extLst>
                  <a:ext uri="{0D108BD9-81ED-4DB2-BD59-A6C34878D82A}">
                    <a16:rowId xmlns:a16="http://schemas.microsoft.com/office/drawing/2014/main" val="658062007"/>
                  </a:ext>
                </a:extLst>
              </a:tr>
              <a:tr h="370840">
                <a:tc>
                  <a:txBody>
                    <a:bodyPr/>
                    <a:lstStyle/>
                    <a:p>
                      <a:r>
                        <a:rPr lang="fr-FR"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4234177529"/>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x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1811420469"/>
                  </a:ext>
                </a:extLst>
              </a:tr>
            </a:tbl>
          </a:graphicData>
        </a:graphic>
      </p:graphicFrame>
      <p:sp>
        <p:nvSpPr>
          <p:cNvPr id="5" name="ZoneTexte 4"/>
          <p:cNvSpPr txBox="1"/>
          <p:nvPr/>
        </p:nvSpPr>
        <p:spPr>
          <a:xfrm>
            <a:off x="2812072" y="5671529"/>
            <a:ext cx="3544750" cy="923330"/>
          </a:xfrm>
          <a:prstGeom prst="rect">
            <a:avLst/>
          </a:prstGeom>
          <a:solidFill>
            <a:schemeClr val="bg1"/>
          </a:solidFill>
          <a:ln>
            <a:solidFill>
              <a:srgbClr val="FF0000"/>
            </a:solidFill>
          </a:ln>
        </p:spPr>
        <p:txBody>
          <a:bodyPr wrap="square" rtlCol="0">
            <a:spAutoFit/>
          </a:bodyPr>
          <a:lstStyle/>
          <a:p>
            <a:pPr algn="ctr"/>
            <a:r>
              <a:rPr lang="fr-FR" dirty="0"/>
              <a:t>Correspond au montant de la charge x le % de la clé de répartition</a:t>
            </a:r>
          </a:p>
        </p:txBody>
      </p:sp>
      <p:sp>
        <p:nvSpPr>
          <p:cNvPr id="6" name="Rectangle 5"/>
          <p:cNvSpPr/>
          <p:nvPr/>
        </p:nvSpPr>
        <p:spPr>
          <a:xfrm>
            <a:off x="2812072" y="4062845"/>
            <a:ext cx="1292095" cy="392197"/>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 name="Connecteur droit avec flèche 6"/>
          <p:cNvCxnSpPr>
            <a:stCxn id="6" idx="2"/>
            <a:endCxn id="5" idx="0"/>
          </p:cNvCxnSpPr>
          <p:nvPr/>
        </p:nvCxnSpPr>
        <p:spPr>
          <a:xfrm>
            <a:off x="3458120" y="4455042"/>
            <a:ext cx="1126327" cy="1216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8873837" y="5559508"/>
            <a:ext cx="2459181" cy="1200329"/>
          </a:xfrm>
          <a:prstGeom prst="rect">
            <a:avLst/>
          </a:prstGeom>
          <a:solidFill>
            <a:schemeClr val="bg1"/>
          </a:solidFill>
          <a:ln>
            <a:solidFill>
              <a:srgbClr val="FF0000"/>
            </a:solidFill>
          </a:ln>
        </p:spPr>
        <p:txBody>
          <a:bodyPr wrap="square" rtlCol="0">
            <a:spAutoFit/>
          </a:bodyPr>
          <a:lstStyle/>
          <a:p>
            <a:pPr algn="ctr"/>
            <a:r>
              <a:rPr lang="fr-FR" dirty="0"/>
              <a:t>Le total de chaque ligne doit être égal au montant de chaque charge</a:t>
            </a:r>
          </a:p>
        </p:txBody>
      </p:sp>
      <p:sp>
        <p:nvSpPr>
          <p:cNvPr id="12" name="Rectangle 11"/>
          <p:cNvSpPr/>
          <p:nvPr/>
        </p:nvSpPr>
        <p:spPr>
          <a:xfrm>
            <a:off x="10681855" y="4060187"/>
            <a:ext cx="1122219" cy="730298"/>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3" name="Connecteur droit avec flèche 12"/>
          <p:cNvCxnSpPr>
            <a:stCxn id="12" idx="2"/>
            <a:endCxn id="11" idx="0"/>
          </p:cNvCxnSpPr>
          <p:nvPr/>
        </p:nvCxnSpPr>
        <p:spPr>
          <a:xfrm flipH="1">
            <a:off x="10103428" y="4790485"/>
            <a:ext cx="1139537" cy="7690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8" name="Espace réservé du numéro de diapositive 7"/>
          <p:cNvSpPr>
            <a:spLocks noGrp="1"/>
          </p:cNvSpPr>
          <p:nvPr>
            <p:ph type="sldNum" sz="quarter" idx="12"/>
          </p:nvPr>
        </p:nvSpPr>
        <p:spPr/>
        <p:txBody>
          <a:bodyPr/>
          <a:lstStyle/>
          <a:p>
            <a:fld id="{97F7B853-8A24-4C5E-8087-7BA81C8CE4E2}" type="slidenum">
              <a:rPr lang="fr-FR" smtClean="0"/>
              <a:pPr/>
              <a:t>31</a:t>
            </a:fld>
            <a:endParaRPr lang="fr-FR" dirty="0"/>
          </a:p>
        </p:txBody>
      </p:sp>
    </p:spTree>
    <p:extLst>
      <p:ext uri="{BB962C8B-B14F-4D97-AF65-F5344CB8AC3E}">
        <p14:creationId xmlns:p14="http://schemas.microsoft.com/office/powerpoint/2010/main" val="36067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a:xfrm>
            <a:off x="509155" y="1825625"/>
            <a:ext cx="11346871" cy="4351338"/>
          </a:xfrm>
        </p:spPr>
        <p:txBody>
          <a:bodyPr>
            <a:normAutofit fontScale="85000" lnSpcReduction="20000"/>
          </a:bodyPr>
          <a:lstStyle/>
          <a:p>
            <a:r>
              <a:rPr lang="fr-FR" dirty="0"/>
              <a:t>Voici la liste des charges indirectes de l’entreprise </a:t>
            </a:r>
            <a:r>
              <a:rPr lang="fr-FR" dirty="0" err="1"/>
              <a:t>Deldo</a:t>
            </a:r>
            <a:r>
              <a:rPr lang="fr-FR" dirty="0"/>
              <a:t> pour un total </a:t>
            </a:r>
            <a:r>
              <a:rPr lang="fr-FR"/>
              <a:t>de 120 </a:t>
            </a:r>
            <a:r>
              <a:rPr lang="fr-FR" dirty="0"/>
              <a:t>000 €</a:t>
            </a:r>
          </a:p>
          <a:p>
            <a:pPr lvl="1"/>
            <a:r>
              <a:rPr lang="fr-FR" dirty="0"/>
              <a:t>Entretien machine 20 000 €</a:t>
            </a:r>
          </a:p>
          <a:p>
            <a:pPr lvl="1"/>
            <a:r>
              <a:rPr lang="fr-FR" dirty="0"/>
              <a:t>Salaire direction 50 000 €</a:t>
            </a:r>
          </a:p>
          <a:p>
            <a:pPr lvl="1"/>
            <a:r>
              <a:rPr lang="fr-FR" dirty="0"/>
              <a:t>Chauffage 10000 €</a:t>
            </a:r>
          </a:p>
          <a:p>
            <a:pPr lvl="1"/>
            <a:r>
              <a:rPr lang="fr-FR" dirty="0"/>
              <a:t>Salaires du responsable du magasin 40 000</a:t>
            </a:r>
          </a:p>
          <a:p>
            <a:pPr lvl="1"/>
            <a:endParaRPr lang="fr-FR" dirty="0"/>
          </a:p>
          <a:p>
            <a:r>
              <a:rPr lang="fr-FR" dirty="0"/>
              <a:t>L’entretien des machines est réparti intégralement sur le centre entretien.</a:t>
            </a:r>
          </a:p>
          <a:p>
            <a:r>
              <a:rPr lang="fr-FR" dirty="0"/>
              <a:t>Le salaire de la direction est réparti en tenant compte du temps qu’elle passe l’organisation des différents centres (50% administration, 10% les autres centres) </a:t>
            </a:r>
          </a:p>
          <a:p>
            <a:r>
              <a:rPr lang="fr-FR" dirty="0"/>
              <a:t>Le chauffage est réparti en fonction de la surface des locaux affectés à chaque centre. 10% pour chaque centre, sauf le magasin 50%</a:t>
            </a:r>
          </a:p>
          <a:p>
            <a:r>
              <a:rPr lang="fr-FR" dirty="0"/>
              <a:t>Le responsable du magasin gère le magasin 80% du temps. Le reste du temps, il s’occupe d’acheter les matières premières (20%).</a:t>
            </a:r>
          </a:p>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32</a:t>
            </a:fld>
            <a:endParaRPr lang="fr-FR" dirty="0"/>
          </a:p>
        </p:txBody>
      </p:sp>
    </p:spTree>
    <p:extLst>
      <p:ext uri="{BB962C8B-B14F-4D97-AF65-F5344CB8AC3E}">
        <p14:creationId xmlns:p14="http://schemas.microsoft.com/office/powerpoint/2010/main" val="318961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7308"/>
            <a:ext cx="10515600" cy="653184"/>
          </a:xfrm>
        </p:spPr>
        <p:txBody>
          <a:bodyPr>
            <a:normAutofit fontScale="90000"/>
          </a:bodyPr>
          <a:lstStyle/>
          <a:p>
            <a:r>
              <a:rPr lang="fr-FR" dirty="0"/>
              <a:t>Exemple </a:t>
            </a:r>
            <a:r>
              <a:rPr lang="fr-FR" dirty="0" err="1"/>
              <a:t>Deldo</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885332661"/>
              </p:ext>
            </p:extLst>
          </p:nvPr>
        </p:nvGraphicFramePr>
        <p:xfrm>
          <a:off x="0" y="1509375"/>
          <a:ext cx="12192001" cy="4683760"/>
        </p:xfrm>
        <a:graphic>
          <a:graphicData uri="http://schemas.openxmlformats.org/drawingml/2006/table">
            <a:tbl>
              <a:tblPr bandRow="1">
                <a:tableStyleId>{5940675A-B579-460E-94D1-54222C63F5DA}</a:tableStyleId>
              </a:tblPr>
              <a:tblGrid>
                <a:gridCol w="1350932">
                  <a:extLst>
                    <a:ext uri="{9D8B030D-6E8A-4147-A177-3AD203B41FA5}">
                      <a16:colId xmlns:a16="http://schemas.microsoft.com/office/drawing/2014/main" val="147206214"/>
                    </a:ext>
                  </a:extLst>
                </a:gridCol>
                <a:gridCol w="1350932">
                  <a:extLst>
                    <a:ext uri="{9D8B030D-6E8A-4147-A177-3AD203B41FA5}">
                      <a16:colId xmlns:a16="http://schemas.microsoft.com/office/drawing/2014/main" val="1030903050"/>
                    </a:ext>
                  </a:extLst>
                </a:gridCol>
                <a:gridCol w="1132383">
                  <a:extLst>
                    <a:ext uri="{9D8B030D-6E8A-4147-A177-3AD203B41FA5}">
                      <a16:colId xmlns:a16="http://schemas.microsoft.com/office/drawing/2014/main" val="129527660"/>
                    </a:ext>
                  </a:extLst>
                </a:gridCol>
                <a:gridCol w="1569481">
                  <a:extLst>
                    <a:ext uri="{9D8B030D-6E8A-4147-A177-3AD203B41FA5}">
                      <a16:colId xmlns:a16="http://schemas.microsoft.com/office/drawing/2014/main" val="1366789368"/>
                    </a:ext>
                  </a:extLst>
                </a:gridCol>
                <a:gridCol w="1350932">
                  <a:extLst>
                    <a:ext uri="{9D8B030D-6E8A-4147-A177-3AD203B41FA5}">
                      <a16:colId xmlns:a16="http://schemas.microsoft.com/office/drawing/2014/main" val="3993425671"/>
                    </a:ext>
                  </a:extLst>
                </a:gridCol>
                <a:gridCol w="1350932">
                  <a:extLst>
                    <a:ext uri="{9D8B030D-6E8A-4147-A177-3AD203B41FA5}">
                      <a16:colId xmlns:a16="http://schemas.microsoft.com/office/drawing/2014/main" val="774976811"/>
                    </a:ext>
                  </a:extLst>
                </a:gridCol>
                <a:gridCol w="1350932">
                  <a:extLst>
                    <a:ext uri="{9D8B030D-6E8A-4147-A177-3AD203B41FA5}">
                      <a16:colId xmlns:a16="http://schemas.microsoft.com/office/drawing/2014/main" val="2713395762"/>
                    </a:ext>
                  </a:extLst>
                </a:gridCol>
                <a:gridCol w="1562985">
                  <a:extLst>
                    <a:ext uri="{9D8B030D-6E8A-4147-A177-3AD203B41FA5}">
                      <a16:colId xmlns:a16="http://schemas.microsoft.com/office/drawing/2014/main" val="3959467423"/>
                    </a:ext>
                  </a:extLst>
                </a:gridCol>
                <a:gridCol w="1172492">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5">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pPr algn="ctr"/>
                      <a:endParaRPr lang="fr-FR" dirty="0"/>
                    </a:p>
                  </a:txBody>
                  <a:tcPr/>
                </a:tc>
                <a:tc>
                  <a:txBody>
                    <a:bodyPr/>
                    <a:lstStyle/>
                    <a:p>
                      <a:r>
                        <a:rPr lang="fr-FR" dirty="0"/>
                        <a:t>Structures</a:t>
                      </a:r>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Entretien</a:t>
                      </a:r>
                    </a:p>
                  </a:txBody>
                  <a:tcPr/>
                </a:tc>
                <a:tc>
                  <a:txBody>
                    <a:bodyPr/>
                    <a:lstStyle/>
                    <a:p>
                      <a:pPr algn="ctr"/>
                      <a:r>
                        <a:rPr lang="fr-FR" dirty="0"/>
                        <a:t>Approvisionnement</a:t>
                      </a:r>
                    </a:p>
                  </a:txBody>
                  <a:tcPr/>
                </a:tc>
                <a:tc>
                  <a:txBody>
                    <a:bodyPr/>
                    <a:lstStyle/>
                    <a:p>
                      <a:pPr algn="ctr"/>
                      <a:r>
                        <a:rPr lang="fr-FR" dirty="0"/>
                        <a:t>Atelier découpage</a:t>
                      </a:r>
                    </a:p>
                  </a:txBody>
                  <a:tcPr/>
                </a:tc>
                <a:tc>
                  <a:txBody>
                    <a:bodyPr/>
                    <a:lstStyle/>
                    <a:p>
                      <a:pPr algn="ctr"/>
                      <a:r>
                        <a:rPr lang="fr-FR" dirty="0"/>
                        <a:t>Atelier couture</a:t>
                      </a:r>
                    </a:p>
                  </a:txBody>
                  <a:tcPr/>
                </a:tc>
                <a:tc>
                  <a:txBody>
                    <a:bodyPr/>
                    <a:lstStyle/>
                    <a:p>
                      <a:pPr algn="ctr"/>
                      <a:r>
                        <a:rPr lang="fr-FR" dirty="0"/>
                        <a:t>Ventes</a:t>
                      </a:r>
                    </a:p>
                  </a:txBody>
                  <a:tcPr/>
                </a:tc>
                <a:tc>
                  <a:txBody>
                    <a:bodyPr/>
                    <a:lstStyle/>
                    <a:p>
                      <a:pPr algn="ctr"/>
                      <a:r>
                        <a:rPr lang="fr-FR" dirty="0"/>
                        <a:t>Administration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Entretien machine</a:t>
                      </a:r>
                    </a:p>
                  </a:txBody>
                  <a:tcPr/>
                </a:tc>
                <a:tc>
                  <a:txBody>
                    <a:bodyPr/>
                    <a:lstStyle/>
                    <a:p>
                      <a:pPr algn="r"/>
                      <a:r>
                        <a:rPr lang="fr-FR" dirty="0"/>
                        <a:t>20 000 €</a:t>
                      </a:r>
                    </a:p>
                  </a:txBody>
                  <a:tcPr anchor="ctr"/>
                </a:tc>
                <a:tc>
                  <a:txBody>
                    <a:bodyPr/>
                    <a:lstStyle/>
                    <a:p>
                      <a:pPr algn="ctr"/>
                      <a:r>
                        <a:rPr lang="fr-FR" dirty="0"/>
                        <a:t>100 %</a:t>
                      </a: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r>
                        <a:rPr lang="fr-FR" dirty="0"/>
                        <a:t>100 %</a:t>
                      </a:r>
                    </a:p>
                  </a:txBody>
                  <a:tcPr anchor="ctr"/>
                </a:tc>
                <a:extLst>
                  <a:ext uri="{0D108BD9-81ED-4DB2-BD59-A6C34878D82A}">
                    <a16:rowId xmlns:a16="http://schemas.microsoft.com/office/drawing/2014/main" val="2837623821"/>
                  </a:ext>
                </a:extLst>
              </a:tr>
              <a:tr h="370840">
                <a:tc>
                  <a:txBody>
                    <a:bodyPr/>
                    <a:lstStyle/>
                    <a:p>
                      <a:r>
                        <a:rPr lang="fr-FR" dirty="0"/>
                        <a:t>Salaire direction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50 000 €</a:t>
                      </a:r>
                    </a:p>
                  </a:txBody>
                  <a:tcPr anchor="ctr"/>
                </a:tc>
                <a:tc>
                  <a:txBody>
                    <a:bodyPr/>
                    <a:lstStyle/>
                    <a:p>
                      <a:pPr algn="ctr"/>
                      <a:r>
                        <a:rPr lang="fr-FR" dirty="0"/>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algn="ctr"/>
                      <a:r>
                        <a:rPr lang="fr-FR" dirty="0"/>
                        <a:t>50 %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100 %</a:t>
                      </a:r>
                    </a:p>
                  </a:txBody>
                  <a:tcPr anchor="ctr"/>
                </a:tc>
                <a:extLst>
                  <a:ext uri="{0D108BD9-81ED-4DB2-BD59-A6C34878D82A}">
                    <a16:rowId xmlns:a16="http://schemas.microsoft.com/office/drawing/2014/main" val="658062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Chauffage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10 000 €</a:t>
                      </a:r>
                    </a:p>
                  </a:txBody>
                  <a:tcPr anchor="ctr"/>
                </a:tc>
                <a:tc>
                  <a:txBody>
                    <a:bodyPr/>
                    <a:lstStyle/>
                    <a:p>
                      <a:pPr algn="ctr"/>
                      <a:r>
                        <a:rPr lang="fr-FR" dirty="0"/>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50 %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100 %</a:t>
                      </a:r>
                    </a:p>
                  </a:txBody>
                  <a:tcPr anchor="ctr"/>
                </a:tc>
                <a:extLst>
                  <a:ext uri="{0D108BD9-81ED-4DB2-BD59-A6C34878D82A}">
                    <a16:rowId xmlns:a16="http://schemas.microsoft.com/office/drawing/2014/main" val="3994252015"/>
                  </a:ext>
                </a:extLst>
              </a:tr>
              <a:tr h="370840">
                <a:tc>
                  <a:txBody>
                    <a:bodyPr/>
                    <a:lstStyle/>
                    <a:p>
                      <a:r>
                        <a:rPr lang="fr-FR" dirty="0"/>
                        <a:t>Salaire responsable magasin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40 000 €</a:t>
                      </a:r>
                    </a:p>
                  </a:txBody>
                  <a:tcPr anchor="ctr"/>
                </a:tc>
                <a:tc>
                  <a:txBody>
                    <a:bodyPr/>
                    <a:lstStyle/>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20 %</a:t>
                      </a: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r>
                        <a:rPr lang="fr-FR" dirty="0"/>
                        <a:t>80 %</a:t>
                      </a:r>
                    </a:p>
                  </a:txBody>
                  <a:tcPr anchor="ctr"/>
                </a:tc>
                <a:tc>
                  <a:txBody>
                    <a:bodyPr/>
                    <a:lstStyle/>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100 %</a:t>
                      </a:r>
                    </a:p>
                  </a:txBody>
                  <a:tcPr anchor="ctr"/>
                </a:tc>
                <a:extLst>
                  <a:ext uri="{0D108BD9-81ED-4DB2-BD59-A6C34878D82A}">
                    <a16:rowId xmlns:a16="http://schemas.microsoft.com/office/drawing/2014/main" val="4234177529"/>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11420469"/>
                  </a:ext>
                </a:extLst>
              </a:tr>
            </a:tbl>
          </a:graphicData>
        </a:graphic>
      </p:graphicFrame>
      <p:sp>
        <p:nvSpPr>
          <p:cNvPr id="5" name="ZoneTexte 4"/>
          <p:cNvSpPr txBox="1"/>
          <p:nvPr/>
        </p:nvSpPr>
        <p:spPr>
          <a:xfrm>
            <a:off x="810491" y="976745"/>
            <a:ext cx="4862945" cy="369332"/>
          </a:xfrm>
          <a:prstGeom prst="rect">
            <a:avLst/>
          </a:prstGeom>
          <a:noFill/>
        </p:spPr>
        <p:txBody>
          <a:bodyPr wrap="square" rtlCol="0">
            <a:spAutoFit/>
          </a:bodyPr>
          <a:lstStyle/>
          <a:p>
            <a:r>
              <a:rPr lang="fr-FR" dirty="0"/>
              <a:t>1</a:t>
            </a:r>
            <a:r>
              <a:rPr lang="fr-FR" baseline="30000" dirty="0"/>
              <a:t>ère</a:t>
            </a:r>
            <a:r>
              <a:rPr lang="fr-FR" dirty="0"/>
              <a:t> étape : définition des clés de répartition</a:t>
            </a:r>
          </a:p>
        </p:txBody>
      </p:sp>
      <p:sp>
        <p:nvSpPr>
          <p:cNvPr id="6" name="Rectangle 5">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33</a:t>
            </a:fld>
            <a:endParaRPr lang="fr-FR" dirty="0"/>
          </a:p>
        </p:txBody>
      </p:sp>
    </p:spTree>
    <p:extLst>
      <p:ext uri="{BB962C8B-B14F-4D97-AF65-F5344CB8AC3E}">
        <p14:creationId xmlns:p14="http://schemas.microsoft.com/office/powerpoint/2010/main" val="1864267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7308"/>
            <a:ext cx="10515600" cy="653184"/>
          </a:xfrm>
        </p:spPr>
        <p:txBody>
          <a:bodyPr>
            <a:normAutofit fontScale="90000"/>
          </a:bodyPr>
          <a:lstStyle/>
          <a:p>
            <a:r>
              <a:rPr lang="fr-FR" dirty="0"/>
              <a:t>Exemple </a:t>
            </a:r>
            <a:r>
              <a:rPr lang="fr-FR" dirty="0" err="1"/>
              <a:t>Deldo</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407792102"/>
              </p:ext>
            </p:extLst>
          </p:nvPr>
        </p:nvGraphicFramePr>
        <p:xfrm>
          <a:off x="0" y="1509375"/>
          <a:ext cx="12192001" cy="4683760"/>
        </p:xfrm>
        <a:graphic>
          <a:graphicData uri="http://schemas.openxmlformats.org/drawingml/2006/table">
            <a:tbl>
              <a:tblPr bandRow="1">
                <a:tableStyleId>{5940675A-B579-460E-94D1-54222C63F5DA}</a:tableStyleId>
              </a:tblPr>
              <a:tblGrid>
                <a:gridCol w="1350932">
                  <a:extLst>
                    <a:ext uri="{9D8B030D-6E8A-4147-A177-3AD203B41FA5}">
                      <a16:colId xmlns:a16="http://schemas.microsoft.com/office/drawing/2014/main" val="147206214"/>
                    </a:ext>
                  </a:extLst>
                </a:gridCol>
                <a:gridCol w="1350932">
                  <a:extLst>
                    <a:ext uri="{9D8B030D-6E8A-4147-A177-3AD203B41FA5}">
                      <a16:colId xmlns:a16="http://schemas.microsoft.com/office/drawing/2014/main" val="1030903050"/>
                    </a:ext>
                  </a:extLst>
                </a:gridCol>
                <a:gridCol w="1132383">
                  <a:extLst>
                    <a:ext uri="{9D8B030D-6E8A-4147-A177-3AD203B41FA5}">
                      <a16:colId xmlns:a16="http://schemas.microsoft.com/office/drawing/2014/main" val="129527660"/>
                    </a:ext>
                  </a:extLst>
                </a:gridCol>
                <a:gridCol w="1569481">
                  <a:extLst>
                    <a:ext uri="{9D8B030D-6E8A-4147-A177-3AD203B41FA5}">
                      <a16:colId xmlns:a16="http://schemas.microsoft.com/office/drawing/2014/main" val="1366789368"/>
                    </a:ext>
                  </a:extLst>
                </a:gridCol>
                <a:gridCol w="1350932">
                  <a:extLst>
                    <a:ext uri="{9D8B030D-6E8A-4147-A177-3AD203B41FA5}">
                      <a16:colId xmlns:a16="http://schemas.microsoft.com/office/drawing/2014/main" val="3993425671"/>
                    </a:ext>
                  </a:extLst>
                </a:gridCol>
                <a:gridCol w="1350932">
                  <a:extLst>
                    <a:ext uri="{9D8B030D-6E8A-4147-A177-3AD203B41FA5}">
                      <a16:colId xmlns:a16="http://schemas.microsoft.com/office/drawing/2014/main" val="774976811"/>
                    </a:ext>
                  </a:extLst>
                </a:gridCol>
                <a:gridCol w="1350932">
                  <a:extLst>
                    <a:ext uri="{9D8B030D-6E8A-4147-A177-3AD203B41FA5}">
                      <a16:colId xmlns:a16="http://schemas.microsoft.com/office/drawing/2014/main" val="2713395762"/>
                    </a:ext>
                  </a:extLst>
                </a:gridCol>
                <a:gridCol w="1562985">
                  <a:extLst>
                    <a:ext uri="{9D8B030D-6E8A-4147-A177-3AD203B41FA5}">
                      <a16:colId xmlns:a16="http://schemas.microsoft.com/office/drawing/2014/main" val="3959467423"/>
                    </a:ext>
                  </a:extLst>
                </a:gridCol>
                <a:gridCol w="1172492">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5">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pPr algn="ctr"/>
                      <a:endParaRPr lang="fr-FR" dirty="0"/>
                    </a:p>
                  </a:txBody>
                  <a:tcPr/>
                </a:tc>
                <a:tc>
                  <a:txBody>
                    <a:bodyPr/>
                    <a:lstStyle/>
                    <a:p>
                      <a:r>
                        <a:rPr lang="fr-FR" dirty="0"/>
                        <a:t>Structures</a:t>
                      </a:r>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Entretien</a:t>
                      </a:r>
                    </a:p>
                  </a:txBody>
                  <a:tcPr/>
                </a:tc>
                <a:tc>
                  <a:txBody>
                    <a:bodyPr/>
                    <a:lstStyle/>
                    <a:p>
                      <a:pPr algn="ctr"/>
                      <a:r>
                        <a:rPr lang="fr-FR" dirty="0"/>
                        <a:t>Approvisionnement</a:t>
                      </a:r>
                    </a:p>
                  </a:txBody>
                  <a:tcPr/>
                </a:tc>
                <a:tc>
                  <a:txBody>
                    <a:bodyPr/>
                    <a:lstStyle/>
                    <a:p>
                      <a:pPr algn="ctr"/>
                      <a:r>
                        <a:rPr lang="fr-FR" dirty="0"/>
                        <a:t>Atelier découpage</a:t>
                      </a:r>
                    </a:p>
                  </a:txBody>
                  <a:tcPr/>
                </a:tc>
                <a:tc>
                  <a:txBody>
                    <a:bodyPr/>
                    <a:lstStyle/>
                    <a:p>
                      <a:pPr algn="ctr"/>
                      <a:r>
                        <a:rPr lang="fr-FR" dirty="0"/>
                        <a:t>Atelier couture</a:t>
                      </a:r>
                    </a:p>
                  </a:txBody>
                  <a:tcPr/>
                </a:tc>
                <a:tc>
                  <a:txBody>
                    <a:bodyPr/>
                    <a:lstStyle/>
                    <a:p>
                      <a:pPr algn="ctr"/>
                      <a:r>
                        <a:rPr lang="fr-FR" dirty="0"/>
                        <a:t>Ventes</a:t>
                      </a:r>
                    </a:p>
                  </a:txBody>
                  <a:tcPr/>
                </a:tc>
                <a:tc>
                  <a:txBody>
                    <a:bodyPr/>
                    <a:lstStyle/>
                    <a:p>
                      <a:pPr algn="ctr"/>
                      <a:r>
                        <a:rPr lang="fr-FR" dirty="0"/>
                        <a:t>Administration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Entretien machine</a:t>
                      </a:r>
                    </a:p>
                  </a:txBody>
                  <a:tcPr/>
                </a:tc>
                <a:tc>
                  <a:txBody>
                    <a:bodyPr/>
                    <a:lstStyle/>
                    <a:p>
                      <a:pPr algn="r"/>
                      <a:r>
                        <a:rPr lang="fr-FR" dirty="0"/>
                        <a:t>20 000 €</a:t>
                      </a:r>
                    </a:p>
                  </a:txBody>
                  <a:tcPr anchor="ctr"/>
                </a:tc>
                <a:tc>
                  <a:txBody>
                    <a:bodyPr/>
                    <a:lstStyle/>
                    <a:p>
                      <a:pPr algn="r"/>
                      <a:r>
                        <a:rPr lang="fr-FR" dirty="0"/>
                        <a:t>20 000 €</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r>
                        <a:rPr lang="fr-FR" dirty="0"/>
                        <a:t>20 000 €</a:t>
                      </a:r>
                    </a:p>
                  </a:txBody>
                  <a:tcPr anchor="ctr"/>
                </a:tc>
                <a:extLst>
                  <a:ext uri="{0D108BD9-81ED-4DB2-BD59-A6C34878D82A}">
                    <a16:rowId xmlns:a16="http://schemas.microsoft.com/office/drawing/2014/main" val="2837623821"/>
                  </a:ext>
                </a:extLst>
              </a:tr>
              <a:tr h="370840">
                <a:tc>
                  <a:txBody>
                    <a:bodyPr/>
                    <a:lstStyle/>
                    <a:p>
                      <a:r>
                        <a:rPr lang="fr-FR" dirty="0"/>
                        <a:t>Salaire direction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50 000 €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25 000 €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50 000 €</a:t>
                      </a:r>
                    </a:p>
                  </a:txBody>
                  <a:tcPr anchor="ctr"/>
                </a:tc>
                <a:extLst>
                  <a:ext uri="{0D108BD9-81ED-4DB2-BD59-A6C34878D82A}">
                    <a16:rowId xmlns:a16="http://schemas.microsoft.com/office/drawing/2014/main" val="658062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Chauffage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10 000 €</a:t>
                      </a:r>
                    </a:p>
                  </a:txBody>
                  <a:tcPr anchor="ctr"/>
                </a:tc>
                <a:tc>
                  <a:txBody>
                    <a:bodyPr/>
                    <a:lstStyle/>
                    <a:p>
                      <a:pPr algn="r"/>
                      <a:r>
                        <a:rPr lang="fr-FR" dirty="0"/>
                        <a:t>1000 €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1000 €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1000 €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1000 €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5 000 €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1000 €</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10 000 €</a:t>
                      </a:r>
                    </a:p>
                  </a:txBody>
                  <a:tcPr anchor="ctr"/>
                </a:tc>
                <a:extLst>
                  <a:ext uri="{0D108BD9-81ED-4DB2-BD59-A6C34878D82A}">
                    <a16:rowId xmlns:a16="http://schemas.microsoft.com/office/drawing/2014/main" val="3994252015"/>
                  </a:ext>
                </a:extLst>
              </a:tr>
              <a:tr h="370840">
                <a:tc>
                  <a:txBody>
                    <a:bodyPr/>
                    <a:lstStyle/>
                    <a:p>
                      <a:r>
                        <a:rPr lang="fr-FR" dirty="0"/>
                        <a:t>Salaire responsable magasin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40 000 €</a:t>
                      </a:r>
                    </a:p>
                  </a:txBody>
                  <a:tcPr anchor="ctr"/>
                </a:tc>
                <a:tc>
                  <a:txBody>
                    <a:bodyPr/>
                    <a:lstStyle/>
                    <a:p>
                      <a:pPr algn="r"/>
                      <a:endParaRPr lang="fr-FR"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8 000 €</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r>
                        <a:rPr lang="fr-FR" dirty="0"/>
                        <a:t>32 000 €</a:t>
                      </a:r>
                    </a:p>
                  </a:txBody>
                  <a:tcPr anchor="ctr"/>
                </a:tc>
                <a:tc>
                  <a:txBody>
                    <a:bodyPr/>
                    <a:lstStyle/>
                    <a:p>
                      <a:pPr algn="r"/>
                      <a:endParaRPr lang="fr-FR"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40 000 €</a:t>
                      </a:r>
                    </a:p>
                  </a:txBody>
                  <a:tcPr anchor="ctr"/>
                </a:tc>
                <a:extLst>
                  <a:ext uri="{0D108BD9-81ED-4DB2-BD59-A6C34878D82A}">
                    <a16:rowId xmlns:a16="http://schemas.microsoft.com/office/drawing/2014/main" val="4234177529"/>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r"/>
                      <a:r>
                        <a:rPr lang="fr-FR" dirty="0"/>
                        <a:t>26 000€</a:t>
                      </a:r>
                    </a:p>
                  </a:txBody>
                  <a:tcPr/>
                </a:tc>
                <a:tc>
                  <a:txBody>
                    <a:bodyPr/>
                    <a:lstStyle/>
                    <a:p>
                      <a:pPr algn="r"/>
                      <a:r>
                        <a:rPr lang="fr-FR" dirty="0"/>
                        <a:t>14 000 </a:t>
                      </a:r>
                      <a:r>
                        <a:rPr lang="fr-FR" baseline="0" dirty="0"/>
                        <a:t>€</a:t>
                      </a:r>
                      <a:endParaRPr lang="fr-FR" dirty="0"/>
                    </a:p>
                  </a:txBody>
                  <a:tcPr/>
                </a:tc>
                <a:tc>
                  <a:txBody>
                    <a:bodyPr/>
                    <a:lstStyle/>
                    <a:p>
                      <a:pPr algn="r"/>
                      <a:r>
                        <a:rPr lang="fr-FR" dirty="0"/>
                        <a:t>6000 €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6 000 €</a:t>
                      </a:r>
                    </a:p>
                  </a:txBody>
                  <a:tcPr/>
                </a:tc>
                <a:tc>
                  <a:txBody>
                    <a:bodyPr/>
                    <a:lstStyle/>
                    <a:p>
                      <a:pPr algn="r"/>
                      <a:r>
                        <a:rPr lang="fr-FR" dirty="0"/>
                        <a:t>42 000€</a:t>
                      </a:r>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1811420469"/>
                  </a:ext>
                </a:extLst>
              </a:tr>
            </a:tbl>
          </a:graphicData>
        </a:graphic>
      </p:graphicFrame>
      <p:sp>
        <p:nvSpPr>
          <p:cNvPr id="5" name="ZoneTexte 4"/>
          <p:cNvSpPr txBox="1"/>
          <p:nvPr/>
        </p:nvSpPr>
        <p:spPr>
          <a:xfrm>
            <a:off x="810491" y="976745"/>
            <a:ext cx="4862945" cy="369332"/>
          </a:xfrm>
          <a:prstGeom prst="rect">
            <a:avLst/>
          </a:prstGeom>
          <a:noFill/>
        </p:spPr>
        <p:txBody>
          <a:bodyPr wrap="square" rtlCol="0">
            <a:spAutoFit/>
          </a:bodyPr>
          <a:lstStyle/>
          <a:p>
            <a:r>
              <a:rPr lang="fr-FR" dirty="0"/>
              <a:t>2</a:t>
            </a:r>
            <a:r>
              <a:rPr lang="fr-FR" baseline="30000" dirty="0"/>
              <a:t>ère</a:t>
            </a:r>
            <a:r>
              <a:rPr lang="fr-FR" dirty="0"/>
              <a:t> étape : répartition des charges</a:t>
            </a:r>
          </a:p>
        </p:txBody>
      </p:sp>
      <p:sp>
        <p:nvSpPr>
          <p:cNvPr id="6" name="Rectangle 5">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34</a:t>
            </a:fld>
            <a:endParaRPr lang="fr-FR" dirty="0"/>
          </a:p>
        </p:txBody>
      </p:sp>
    </p:spTree>
    <p:extLst>
      <p:ext uri="{BB962C8B-B14F-4D97-AF65-F5344CB8AC3E}">
        <p14:creationId xmlns:p14="http://schemas.microsoft.com/office/powerpoint/2010/main" val="1726717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94962"/>
            <a:ext cx="10515600" cy="590839"/>
          </a:xfrm>
        </p:spPr>
        <p:txBody>
          <a:bodyPr>
            <a:normAutofit fontScale="90000"/>
          </a:bodyPr>
          <a:lstStyle/>
          <a:p>
            <a:r>
              <a:rPr lang="fr-FR" dirty="0"/>
              <a:t>D. La répartition secondaire</a:t>
            </a:r>
          </a:p>
        </p:txBody>
      </p:sp>
      <p:sp>
        <p:nvSpPr>
          <p:cNvPr id="3" name="Espace réservé du contenu 2"/>
          <p:cNvSpPr>
            <a:spLocks noGrp="1"/>
          </p:cNvSpPr>
          <p:nvPr>
            <p:ph idx="1"/>
          </p:nvPr>
        </p:nvSpPr>
        <p:spPr>
          <a:xfrm>
            <a:off x="763733" y="685801"/>
            <a:ext cx="10515600" cy="1184563"/>
          </a:xfrm>
        </p:spPr>
        <p:txBody>
          <a:bodyPr/>
          <a:lstStyle/>
          <a:p>
            <a:r>
              <a:rPr lang="fr-FR" dirty="0"/>
              <a:t>La répartition secondaire consiste à répartir les totaux des différents centres auxiliaires dans les centres principaux ou de structure.</a:t>
            </a:r>
          </a:p>
        </p:txBody>
      </p:sp>
      <p:graphicFrame>
        <p:nvGraphicFramePr>
          <p:cNvPr id="4" name="Tableau 3"/>
          <p:cNvGraphicFramePr>
            <a:graphicFrameLocks noGrp="1"/>
          </p:cNvGraphicFramePr>
          <p:nvPr>
            <p:extLst>
              <p:ext uri="{D42A27DB-BD31-4B8C-83A1-F6EECF244321}">
                <p14:modId xmlns:p14="http://schemas.microsoft.com/office/powerpoint/2010/main" val="3352632615"/>
              </p:ext>
            </p:extLst>
          </p:nvPr>
        </p:nvGraphicFramePr>
        <p:xfrm>
          <a:off x="130630" y="1675629"/>
          <a:ext cx="12061368" cy="4684992"/>
        </p:xfrm>
        <a:graphic>
          <a:graphicData uri="http://schemas.openxmlformats.org/drawingml/2006/table">
            <a:tbl>
              <a:tblPr bandRow="1">
                <a:tableStyleId>{5940675A-B579-460E-94D1-54222C63F5DA}</a:tableStyleId>
              </a:tblPr>
              <a:tblGrid>
                <a:gridCol w="1340152">
                  <a:extLst>
                    <a:ext uri="{9D8B030D-6E8A-4147-A177-3AD203B41FA5}">
                      <a16:colId xmlns:a16="http://schemas.microsoft.com/office/drawing/2014/main" val="147206214"/>
                    </a:ext>
                  </a:extLst>
                </a:gridCol>
                <a:gridCol w="1340152">
                  <a:extLst>
                    <a:ext uri="{9D8B030D-6E8A-4147-A177-3AD203B41FA5}">
                      <a16:colId xmlns:a16="http://schemas.microsoft.com/office/drawing/2014/main" val="1030903050"/>
                    </a:ext>
                  </a:extLst>
                </a:gridCol>
                <a:gridCol w="1340152">
                  <a:extLst>
                    <a:ext uri="{9D8B030D-6E8A-4147-A177-3AD203B41FA5}">
                      <a16:colId xmlns:a16="http://schemas.microsoft.com/office/drawing/2014/main" val="129527660"/>
                    </a:ext>
                  </a:extLst>
                </a:gridCol>
                <a:gridCol w="1340152">
                  <a:extLst>
                    <a:ext uri="{9D8B030D-6E8A-4147-A177-3AD203B41FA5}">
                      <a16:colId xmlns:a16="http://schemas.microsoft.com/office/drawing/2014/main" val="1366789368"/>
                    </a:ext>
                  </a:extLst>
                </a:gridCol>
                <a:gridCol w="1340152">
                  <a:extLst>
                    <a:ext uri="{9D8B030D-6E8A-4147-A177-3AD203B41FA5}">
                      <a16:colId xmlns:a16="http://schemas.microsoft.com/office/drawing/2014/main" val="3993425671"/>
                    </a:ext>
                  </a:extLst>
                </a:gridCol>
                <a:gridCol w="1340152">
                  <a:extLst>
                    <a:ext uri="{9D8B030D-6E8A-4147-A177-3AD203B41FA5}">
                      <a16:colId xmlns:a16="http://schemas.microsoft.com/office/drawing/2014/main" val="774976811"/>
                    </a:ext>
                  </a:extLst>
                </a:gridCol>
                <a:gridCol w="1340152">
                  <a:extLst>
                    <a:ext uri="{9D8B030D-6E8A-4147-A177-3AD203B41FA5}">
                      <a16:colId xmlns:a16="http://schemas.microsoft.com/office/drawing/2014/main" val="2713395762"/>
                    </a:ext>
                  </a:extLst>
                </a:gridCol>
                <a:gridCol w="1517168">
                  <a:extLst>
                    <a:ext uri="{9D8B030D-6E8A-4147-A177-3AD203B41FA5}">
                      <a16:colId xmlns:a16="http://schemas.microsoft.com/office/drawing/2014/main" val="3959467423"/>
                    </a:ext>
                  </a:extLst>
                </a:gridCol>
                <a:gridCol w="1163136">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4">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gridSpan="2">
                  <a:txBody>
                    <a:bodyPr/>
                    <a:lstStyle/>
                    <a:p>
                      <a:pPr algn="ctr"/>
                      <a:r>
                        <a:rPr lang="fr-FR" dirty="0"/>
                        <a:t>Structures</a:t>
                      </a:r>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Auxiliaire 1</a:t>
                      </a:r>
                    </a:p>
                  </a:txBody>
                  <a:tcPr/>
                </a:tc>
                <a:tc>
                  <a:txBody>
                    <a:bodyPr/>
                    <a:lstStyle/>
                    <a:p>
                      <a:pPr algn="ctr"/>
                      <a:r>
                        <a:rPr lang="fr-FR" dirty="0"/>
                        <a:t>Auxiliaire</a:t>
                      </a:r>
                      <a:r>
                        <a:rPr lang="fr-FR" baseline="0" dirty="0"/>
                        <a:t> …</a:t>
                      </a:r>
                      <a:endParaRPr lang="fr-FR" dirty="0"/>
                    </a:p>
                  </a:txBody>
                  <a:tcPr/>
                </a:tc>
                <a:tc>
                  <a:txBody>
                    <a:bodyPr/>
                    <a:lstStyle/>
                    <a:p>
                      <a:pPr algn="ctr"/>
                      <a:r>
                        <a:rPr lang="fr-FR" dirty="0"/>
                        <a:t>Principal 1</a:t>
                      </a:r>
                    </a:p>
                  </a:txBody>
                  <a:tcPr/>
                </a:tc>
                <a:tc>
                  <a:txBody>
                    <a:bodyPr/>
                    <a:lstStyle/>
                    <a:p>
                      <a:pPr algn="ctr"/>
                      <a:r>
                        <a:rPr lang="fr-FR" dirty="0"/>
                        <a:t>Principal …</a:t>
                      </a:r>
                    </a:p>
                  </a:txBody>
                  <a:tcPr/>
                </a:tc>
                <a:tc>
                  <a:txBody>
                    <a:bodyPr/>
                    <a:lstStyle/>
                    <a:p>
                      <a:pPr algn="ctr"/>
                      <a:r>
                        <a:rPr lang="fr-FR" dirty="0"/>
                        <a:t>Structure 1</a:t>
                      </a:r>
                    </a:p>
                  </a:txBody>
                  <a:tcPr/>
                </a:tc>
                <a:tc>
                  <a:txBody>
                    <a:bodyPr/>
                    <a:lstStyle/>
                    <a:p>
                      <a:pPr algn="ctr"/>
                      <a:r>
                        <a:rPr lang="fr-FR" dirty="0"/>
                        <a:t>Structure</a:t>
                      </a:r>
                      <a:r>
                        <a:rPr lang="fr-FR" baseline="0" dirty="0"/>
                        <a:t> 2</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Charge</a:t>
                      </a:r>
                      <a:r>
                        <a:rPr lang="fr-FR" baseline="0" dirty="0"/>
                        <a:t> 1</a:t>
                      </a:r>
                      <a:endParaRPr lang="fr-FR" dirty="0"/>
                    </a:p>
                  </a:txBody>
                  <a:tcPr/>
                </a:tc>
                <a:tc>
                  <a:txBody>
                    <a:bodyPr/>
                    <a:lstStyle/>
                    <a:p>
                      <a:r>
                        <a:rPr lang="fr-FR" dirty="0" err="1"/>
                        <a:t>xxxx</a:t>
                      </a:r>
                      <a:r>
                        <a:rPr lang="fr-FR" dirty="0"/>
                        <a:t>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xxxx</a:t>
                      </a:r>
                      <a:r>
                        <a:rPr lang="fr-FR" dirty="0"/>
                        <a:t> €</a:t>
                      </a:r>
                    </a:p>
                  </a:txBody>
                  <a:tcPr/>
                </a:tc>
                <a:extLst>
                  <a:ext uri="{0D108BD9-81ED-4DB2-BD59-A6C34878D82A}">
                    <a16:rowId xmlns:a16="http://schemas.microsoft.com/office/drawing/2014/main" val="2837623821"/>
                  </a:ext>
                </a:extLst>
              </a:tr>
              <a:tr h="370840">
                <a:tc>
                  <a:txBody>
                    <a:bodyPr/>
                    <a:lstStyle/>
                    <a:p>
                      <a:r>
                        <a:rPr lang="fr-FR"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a:p>
                  </a:txBody>
                  <a:tcPr/>
                </a:tc>
                <a:tc>
                  <a:txBody>
                    <a:bodyPr/>
                    <a:lstStyle/>
                    <a:p>
                      <a:pPr algn="ctr"/>
                      <a:endParaRPr lang="fr-FR" dirty="0"/>
                    </a:p>
                  </a:txBody>
                  <a:tcPr/>
                </a:tc>
                <a:extLst>
                  <a:ext uri="{0D108BD9-81ED-4DB2-BD59-A6C34878D82A}">
                    <a16:rowId xmlns:a16="http://schemas.microsoft.com/office/drawing/2014/main" val="658062007"/>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x €</a:t>
                      </a:r>
                    </a:p>
                  </a:txBody>
                  <a:tcPr/>
                </a:tc>
                <a:extLst>
                  <a:ext uri="{0D108BD9-81ED-4DB2-BD59-A6C34878D82A}">
                    <a16:rowId xmlns:a16="http://schemas.microsoft.com/office/drawing/2014/main" val="1811420469"/>
                  </a:ext>
                </a:extLst>
              </a:tr>
              <a:tr h="370840">
                <a:tc gridSpan="2">
                  <a:txBody>
                    <a:bodyPr/>
                    <a:lstStyle/>
                    <a:p>
                      <a:r>
                        <a:rPr lang="fr-FR" dirty="0"/>
                        <a:t>Répartition secondaire</a:t>
                      </a:r>
                    </a:p>
                  </a:txBody>
                  <a:tcPr>
                    <a:solidFill>
                      <a:schemeClr val="bg1">
                        <a:lumMod val="75000"/>
                      </a:schemeClr>
                    </a:solidFill>
                  </a:tcPr>
                </a:tc>
                <a:tc hMerge="1">
                  <a:txBody>
                    <a:bodyPr/>
                    <a:lstStyle/>
                    <a:p>
                      <a:endParaRPr lang="fr-FR"/>
                    </a:p>
                  </a:txBody>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endParaRPr lang="fr-FR" dirty="0"/>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lumMod val="75000"/>
                      </a:schemeClr>
                    </a:solidFill>
                  </a:tcPr>
                </a:tc>
                <a:extLst>
                  <a:ext uri="{0D108BD9-81ED-4DB2-BD59-A6C34878D82A}">
                    <a16:rowId xmlns:a16="http://schemas.microsoft.com/office/drawing/2014/main" val="4081768623"/>
                  </a:ext>
                </a:extLst>
              </a:tr>
              <a:tr h="370840">
                <a:tc>
                  <a:txBody>
                    <a:bodyPr/>
                    <a:lstStyle/>
                    <a:p>
                      <a:r>
                        <a:rPr lang="fr-FR" dirty="0"/>
                        <a:t>Auxiliaire</a:t>
                      </a:r>
                      <a:r>
                        <a:rPr lang="fr-FR" baseline="0" dirty="0"/>
                        <a:t> 1</a:t>
                      </a:r>
                      <a:endParaRPr lang="fr-FR" dirty="0"/>
                    </a:p>
                  </a:txBody>
                  <a:tcPr/>
                </a:tc>
                <a:tc>
                  <a:txBody>
                    <a:bodyPr/>
                    <a:lstStyle/>
                    <a:p>
                      <a:r>
                        <a:rPr lang="fr-FR" dirty="0"/>
                        <a:t>x €</a:t>
                      </a:r>
                    </a:p>
                  </a:txBody>
                  <a:tcPr/>
                </a:tc>
                <a:tc>
                  <a:txBody>
                    <a:bodyPr/>
                    <a:lstStyle/>
                    <a:p>
                      <a:pPr algn="ctr"/>
                      <a:r>
                        <a:rPr lang="fr-FR" dirty="0"/>
                        <a:t>-x €</a:t>
                      </a:r>
                    </a:p>
                  </a:txBody>
                  <a:tcPr/>
                </a:tc>
                <a:tc>
                  <a:txBody>
                    <a:bodyPr/>
                    <a:lstStyle/>
                    <a:p>
                      <a:pPr algn="ctr"/>
                      <a:endParaRPr lang="fr-FR" dirty="0"/>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+x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+x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a:t>
                      </a:r>
                    </a:p>
                  </a:txBody>
                  <a:tcPr/>
                </a:tc>
                <a:extLst>
                  <a:ext uri="{0D108BD9-81ED-4DB2-BD59-A6C34878D82A}">
                    <a16:rowId xmlns:a16="http://schemas.microsoft.com/office/drawing/2014/main" val="2636409576"/>
                  </a:ext>
                </a:extLst>
              </a:tr>
              <a:tr h="370840">
                <a:tc>
                  <a:txBody>
                    <a:bodyPr/>
                    <a:lstStyle/>
                    <a:p>
                      <a:r>
                        <a:rPr lang="fr-FR" dirty="0"/>
                        <a:t>Auxiliaire 2</a:t>
                      </a:r>
                    </a:p>
                  </a:txBody>
                  <a:tcPr/>
                </a:tc>
                <a:tc>
                  <a:txBody>
                    <a:bodyPr/>
                    <a:lstStyle/>
                    <a:p>
                      <a:r>
                        <a:rPr lang="fr-FR" dirty="0"/>
                        <a:t>x €</a:t>
                      </a:r>
                    </a:p>
                  </a:txBody>
                  <a:tcPr/>
                </a:tc>
                <a:tc>
                  <a:txBody>
                    <a:bodyPr/>
                    <a:lstStyle/>
                    <a:p>
                      <a:pPr algn="ctr"/>
                      <a:endParaRPr lang="fr-FR" dirty="0"/>
                    </a:p>
                  </a:txBody>
                  <a:tcPr/>
                </a:tc>
                <a:tc>
                  <a:txBody>
                    <a:bodyPr/>
                    <a:lstStyle/>
                    <a:p>
                      <a:pPr algn="ctr"/>
                      <a:r>
                        <a:rPr lang="fr-FR" dirty="0"/>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a:t>
                      </a:r>
                    </a:p>
                  </a:txBody>
                  <a:tcPr/>
                </a:tc>
                <a:extLst>
                  <a:ext uri="{0D108BD9-81ED-4DB2-BD59-A6C34878D82A}">
                    <a16:rowId xmlns:a16="http://schemas.microsoft.com/office/drawing/2014/main" val="3249286847"/>
                  </a:ext>
                </a:extLst>
              </a:tr>
              <a:tr h="370840">
                <a:tc gridSpan="2">
                  <a:txBody>
                    <a:bodyPr/>
                    <a:lstStyle/>
                    <a:p>
                      <a:r>
                        <a:rPr lang="fr-FR" dirty="0"/>
                        <a:t>Totaux après répartition</a:t>
                      </a:r>
                      <a:r>
                        <a:rPr lang="fr-FR" baseline="0" dirty="0"/>
                        <a:t> secondaire</a:t>
                      </a:r>
                      <a:endParaRPr lang="fr-FR" dirty="0"/>
                    </a:p>
                  </a:txBody>
                  <a:tcPr/>
                </a:tc>
                <a:tc hMerge="1">
                  <a:txBody>
                    <a:bodyPr/>
                    <a:lstStyle/>
                    <a:p>
                      <a:endParaRPr lang="fr-FR"/>
                    </a:p>
                  </a:txBody>
                  <a:tcPr/>
                </a:tc>
                <a:tc>
                  <a:txBody>
                    <a:bodyPr/>
                    <a:lstStyle/>
                    <a:p>
                      <a:pPr algn="ctr"/>
                      <a:r>
                        <a:rPr lang="fr-FR" dirty="0"/>
                        <a:t>0</a:t>
                      </a:r>
                    </a:p>
                  </a:txBody>
                  <a:tcPr/>
                </a:tc>
                <a:tc>
                  <a:txBody>
                    <a:bodyPr/>
                    <a:lstStyle/>
                    <a:p>
                      <a:pPr algn="ctr"/>
                      <a:r>
                        <a:rPr lang="fr-FR"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Total</a:t>
                      </a:r>
                      <a:r>
                        <a:rPr lang="fr-FR" baseline="0" dirty="0"/>
                        <a:t> des charges indirectes</a:t>
                      </a:r>
                      <a:endParaRPr lang="fr-FR" dirty="0"/>
                    </a:p>
                  </a:txBody>
                  <a:tcPr/>
                </a:tc>
                <a:extLst>
                  <a:ext uri="{0D108BD9-81ED-4DB2-BD59-A6C34878D82A}">
                    <a16:rowId xmlns:a16="http://schemas.microsoft.com/office/drawing/2014/main" val="3918200220"/>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pPr/>
              <a:t>35</a:t>
            </a:fld>
            <a:endParaRPr lang="fr-FR" dirty="0"/>
          </a:p>
        </p:txBody>
      </p:sp>
    </p:spTree>
    <p:extLst>
      <p:ext uri="{BB962C8B-B14F-4D97-AF65-F5344CB8AC3E}">
        <p14:creationId xmlns:p14="http://schemas.microsoft.com/office/powerpoint/2010/main" val="3076782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a:xfrm>
            <a:off x="509155" y="1825625"/>
            <a:ext cx="11346871" cy="4351338"/>
          </a:xfrm>
        </p:spPr>
        <p:txBody>
          <a:bodyPr>
            <a:normAutofit/>
          </a:bodyPr>
          <a:lstStyle/>
          <a:p>
            <a:r>
              <a:rPr lang="fr-FR" dirty="0"/>
              <a:t>L’entreprise </a:t>
            </a:r>
            <a:r>
              <a:rPr lang="fr-FR" dirty="0" err="1"/>
              <a:t>Deldo</a:t>
            </a:r>
            <a:r>
              <a:rPr lang="fr-FR" dirty="0"/>
              <a:t> considère que le centre Entretien à travaillé à 70 % pour l’atelier découpe, 30% pour l’atelier couture.</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36</a:t>
            </a:fld>
            <a:endParaRPr lang="fr-FR" dirty="0"/>
          </a:p>
        </p:txBody>
      </p:sp>
    </p:spTree>
    <p:extLst>
      <p:ext uri="{BB962C8B-B14F-4D97-AF65-F5344CB8AC3E}">
        <p14:creationId xmlns:p14="http://schemas.microsoft.com/office/powerpoint/2010/main" val="1977526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10515600" cy="559666"/>
          </a:xfrm>
        </p:spPr>
        <p:txBody>
          <a:bodyPr>
            <a:normAutofit fontScale="90000"/>
          </a:bodyPr>
          <a:lstStyle/>
          <a:p>
            <a:r>
              <a:rPr lang="fr-FR" dirty="0"/>
              <a:t>Exemple </a:t>
            </a:r>
            <a:r>
              <a:rPr lang="fr-FR" dirty="0" err="1"/>
              <a:t>Deldo</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738936112"/>
              </p:ext>
            </p:extLst>
          </p:nvPr>
        </p:nvGraphicFramePr>
        <p:xfrm>
          <a:off x="0" y="899775"/>
          <a:ext cx="12192001" cy="3870960"/>
        </p:xfrm>
        <a:graphic>
          <a:graphicData uri="http://schemas.openxmlformats.org/drawingml/2006/table">
            <a:tbl>
              <a:tblPr bandRow="1">
                <a:tableStyleId>{5940675A-B579-460E-94D1-54222C63F5DA}</a:tableStyleId>
              </a:tblPr>
              <a:tblGrid>
                <a:gridCol w="1350932">
                  <a:extLst>
                    <a:ext uri="{9D8B030D-6E8A-4147-A177-3AD203B41FA5}">
                      <a16:colId xmlns:a16="http://schemas.microsoft.com/office/drawing/2014/main" val="147206214"/>
                    </a:ext>
                  </a:extLst>
                </a:gridCol>
                <a:gridCol w="1350932">
                  <a:extLst>
                    <a:ext uri="{9D8B030D-6E8A-4147-A177-3AD203B41FA5}">
                      <a16:colId xmlns:a16="http://schemas.microsoft.com/office/drawing/2014/main" val="1030903050"/>
                    </a:ext>
                  </a:extLst>
                </a:gridCol>
                <a:gridCol w="1132383">
                  <a:extLst>
                    <a:ext uri="{9D8B030D-6E8A-4147-A177-3AD203B41FA5}">
                      <a16:colId xmlns:a16="http://schemas.microsoft.com/office/drawing/2014/main" val="129527660"/>
                    </a:ext>
                  </a:extLst>
                </a:gridCol>
                <a:gridCol w="1569481">
                  <a:extLst>
                    <a:ext uri="{9D8B030D-6E8A-4147-A177-3AD203B41FA5}">
                      <a16:colId xmlns:a16="http://schemas.microsoft.com/office/drawing/2014/main" val="1366789368"/>
                    </a:ext>
                  </a:extLst>
                </a:gridCol>
                <a:gridCol w="1350932">
                  <a:extLst>
                    <a:ext uri="{9D8B030D-6E8A-4147-A177-3AD203B41FA5}">
                      <a16:colId xmlns:a16="http://schemas.microsoft.com/office/drawing/2014/main" val="3993425671"/>
                    </a:ext>
                  </a:extLst>
                </a:gridCol>
                <a:gridCol w="1350932">
                  <a:extLst>
                    <a:ext uri="{9D8B030D-6E8A-4147-A177-3AD203B41FA5}">
                      <a16:colId xmlns:a16="http://schemas.microsoft.com/office/drawing/2014/main" val="774976811"/>
                    </a:ext>
                  </a:extLst>
                </a:gridCol>
                <a:gridCol w="1350932">
                  <a:extLst>
                    <a:ext uri="{9D8B030D-6E8A-4147-A177-3AD203B41FA5}">
                      <a16:colId xmlns:a16="http://schemas.microsoft.com/office/drawing/2014/main" val="2713395762"/>
                    </a:ext>
                  </a:extLst>
                </a:gridCol>
                <a:gridCol w="1562985">
                  <a:extLst>
                    <a:ext uri="{9D8B030D-6E8A-4147-A177-3AD203B41FA5}">
                      <a16:colId xmlns:a16="http://schemas.microsoft.com/office/drawing/2014/main" val="3959467423"/>
                    </a:ext>
                  </a:extLst>
                </a:gridCol>
                <a:gridCol w="1172492">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5">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pPr algn="ctr"/>
                      <a:endParaRPr lang="fr-FR" dirty="0"/>
                    </a:p>
                  </a:txBody>
                  <a:tcPr/>
                </a:tc>
                <a:tc>
                  <a:txBody>
                    <a:bodyPr/>
                    <a:lstStyle/>
                    <a:p>
                      <a:r>
                        <a:rPr lang="fr-FR" dirty="0"/>
                        <a:t>Structures</a:t>
                      </a:r>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Entretien</a:t>
                      </a:r>
                    </a:p>
                  </a:txBody>
                  <a:tcPr/>
                </a:tc>
                <a:tc>
                  <a:txBody>
                    <a:bodyPr/>
                    <a:lstStyle/>
                    <a:p>
                      <a:pPr algn="ctr"/>
                      <a:r>
                        <a:rPr lang="fr-FR" dirty="0"/>
                        <a:t>Approvisionnement</a:t>
                      </a:r>
                    </a:p>
                  </a:txBody>
                  <a:tcPr/>
                </a:tc>
                <a:tc>
                  <a:txBody>
                    <a:bodyPr/>
                    <a:lstStyle/>
                    <a:p>
                      <a:pPr algn="ctr"/>
                      <a:r>
                        <a:rPr lang="fr-FR" dirty="0"/>
                        <a:t>Atelier découpage</a:t>
                      </a:r>
                    </a:p>
                  </a:txBody>
                  <a:tcPr/>
                </a:tc>
                <a:tc>
                  <a:txBody>
                    <a:bodyPr/>
                    <a:lstStyle/>
                    <a:p>
                      <a:pPr algn="ctr"/>
                      <a:r>
                        <a:rPr lang="fr-FR" dirty="0"/>
                        <a:t>Atelier couture</a:t>
                      </a:r>
                    </a:p>
                  </a:txBody>
                  <a:tcPr/>
                </a:tc>
                <a:tc>
                  <a:txBody>
                    <a:bodyPr/>
                    <a:lstStyle/>
                    <a:p>
                      <a:pPr algn="ctr"/>
                      <a:r>
                        <a:rPr lang="fr-FR" dirty="0"/>
                        <a:t>Ventes</a:t>
                      </a:r>
                    </a:p>
                  </a:txBody>
                  <a:tcPr/>
                </a:tc>
                <a:tc>
                  <a:txBody>
                    <a:bodyPr/>
                    <a:lstStyle/>
                    <a:p>
                      <a:pPr algn="ctr"/>
                      <a:r>
                        <a:rPr lang="fr-FR" dirty="0"/>
                        <a:t>Administration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a:t>
                      </a:r>
                    </a:p>
                  </a:txBody>
                  <a:tcP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837623821"/>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algn="r" defTabSz="914400" rtl="0" eaLnBrk="1" fontAlgn="ctr" latinLnBrk="0" hangingPunct="1"/>
                      <a:r>
                        <a:rPr lang="fr-FR" sz="1800" kern="1200" dirty="0">
                          <a:solidFill>
                            <a:schemeClr val="tx1"/>
                          </a:solidFill>
                          <a:latin typeface="+mn-lt"/>
                          <a:ea typeface="+mn-ea"/>
                          <a:cs typeface="+mn-cs"/>
                        </a:rPr>
                        <a:t>26 000 €</a:t>
                      </a:r>
                    </a:p>
                  </a:txBody>
                  <a:tcPr marL="9525" marR="85725" marT="9525" marB="0" anchor="ctr"/>
                </a:tc>
                <a:tc>
                  <a:txBody>
                    <a:bodyPr/>
                    <a:lstStyle/>
                    <a:p>
                      <a:pPr algn="r"/>
                      <a:r>
                        <a:rPr lang="fr-FR" dirty="0"/>
                        <a:t>14 000 </a:t>
                      </a:r>
                      <a:r>
                        <a:rPr lang="fr-FR" baseline="0" dirty="0"/>
                        <a:t>€</a:t>
                      </a:r>
                      <a:endParaRPr lang="fr-FR" dirty="0"/>
                    </a:p>
                  </a:txBody>
                  <a:tcPr/>
                </a:tc>
                <a:tc>
                  <a:txBody>
                    <a:bodyPr/>
                    <a:lstStyle/>
                    <a:p>
                      <a:pPr algn="r"/>
                      <a:r>
                        <a:rPr lang="fr-FR" dirty="0"/>
                        <a:t>6 000 €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6 000 €</a:t>
                      </a:r>
                    </a:p>
                  </a:txBody>
                  <a:tcPr/>
                </a:tc>
                <a:tc>
                  <a:txBody>
                    <a:bodyPr/>
                    <a:lstStyle/>
                    <a:p>
                      <a:pPr algn="r"/>
                      <a:r>
                        <a:rPr lang="fr-FR" dirty="0"/>
                        <a:t>42 000 €</a:t>
                      </a:r>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1811420469"/>
                  </a:ext>
                </a:extLst>
              </a:tr>
              <a:tr h="370840">
                <a:tc gridSpan="2">
                  <a:txBody>
                    <a:bodyPr/>
                    <a:lstStyle/>
                    <a:p>
                      <a:r>
                        <a:rPr lang="fr-FR" dirty="0"/>
                        <a:t>Répartition secondaire</a:t>
                      </a:r>
                    </a:p>
                  </a:txBody>
                  <a:tcPr>
                    <a:solidFill>
                      <a:schemeClr val="bg1">
                        <a:lumMod val="75000"/>
                      </a:schemeClr>
                    </a:solidFill>
                  </a:tcPr>
                </a:tc>
                <a:tc hMerge="1">
                  <a:txBody>
                    <a:bodyPr/>
                    <a:lstStyle/>
                    <a:p>
                      <a:endParaRPr lang="fr-FR"/>
                    </a:p>
                  </a:txBody>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extLst>
                  <a:ext uri="{0D108BD9-81ED-4DB2-BD59-A6C34878D82A}">
                    <a16:rowId xmlns:a16="http://schemas.microsoft.com/office/drawing/2014/main" val="1388053970"/>
                  </a:ext>
                </a:extLst>
              </a:tr>
              <a:tr h="370840">
                <a:tc>
                  <a:txBody>
                    <a:bodyPr/>
                    <a:lstStyle/>
                    <a:p>
                      <a:r>
                        <a:rPr lang="fr-FR" dirty="0"/>
                        <a:t>Entretien</a:t>
                      </a:r>
                    </a:p>
                  </a:txBody>
                  <a:tcPr/>
                </a:tc>
                <a:tc>
                  <a:txBody>
                    <a:bodyPr/>
                    <a:lstStyle/>
                    <a:p>
                      <a:r>
                        <a:rPr lang="fr-FR" dirty="0"/>
                        <a:t>26</a:t>
                      </a:r>
                      <a:r>
                        <a:rPr lang="fr-FR" baseline="0" dirty="0"/>
                        <a:t> 000 </a:t>
                      </a:r>
                      <a:r>
                        <a:rPr lang="fr-FR" dirty="0"/>
                        <a:t>€</a:t>
                      </a:r>
                    </a:p>
                  </a:txBody>
                  <a:tcPr/>
                </a:tc>
                <a:tc>
                  <a:txBody>
                    <a:bodyPr/>
                    <a:lstStyle/>
                    <a:p>
                      <a:pPr algn="r"/>
                      <a:r>
                        <a:rPr lang="fr-FR" dirty="0"/>
                        <a:t>-100 %</a:t>
                      </a:r>
                    </a:p>
                  </a:txBody>
                  <a:tcPr/>
                </a:tc>
                <a:tc>
                  <a:txBody>
                    <a:bodyPr/>
                    <a:lstStyle/>
                    <a:p>
                      <a:pPr algn="r"/>
                      <a:r>
                        <a:rPr lang="fr-FR" dirty="0"/>
                        <a:t>0%</a:t>
                      </a:r>
                    </a:p>
                  </a:txBody>
                  <a:tcPr/>
                </a:tc>
                <a:tc>
                  <a:txBody>
                    <a:bodyPr/>
                    <a:lstStyle/>
                    <a:p>
                      <a:pPr algn="r"/>
                      <a:r>
                        <a:rPr lang="fr-FR" dirty="0"/>
                        <a:t>+70%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+30%</a:t>
                      </a:r>
                    </a:p>
                  </a:txBody>
                  <a:tcPr/>
                </a:tc>
                <a:tc>
                  <a:txBody>
                    <a:bodyPr/>
                    <a:lstStyle/>
                    <a:p>
                      <a:pPr algn="r"/>
                      <a:r>
                        <a:rPr lang="fr-FR" dirty="0"/>
                        <a:t>+00%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0%</a:t>
                      </a:r>
                    </a:p>
                  </a:txBody>
                  <a:tcPr/>
                </a:tc>
                <a:extLst>
                  <a:ext uri="{0D108BD9-81ED-4DB2-BD59-A6C34878D82A}">
                    <a16:rowId xmlns:a16="http://schemas.microsoft.com/office/drawing/2014/main" val="1548992266"/>
                  </a:ext>
                </a:extLst>
              </a:tr>
              <a:tr h="370840">
                <a:tc gridSpan="2">
                  <a:txBody>
                    <a:bodyPr/>
                    <a:lstStyle/>
                    <a:p>
                      <a:r>
                        <a:rPr lang="fr-FR" dirty="0"/>
                        <a:t>Totaux après répartition</a:t>
                      </a:r>
                      <a:r>
                        <a:rPr lang="fr-FR" baseline="0" dirty="0"/>
                        <a:t> secondaire</a:t>
                      </a:r>
                      <a:endParaRPr lang="fr-FR" dirty="0"/>
                    </a:p>
                  </a:txBody>
                  <a:tcPr/>
                </a:tc>
                <a:tc hMerge="1">
                  <a:txBody>
                    <a:bodyPr/>
                    <a:lstStyle/>
                    <a:p>
                      <a:endParaRPr lang="fr-FR"/>
                    </a:p>
                  </a:txBody>
                  <a:tcPr/>
                </a:tc>
                <a:tc>
                  <a:txBody>
                    <a:bodyPr/>
                    <a:lstStyle/>
                    <a:p>
                      <a:pPr algn="r"/>
                      <a:endParaRPr lang="fr-FR" dirty="0"/>
                    </a:p>
                  </a:txBody>
                  <a:tcPr/>
                </a:tc>
                <a:tc>
                  <a:txBody>
                    <a:bodyPr/>
                    <a:lstStyle/>
                    <a:p>
                      <a:pPr algn="r"/>
                      <a:endParaRPr lang="fr-FR" dirty="0"/>
                    </a:p>
                  </a:txBody>
                  <a:tcPr/>
                </a:tc>
                <a:tc>
                  <a:txBody>
                    <a:bodyPr/>
                    <a:lstStyle/>
                    <a:p>
                      <a:pPr algn="r"/>
                      <a:endParaRPr lang="fr-FR"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algn="r"/>
                      <a:endParaRPr lang="fr-FR" dirty="0"/>
                    </a:p>
                  </a:txBody>
                  <a:tcPr/>
                </a:tc>
                <a:tc>
                  <a:txBody>
                    <a:bodyPr/>
                    <a:lstStyle/>
                    <a:p>
                      <a:pPr algn="r"/>
                      <a:endParaRPr lang="fr-FR" dirty="0"/>
                    </a:p>
                  </a:txBody>
                  <a:tcPr/>
                </a:tc>
                <a:tc>
                  <a:txBody>
                    <a:bodyPr/>
                    <a:lstStyle/>
                    <a:p>
                      <a:pPr algn="r"/>
                      <a:endParaRPr lang="fr-FR" dirty="0"/>
                    </a:p>
                  </a:txBody>
                  <a:tcPr/>
                </a:tc>
                <a:extLst>
                  <a:ext uri="{0D108BD9-81ED-4DB2-BD59-A6C34878D82A}">
                    <a16:rowId xmlns:a16="http://schemas.microsoft.com/office/drawing/2014/main" val="2433091978"/>
                  </a:ext>
                </a:extLst>
              </a:tr>
            </a:tbl>
          </a:graphicData>
        </a:graphic>
      </p:graphicFrame>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37</a:t>
            </a:fld>
            <a:endParaRPr lang="fr-FR" dirty="0"/>
          </a:p>
        </p:txBody>
      </p:sp>
    </p:spTree>
    <p:extLst>
      <p:ext uri="{BB962C8B-B14F-4D97-AF65-F5344CB8AC3E}">
        <p14:creationId xmlns:p14="http://schemas.microsoft.com/office/powerpoint/2010/main" val="3249194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10515600" cy="559666"/>
          </a:xfrm>
        </p:spPr>
        <p:txBody>
          <a:bodyPr>
            <a:normAutofit fontScale="90000"/>
          </a:bodyPr>
          <a:lstStyle/>
          <a:p>
            <a:r>
              <a:rPr lang="fr-FR" dirty="0"/>
              <a:t>Exemple </a:t>
            </a:r>
            <a:r>
              <a:rPr lang="fr-FR" dirty="0" err="1"/>
              <a:t>Deldo</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306537283"/>
              </p:ext>
            </p:extLst>
          </p:nvPr>
        </p:nvGraphicFramePr>
        <p:xfrm>
          <a:off x="0" y="899775"/>
          <a:ext cx="12192001" cy="3870960"/>
        </p:xfrm>
        <a:graphic>
          <a:graphicData uri="http://schemas.openxmlformats.org/drawingml/2006/table">
            <a:tbl>
              <a:tblPr bandRow="1">
                <a:tableStyleId>{5940675A-B579-460E-94D1-54222C63F5DA}</a:tableStyleId>
              </a:tblPr>
              <a:tblGrid>
                <a:gridCol w="1350932">
                  <a:extLst>
                    <a:ext uri="{9D8B030D-6E8A-4147-A177-3AD203B41FA5}">
                      <a16:colId xmlns:a16="http://schemas.microsoft.com/office/drawing/2014/main" val="147206214"/>
                    </a:ext>
                  </a:extLst>
                </a:gridCol>
                <a:gridCol w="1350932">
                  <a:extLst>
                    <a:ext uri="{9D8B030D-6E8A-4147-A177-3AD203B41FA5}">
                      <a16:colId xmlns:a16="http://schemas.microsoft.com/office/drawing/2014/main" val="1030903050"/>
                    </a:ext>
                  </a:extLst>
                </a:gridCol>
                <a:gridCol w="1132383">
                  <a:extLst>
                    <a:ext uri="{9D8B030D-6E8A-4147-A177-3AD203B41FA5}">
                      <a16:colId xmlns:a16="http://schemas.microsoft.com/office/drawing/2014/main" val="129527660"/>
                    </a:ext>
                  </a:extLst>
                </a:gridCol>
                <a:gridCol w="1569481">
                  <a:extLst>
                    <a:ext uri="{9D8B030D-6E8A-4147-A177-3AD203B41FA5}">
                      <a16:colId xmlns:a16="http://schemas.microsoft.com/office/drawing/2014/main" val="1366789368"/>
                    </a:ext>
                  </a:extLst>
                </a:gridCol>
                <a:gridCol w="1350932">
                  <a:extLst>
                    <a:ext uri="{9D8B030D-6E8A-4147-A177-3AD203B41FA5}">
                      <a16:colId xmlns:a16="http://schemas.microsoft.com/office/drawing/2014/main" val="3993425671"/>
                    </a:ext>
                  </a:extLst>
                </a:gridCol>
                <a:gridCol w="1350932">
                  <a:extLst>
                    <a:ext uri="{9D8B030D-6E8A-4147-A177-3AD203B41FA5}">
                      <a16:colId xmlns:a16="http://schemas.microsoft.com/office/drawing/2014/main" val="774976811"/>
                    </a:ext>
                  </a:extLst>
                </a:gridCol>
                <a:gridCol w="1350932">
                  <a:extLst>
                    <a:ext uri="{9D8B030D-6E8A-4147-A177-3AD203B41FA5}">
                      <a16:colId xmlns:a16="http://schemas.microsoft.com/office/drawing/2014/main" val="2713395762"/>
                    </a:ext>
                  </a:extLst>
                </a:gridCol>
                <a:gridCol w="1562985">
                  <a:extLst>
                    <a:ext uri="{9D8B030D-6E8A-4147-A177-3AD203B41FA5}">
                      <a16:colId xmlns:a16="http://schemas.microsoft.com/office/drawing/2014/main" val="3959467423"/>
                    </a:ext>
                  </a:extLst>
                </a:gridCol>
                <a:gridCol w="1172492">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5">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pPr algn="ctr"/>
                      <a:endParaRPr lang="fr-FR" dirty="0"/>
                    </a:p>
                  </a:txBody>
                  <a:tcPr/>
                </a:tc>
                <a:tc>
                  <a:txBody>
                    <a:bodyPr/>
                    <a:lstStyle/>
                    <a:p>
                      <a:r>
                        <a:rPr lang="fr-FR" dirty="0"/>
                        <a:t>Structures</a:t>
                      </a:r>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Entretien</a:t>
                      </a:r>
                    </a:p>
                  </a:txBody>
                  <a:tcPr/>
                </a:tc>
                <a:tc>
                  <a:txBody>
                    <a:bodyPr/>
                    <a:lstStyle/>
                    <a:p>
                      <a:pPr algn="ctr"/>
                      <a:r>
                        <a:rPr lang="fr-FR" dirty="0"/>
                        <a:t>Approvisionnement</a:t>
                      </a:r>
                    </a:p>
                  </a:txBody>
                  <a:tcPr/>
                </a:tc>
                <a:tc>
                  <a:txBody>
                    <a:bodyPr/>
                    <a:lstStyle/>
                    <a:p>
                      <a:pPr algn="ctr"/>
                      <a:r>
                        <a:rPr lang="fr-FR" dirty="0"/>
                        <a:t>Atelier découpage</a:t>
                      </a:r>
                    </a:p>
                  </a:txBody>
                  <a:tcPr/>
                </a:tc>
                <a:tc>
                  <a:txBody>
                    <a:bodyPr/>
                    <a:lstStyle/>
                    <a:p>
                      <a:pPr algn="ctr"/>
                      <a:r>
                        <a:rPr lang="fr-FR" dirty="0"/>
                        <a:t>Atelier couture</a:t>
                      </a:r>
                    </a:p>
                  </a:txBody>
                  <a:tcPr/>
                </a:tc>
                <a:tc>
                  <a:txBody>
                    <a:bodyPr/>
                    <a:lstStyle/>
                    <a:p>
                      <a:pPr algn="ctr"/>
                      <a:r>
                        <a:rPr lang="fr-FR" dirty="0"/>
                        <a:t>Ventes</a:t>
                      </a:r>
                    </a:p>
                  </a:txBody>
                  <a:tcPr/>
                </a:tc>
                <a:tc>
                  <a:txBody>
                    <a:bodyPr/>
                    <a:lstStyle/>
                    <a:p>
                      <a:pPr algn="ctr"/>
                      <a:r>
                        <a:rPr lang="fr-FR" dirty="0"/>
                        <a:t>Administration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a:t>
                      </a:r>
                    </a:p>
                  </a:txBody>
                  <a:tcP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837623821"/>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algn="r" defTabSz="914400" rtl="0" eaLnBrk="1" fontAlgn="ctr" latinLnBrk="0" hangingPunct="1"/>
                      <a:r>
                        <a:rPr lang="fr-FR" sz="1800" kern="1200" dirty="0">
                          <a:solidFill>
                            <a:schemeClr val="tx1"/>
                          </a:solidFill>
                          <a:latin typeface="+mn-lt"/>
                          <a:ea typeface="+mn-ea"/>
                          <a:cs typeface="+mn-cs"/>
                        </a:rPr>
                        <a:t>26 000 €</a:t>
                      </a:r>
                    </a:p>
                  </a:txBody>
                  <a:tcPr marL="9525" marR="85725" marT="9525" marB="0" anchor="ctr"/>
                </a:tc>
                <a:tc>
                  <a:txBody>
                    <a:bodyPr/>
                    <a:lstStyle/>
                    <a:p>
                      <a:pPr algn="r"/>
                      <a:r>
                        <a:rPr lang="fr-FR" dirty="0"/>
                        <a:t>14 000 </a:t>
                      </a:r>
                      <a:r>
                        <a:rPr lang="fr-FR" baseline="0" dirty="0"/>
                        <a:t>€</a:t>
                      </a:r>
                      <a:endParaRPr lang="fr-FR" dirty="0"/>
                    </a:p>
                  </a:txBody>
                  <a:tcPr/>
                </a:tc>
                <a:tc>
                  <a:txBody>
                    <a:bodyPr/>
                    <a:lstStyle/>
                    <a:p>
                      <a:pPr algn="r"/>
                      <a:r>
                        <a:rPr lang="fr-FR" dirty="0"/>
                        <a:t>6 000 €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6 000 €</a:t>
                      </a:r>
                    </a:p>
                  </a:txBody>
                  <a:tcPr/>
                </a:tc>
                <a:tc>
                  <a:txBody>
                    <a:bodyPr/>
                    <a:lstStyle/>
                    <a:p>
                      <a:pPr algn="r"/>
                      <a:r>
                        <a:rPr lang="fr-FR" dirty="0"/>
                        <a:t>42 000 €</a:t>
                      </a:r>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1811420469"/>
                  </a:ext>
                </a:extLst>
              </a:tr>
              <a:tr h="370840">
                <a:tc gridSpan="2">
                  <a:txBody>
                    <a:bodyPr/>
                    <a:lstStyle/>
                    <a:p>
                      <a:r>
                        <a:rPr lang="fr-FR" dirty="0"/>
                        <a:t>Répartition secondaire</a:t>
                      </a:r>
                    </a:p>
                  </a:txBody>
                  <a:tcPr>
                    <a:solidFill>
                      <a:schemeClr val="bg1">
                        <a:lumMod val="75000"/>
                      </a:schemeClr>
                    </a:solidFill>
                  </a:tcPr>
                </a:tc>
                <a:tc hMerge="1">
                  <a:txBody>
                    <a:bodyPr/>
                    <a:lstStyle/>
                    <a:p>
                      <a:endParaRPr lang="fr-FR"/>
                    </a:p>
                  </a:txBody>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extLst>
                  <a:ext uri="{0D108BD9-81ED-4DB2-BD59-A6C34878D82A}">
                    <a16:rowId xmlns:a16="http://schemas.microsoft.com/office/drawing/2014/main" val="1388053970"/>
                  </a:ext>
                </a:extLst>
              </a:tr>
              <a:tr h="370840">
                <a:tc>
                  <a:txBody>
                    <a:bodyPr/>
                    <a:lstStyle/>
                    <a:p>
                      <a:r>
                        <a:rPr lang="fr-FR" dirty="0"/>
                        <a:t>Entretien</a:t>
                      </a:r>
                    </a:p>
                  </a:txBody>
                  <a:tcPr/>
                </a:tc>
                <a:tc>
                  <a:txBody>
                    <a:bodyPr/>
                    <a:lstStyle/>
                    <a:p>
                      <a:pPr marL="0" algn="r" defTabSz="914400" rtl="0" eaLnBrk="1" fontAlgn="ctr" latinLnBrk="0" hangingPunct="1"/>
                      <a:r>
                        <a:rPr lang="fr-FR" sz="1800" kern="1200" dirty="0">
                          <a:solidFill>
                            <a:schemeClr val="tx1"/>
                          </a:solidFill>
                          <a:latin typeface="+mn-lt"/>
                          <a:ea typeface="+mn-ea"/>
                          <a:cs typeface="+mn-cs"/>
                        </a:rPr>
                        <a:t>26 000 €</a:t>
                      </a:r>
                    </a:p>
                  </a:txBody>
                  <a:tcPr/>
                </a:tc>
                <a:tc>
                  <a:txBody>
                    <a:bodyPr/>
                    <a:lstStyle/>
                    <a:p>
                      <a:pPr algn="r"/>
                      <a:r>
                        <a:rPr lang="fr-FR" dirty="0"/>
                        <a:t>-26 000 €</a:t>
                      </a:r>
                    </a:p>
                  </a:txBody>
                  <a:tcPr/>
                </a:tc>
                <a:tc>
                  <a:txBody>
                    <a:bodyPr/>
                    <a:lstStyle/>
                    <a:p>
                      <a:pPr algn="r"/>
                      <a:r>
                        <a:rPr lang="fr-FR" dirty="0"/>
                        <a:t>0 €</a:t>
                      </a:r>
                    </a:p>
                  </a:txBody>
                  <a:tcPr/>
                </a:tc>
                <a:tc>
                  <a:txBody>
                    <a:bodyPr/>
                    <a:lstStyle/>
                    <a:p>
                      <a:pPr algn="r"/>
                      <a:r>
                        <a:rPr lang="fr-FR" dirty="0"/>
                        <a:t>18 200 €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7 800 €</a:t>
                      </a:r>
                    </a:p>
                  </a:txBody>
                  <a:tcPr/>
                </a:tc>
                <a:tc>
                  <a:txBody>
                    <a:bodyPr/>
                    <a:lstStyle/>
                    <a:p>
                      <a:pPr algn="r"/>
                      <a:r>
                        <a:rPr lang="fr-FR" dirty="0"/>
                        <a:t>0 €</a:t>
                      </a:r>
                    </a:p>
                  </a:txBody>
                  <a:tcPr/>
                </a:tc>
                <a:tc>
                  <a:txBody>
                    <a:bodyPr/>
                    <a:lstStyle/>
                    <a:p>
                      <a:pPr algn="r"/>
                      <a:r>
                        <a:rPr lang="fr-FR" dirty="0"/>
                        <a:t>0 €</a:t>
                      </a:r>
                    </a:p>
                  </a:txBody>
                  <a:tcPr/>
                </a:tc>
                <a:tc>
                  <a:txBody>
                    <a:bodyPr/>
                    <a:lstStyle/>
                    <a:p>
                      <a:pPr algn="r"/>
                      <a:r>
                        <a:rPr lang="fr-FR" dirty="0"/>
                        <a:t>0 €</a:t>
                      </a:r>
                    </a:p>
                  </a:txBody>
                  <a:tcPr/>
                </a:tc>
                <a:extLst>
                  <a:ext uri="{0D108BD9-81ED-4DB2-BD59-A6C34878D82A}">
                    <a16:rowId xmlns:a16="http://schemas.microsoft.com/office/drawing/2014/main" val="1548992266"/>
                  </a:ext>
                </a:extLst>
              </a:tr>
              <a:tr h="370840">
                <a:tc gridSpan="2">
                  <a:txBody>
                    <a:bodyPr/>
                    <a:lstStyle/>
                    <a:p>
                      <a:r>
                        <a:rPr lang="fr-FR" dirty="0"/>
                        <a:t>Totaux après répartition</a:t>
                      </a:r>
                      <a:r>
                        <a:rPr lang="fr-FR" baseline="0" dirty="0"/>
                        <a:t> secondaire</a:t>
                      </a:r>
                      <a:endParaRPr lang="fr-FR" dirty="0"/>
                    </a:p>
                  </a:txBody>
                  <a:tcPr/>
                </a:tc>
                <a:tc hMerge="1">
                  <a:txBody>
                    <a:bodyPr/>
                    <a:lstStyle/>
                    <a:p>
                      <a:endParaRPr lang="fr-FR"/>
                    </a:p>
                  </a:txBody>
                  <a:tcPr/>
                </a:tc>
                <a:tc>
                  <a:txBody>
                    <a:bodyPr/>
                    <a:lstStyle/>
                    <a:p>
                      <a:pPr algn="r"/>
                      <a:r>
                        <a:rPr lang="fr-FR" dirty="0"/>
                        <a:t>0 €</a:t>
                      </a:r>
                    </a:p>
                  </a:txBody>
                  <a:tcPr/>
                </a:tc>
                <a:tc>
                  <a:txBody>
                    <a:bodyPr/>
                    <a:lstStyle/>
                    <a:p>
                      <a:pPr algn="r"/>
                      <a:r>
                        <a:rPr lang="fr-FR" dirty="0"/>
                        <a:t>14 000 €</a:t>
                      </a:r>
                    </a:p>
                  </a:txBody>
                  <a:tcPr/>
                </a:tc>
                <a:tc>
                  <a:txBody>
                    <a:bodyPr/>
                    <a:lstStyle/>
                    <a:p>
                      <a:pPr algn="r"/>
                      <a:r>
                        <a:rPr lang="fr-FR" dirty="0"/>
                        <a:t>24 200 €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13 800 €</a:t>
                      </a:r>
                    </a:p>
                  </a:txBody>
                  <a:tcPr/>
                </a:tc>
                <a:tc>
                  <a:txBody>
                    <a:bodyPr/>
                    <a:lstStyle/>
                    <a:p>
                      <a:pPr algn="r"/>
                      <a:r>
                        <a:rPr lang="fr-FR" dirty="0"/>
                        <a:t>42</a:t>
                      </a:r>
                      <a:r>
                        <a:rPr lang="fr-FR" baseline="0" dirty="0"/>
                        <a:t> 000 €</a:t>
                      </a:r>
                      <a:endParaRPr lang="fr-FR" dirty="0"/>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2433091978"/>
                  </a:ext>
                </a:extLst>
              </a:tr>
            </a:tbl>
          </a:graphicData>
        </a:graphic>
      </p:graphicFrame>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38</a:t>
            </a:fld>
            <a:endParaRPr lang="fr-FR" dirty="0"/>
          </a:p>
        </p:txBody>
      </p:sp>
    </p:spTree>
    <p:extLst>
      <p:ext uri="{BB962C8B-B14F-4D97-AF65-F5344CB8AC3E}">
        <p14:creationId xmlns:p14="http://schemas.microsoft.com/office/powerpoint/2010/main" val="2610548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le calcul du cout de l’unité d’œuvre </a:t>
            </a:r>
          </a:p>
        </p:txBody>
      </p:sp>
      <p:sp>
        <p:nvSpPr>
          <p:cNvPr id="3" name="Espace réservé du contenu 2"/>
          <p:cNvSpPr>
            <a:spLocks noGrp="1"/>
          </p:cNvSpPr>
          <p:nvPr>
            <p:ph idx="1"/>
          </p:nvPr>
        </p:nvSpPr>
        <p:spPr/>
        <p:txBody>
          <a:bodyPr>
            <a:normAutofit/>
          </a:bodyPr>
          <a:lstStyle/>
          <a:p>
            <a:r>
              <a:rPr lang="fr-FR" dirty="0"/>
              <a:t>Nous allons maintenant calculer le cout d’une unité d’œuvre en faisant le calcul pour chaque centre</a:t>
            </a:r>
          </a:p>
          <a:p>
            <a:pPr marL="0" indent="0">
              <a:buNone/>
            </a:pPr>
            <a:r>
              <a:rPr lang="fr-FR" dirty="0"/>
              <a:t>Totaux après répartition secondaire / Nombre d’unité d’œuvre </a:t>
            </a:r>
          </a:p>
          <a:p>
            <a:pPr marL="0" indent="0" algn="ctr">
              <a:buNone/>
            </a:pPr>
            <a:r>
              <a:rPr lang="fr-FR" dirty="0"/>
              <a:t>Ou pour les centres de structure</a:t>
            </a:r>
          </a:p>
          <a:p>
            <a:pPr marL="0" indent="0">
              <a:buNone/>
            </a:pPr>
            <a:r>
              <a:rPr lang="fr-FR" dirty="0"/>
              <a:t>Totaux après répartition secondaire / Assiette de frais</a:t>
            </a:r>
          </a:p>
          <a:p>
            <a:pPr marL="0" indent="0">
              <a:buNone/>
            </a:pPr>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39</a:t>
            </a:fld>
            <a:endParaRPr lang="fr-FR" dirty="0"/>
          </a:p>
        </p:txBody>
      </p:sp>
    </p:spTree>
    <p:extLst>
      <p:ext uri="{BB962C8B-B14F-4D97-AF65-F5344CB8AC3E}">
        <p14:creationId xmlns:p14="http://schemas.microsoft.com/office/powerpoint/2010/main" val="190584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I. Passer de la comptabilité financière à la comptabilité de gestion</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514350" indent="-514350">
              <a:buFont typeface="+mj-lt"/>
              <a:buAutoNum type="alphaUcPeriod"/>
            </a:pPr>
            <a:r>
              <a:rPr lang="fr-FR" sz="3200" dirty="0"/>
              <a:t>Pourquoi un traitement ?</a:t>
            </a:r>
          </a:p>
          <a:p>
            <a:pPr marL="514350" indent="-514350">
              <a:buFont typeface="+mj-lt"/>
              <a:buAutoNum type="alphaUcPeriod"/>
            </a:pPr>
            <a:r>
              <a:rPr lang="fr-FR" sz="3200" dirty="0"/>
              <a:t>Les charges non incorporables</a:t>
            </a:r>
          </a:p>
          <a:p>
            <a:pPr marL="514350" indent="-514350">
              <a:buFont typeface="+mj-lt"/>
              <a:buAutoNum type="alphaUcPeriod"/>
            </a:pPr>
            <a:r>
              <a:rPr lang="fr-FR" sz="3200" dirty="0"/>
              <a:t>Les charges supplétives</a:t>
            </a:r>
          </a:p>
          <a:p>
            <a:pPr marL="514350" indent="-514350">
              <a:buFont typeface="+mj-lt"/>
              <a:buAutoNum type="alphaUcPeriod"/>
            </a:pPr>
            <a:r>
              <a:rPr lang="fr-FR" sz="3200" dirty="0"/>
              <a:t>Le schéma de synthèse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4</a:t>
            </a:fld>
            <a:endParaRPr lang="fr-FR" dirty="0"/>
          </a:p>
        </p:txBody>
      </p:sp>
    </p:spTree>
    <p:extLst>
      <p:ext uri="{BB962C8B-B14F-4D97-AF65-F5344CB8AC3E}">
        <p14:creationId xmlns:p14="http://schemas.microsoft.com/office/powerpoint/2010/main" val="3575044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467658963"/>
              </p:ext>
            </p:extLst>
          </p:nvPr>
        </p:nvGraphicFramePr>
        <p:xfrm>
          <a:off x="3" y="1320800"/>
          <a:ext cx="12191997" cy="4934857"/>
        </p:xfrm>
        <a:graphic>
          <a:graphicData uri="http://schemas.openxmlformats.org/drawingml/2006/table">
            <a:tbl>
              <a:tblPr bandRow="1">
                <a:tableStyleId>{5940675A-B579-460E-94D1-54222C63F5DA}</a:tableStyleId>
              </a:tblPr>
              <a:tblGrid>
                <a:gridCol w="1354666">
                  <a:extLst>
                    <a:ext uri="{9D8B030D-6E8A-4147-A177-3AD203B41FA5}">
                      <a16:colId xmlns:a16="http://schemas.microsoft.com/office/drawing/2014/main" val="4278622741"/>
                    </a:ext>
                  </a:extLst>
                </a:gridCol>
                <a:gridCol w="2128762">
                  <a:extLst>
                    <a:ext uri="{9D8B030D-6E8A-4147-A177-3AD203B41FA5}">
                      <a16:colId xmlns:a16="http://schemas.microsoft.com/office/drawing/2014/main" val="3589019280"/>
                    </a:ext>
                  </a:extLst>
                </a:gridCol>
                <a:gridCol w="1103085">
                  <a:extLst>
                    <a:ext uri="{9D8B030D-6E8A-4147-A177-3AD203B41FA5}">
                      <a16:colId xmlns:a16="http://schemas.microsoft.com/office/drawing/2014/main" val="3850117283"/>
                    </a:ext>
                  </a:extLst>
                </a:gridCol>
                <a:gridCol w="1219200">
                  <a:extLst>
                    <a:ext uri="{9D8B030D-6E8A-4147-A177-3AD203B41FA5}">
                      <a16:colId xmlns:a16="http://schemas.microsoft.com/office/drawing/2014/main" val="1384130196"/>
                    </a:ext>
                  </a:extLst>
                </a:gridCol>
                <a:gridCol w="1291772">
                  <a:extLst>
                    <a:ext uri="{9D8B030D-6E8A-4147-A177-3AD203B41FA5}">
                      <a16:colId xmlns:a16="http://schemas.microsoft.com/office/drawing/2014/main" val="292236368"/>
                    </a:ext>
                  </a:extLst>
                </a:gridCol>
                <a:gridCol w="1152630">
                  <a:extLst>
                    <a:ext uri="{9D8B030D-6E8A-4147-A177-3AD203B41FA5}">
                      <a16:colId xmlns:a16="http://schemas.microsoft.com/office/drawing/2014/main" val="1406263200"/>
                    </a:ext>
                  </a:extLst>
                </a:gridCol>
                <a:gridCol w="1232549">
                  <a:extLst>
                    <a:ext uri="{9D8B030D-6E8A-4147-A177-3AD203B41FA5}">
                      <a16:colId xmlns:a16="http://schemas.microsoft.com/office/drawing/2014/main" val="4146776138"/>
                    </a:ext>
                  </a:extLst>
                </a:gridCol>
                <a:gridCol w="1639604">
                  <a:extLst>
                    <a:ext uri="{9D8B030D-6E8A-4147-A177-3AD203B41FA5}">
                      <a16:colId xmlns:a16="http://schemas.microsoft.com/office/drawing/2014/main" val="611165616"/>
                    </a:ext>
                  </a:extLst>
                </a:gridCol>
                <a:gridCol w="1069729">
                  <a:extLst>
                    <a:ext uri="{9D8B030D-6E8A-4147-A177-3AD203B41FA5}">
                      <a16:colId xmlns:a16="http://schemas.microsoft.com/office/drawing/2014/main" val="463810243"/>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311441698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911592946"/>
                  </a:ext>
                </a:extLst>
              </a:tr>
              <a:tr h="0">
                <a:tc gridSpan="2" vMerge="1">
                  <a:txBody>
                    <a:bodyPr/>
                    <a:lstStyle/>
                    <a:p>
                      <a:endParaRPr lang="fr-FR" dirty="0"/>
                    </a:p>
                  </a:txBody>
                  <a:tcPr/>
                </a:tc>
                <a:tc hMerge="1" vMerge="1">
                  <a:txBody>
                    <a:bodyPr/>
                    <a:lstStyle/>
                    <a:p>
                      <a:endParaRPr lang="fr-FR" dirty="0"/>
                    </a:p>
                  </a:txBody>
                  <a:tcPr/>
                </a:tc>
                <a:tc gridSpan="4">
                  <a:txBody>
                    <a:bodyPr/>
                    <a:lstStyle/>
                    <a:p>
                      <a:endParaRPr lang="fr-F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gridSpan="2">
                  <a:txBody>
                    <a:bodyPr/>
                    <a:lstStyle/>
                    <a:p>
                      <a:endParaRPr lang="fr-FR"/>
                    </a:p>
                  </a:txBody>
                  <a:tcPr/>
                </a:tc>
                <a:tc hMerge="1">
                  <a:txBody>
                    <a:bodyPr/>
                    <a:lstStyle/>
                    <a:p>
                      <a:endParaRPr lang="fr-FR" dirty="0"/>
                    </a:p>
                  </a:txBody>
                  <a:tcPr/>
                </a:tc>
                <a:tc>
                  <a:txBody>
                    <a:bodyPr/>
                    <a:lstStyle/>
                    <a:p>
                      <a:endParaRPr lang="fr-FR"/>
                    </a:p>
                  </a:txBody>
                  <a:tcPr/>
                </a:tc>
                <a:extLst>
                  <a:ext uri="{0D108BD9-81ED-4DB2-BD59-A6C34878D82A}">
                    <a16:rowId xmlns:a16="http://schemas.microsoft.com/office/drawing/2014/main" val="559156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Auxiliaire 1</a:t>
                      </a:r>
                    </a:p>
                  </a:txBody>
                  <a:tcPr/>
                </a:tc>
                <a:tc>
                  <a:txBody>
                    <a:bodyPr/>
                    <a:lstStyle/>
                    <a:p>
                      <a:pPr algn="ctr"/>
                      <a:r>
                        <a:rPr lang="fr-FR" dirty="0"/>
                        <a:t>Auxiliaire</a:t>
                      </a:r>
                      <a:r>
                        <a:rPr lang="fr-FR" baseline="0" dirty="0"/>
                        <a:t> …</a:t>
                      </a:r>
                      <a:endParaRPr lang="fr-FR" dirty="0"/>
                    </a:p>
                  </a:txBody>
                  <a:tcPr/>
                </a:tc>
                <a:tc>
                  <a:txBody>
                    <a:bodyPr/>
                    <a:lstStyle/>
                    <a:p>
                      <a:pPr algn="ctr"/>
                      <a:r>
                        <a:rPr lang="fr-FR" dirty="0"/>
                        <a:t>Principal 1</a:t>
                      </a:r>
                    </a:p>
                  </a:txBody>
                  <a:tcPr/>
                </a:tc>
                <a:tc>
                  <a:txBody>
                    <a:bodyPr/>
                    <a:lstStyle/>
                    <a:p>
                      <a:pPr algn="ctr"/>
                      <a:r>
                        <a:rPr lang="fr-FR" dirty="0"/>
                        <a:t>Principal …</a:t>
                      </a:r>
                    </a:p>
                  </a:txBody>
                  <a:tcPr/>
                </a:tc>
                <a:tc>
                  <a:txBody>
                    <a:bodyPr/>
                    <a:lstStyle/>
                    <a:p>
                      <a:pPr algn="ctr"/>
                      <a:r>
                        <a:rPr lang="fr-FR" dirty="0"/>
                        <a:t>Structure 1</a:t>
                      </a:r>
                    </a:p>
                  </a:txBody>
                  <a:tcPr/>
                </a:tc>
                <a:tc>
                  <a:txBody>
                    <a:bodyPr/>
                    <a:lstStyle/>
                    <a:p>
                      <a:pPr algn="ctr"/>
                      <a:r>
                        <a:rPr lang="fr-FR" dirty="0"/>
                        <a:t>Structure</a:t>
                      </a:r>
                      <a:r>
                        <a:rPr lang="fr-FR" baseline="0" dirty="0"/>
                        <a:t> 2</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3945072558"/>
                  </a:ext>
                </a:extLst>
              </a:tr>
              <a:tr h="444137">
                <a:tc gridSpan="2">
                  <a:txBody>
                    <a:bodyPr/>
                    <a:lstStyle/>
                    <a:p>
                      <a:r>
                        <a:rPr lang="fr-FR" dirty="0"/>
                        <a:t>Totaux après répartition</a:t>
                      </a:r>
                      <a:r>
                        <a:rPr lang="fr-FR" baseline="0" dirty="0"/>
                        <a:t> secondaire</a:t>
                      </a:r>
                      <a:endParaRPr lang="fr-FR" dirty="0"/>
                    </a:p>
                  </a:txBody>
                  <a:tcPr/>
                </a:tc>
                <a:tc hMerge="1">
                  <a:txBody>
                    <a:bodyPr/>
                    <a:lstStyle/>
                    <a:p>
                      <a:endParaRPr lang="fr-FR"/>
                    </a:p>
                  </a:txBody>
                  <a:tcPr/>
                </a:tc>
                <a:tc>
                  <a:txBody>
                    <a:bodyPr/>
                    <a:lstStyle/>
                    <a:p>
                      <a:pPr algn="ctr"/>
                      <a:r>
                        <a:rPr lang="fr-FR" dirty="0"/>
                        <a:t>0</a:t>
                      </a:r>
                    </a:p>
                  </a:txBody>
                  <a:tcPr/>
                </a:tc>
                <a:tc>
                  <a:txBody>
                    <a:bodyPr/>
                    <a:lstStyle/>
                    <a:p>
                      <a:pPr algn="ctr"/>
                      <a:r>
                        <a:rPr lang="fr-FR"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126929144"/>
                  </a:ext>
                </a:extLst>
              </a:tr>
              <a:tr h="370840">
                <a:tc gridSpan="2">
                  <a:txBody>
                    <a:bodyPr/>
                    <a:lstStyle/>
                    <a:p>
                      <a:r>
                        <a:rPr lang="fr-FR" dirty="0"/>
                        <a:t>Unité d’œuvre ou assiette de frais</a:t>
                      </a:r>
                    </a:p>
                  </a:txBody>
                  <a:tcPr/>
                </a:tc>
                <a:tc hMerge="1">
                  <a:txBody>
                    <a:bodyPr/>
                    <a:lstStyle/>
                    <a:p>
                      <a:endParaRPr lang="fr-FR"/>
                    </a:p>
                  </a:txBody>
                  <a:tcPr/>
                </a:tc>
                <a:tc>
                  <a:txBody>
                    <a:bodyPr/>
                    <a:lstStyle/>
                    <a:p>
                      <a:pPr algn="ctr"/>
                      <a:endParaRPr lang="fr-FR" dirty="0"/>
                    </a:p>
                  </a:txBody>
                  <a:tcPr/>
                </a:tc>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Unité physique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Unité physique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Unité physique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Unité monétaire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485458459"/>
                  </a:ext>
                </a:extLst>
              </a:tr>
              <a:tr h="370840">
                <a:tc gridSpan="2">
                  <a:txBody>
                    <a:bodyPr/>
                    <a:lstStyle/>
                    <a:p>
                      <a:r>
                        <a:rPr lang="fr-FR" dirty="0"/>
                        <a:t>Nombre d’unité d’œuvre ou assiette de frais</a:t>
                      </a:r>
                    </a:p>
                  </a:txBody>
                  <a:tcPr/>
                </a:tc>
                <a:tc hMerge="1">
                  <a:txBody>
                    <a:bodyPr/>
                    <a:lstStyle/>
                    <a:p>
                      <a:endParaRPr lang="fr-FR"/>
                    </a:p>
                  </a:txBody>
                  <a:tcPr/>
                </a:tc>
                <a:tc>
                  <a:txBody>
                    <a:bodyPr/>
                    <a:lstStyle/>
                    <a:p>
                      <a:pPr algn="ctr"/>
                      <a:endParaRPr lang="fr-FR" dirty="0"/>
                    </a:p>
                  </a:txBody>
                  <a:tcPr/>
                </a:tc>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Nombre d’unités physiques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Nombre d’unités physiques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Nombre d’unités physiques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Nombre d’unités physiques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tc>
                <a:extLst>
                  <a:ext uri="{0D108BD9-81ED-4DB2-BD59-A6C34878D82A}">
                    <a16:rowId xmlns:a16="http://schemas.microsoft.com/office/drawing/2014/main" val="2832071568"/>
                  </a:ext>
                </a:extLst>
              </a:tr>
              <a:tr h="370840">
                <a:tc gridSpan="2">
                  <a:txBody>
                    <a:bodyPr/>
                    <a:lstStyle/>
                    <a:p>
                      <a:r>
                        <a:rPr lang="fr-FR" dirty="0"/>
                        <a:t>Cout de l’unité d’œuvre ou taux de frais</a:t>
                      </a:r>
                    </a:p>
                  </a:txBody>
                  <a:tcPr/>
                </a:tc>
                <a:tc hMerge="1">
                  <a:txBody>
                    <a:bodyPr/>
                    <a:lstStyle/>
                    <a:p>
                      <a:endParaRPr lang="fr-FR"/>
                    </a:p>
                  </a:txBody>
                  <a:tcPr/>
                </a:tc>
                <a:tc>
                  <a:txBody>
                    <a:bodyPr/>
                    <a:lstStyle/>
                    <a:p>
                      <a:pPr algn="ctr"/>
                      <a:endParaRPr lang="fr-FR" dirty="0"/>
                    </a:p>
                  </a:txBody>
                  <a:tcPr/>
                </a:tc>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x € /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Nbre</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unités physiques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x € / </a:t>
                      </a:r>
                      <a:r>
                        <a:rPr kumimoji="0" lang="fr-FR" sz="1800" b="0" i="0" u="none" strike="noStrike" kern="1200" cap="none" spc="0" normalizeH="0" baseline="0" noProof="0" dirty="0" err="1">
                          <a:ln>
                            <a:noFill/>
                          </a:ln>
                          <a:solidFill>
                            <a:prstClr val="black"/>
                          </a:solidFill>
                          <a:effectLst/>
                          <a:uLnTx/>
                          <a:uFillTx/>
                          <a:latin typeface="+mn-lt"/>
                          <a:ea typeface="+mn-ea"/>
                          <a:cs typeface="+mn-cs"/>
                        </a:rPr>
                        <a:t>Nbre</a:t>
                      </a:r>
                      <a:r>
                        <a:rPr kumimoji="0" lang="fr-FR" sz="1800" b="0" i="0" u="none" strike="noStrike" kern="1200" cap="none" spc="0" normalizeH="0" baseline="0" noProof="0" dirty="0">
                          <a:ln>
                            <a:noFill/>
                          </a:ln>
                          <a:solidFill>
                            <a:prstClr val="black"/>
                          </a:solidFill>
                          <a:effectLst/>
                          <a:uLnTx/>
                          <a:uFillTx/>
                          <a:latin typeface="+mn-lt"/>
                          <a:ea typeface="+mn-ea"/>
                          <a:cs typeface="+mn-cs"/>
                        </a:rPr>
                        <a:t> unités physiques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x € / </a:t>
                      </a:r>
                      <a:r>
                        <a:rPr kumimoji="0" lang="fr-FR" sz="1800" b="0" i="0" u="none" strike="noStrike" kern="1200" cap="none" spc="0" normalizeH="0" baseline="0" noProof="0" dirty="0" err="1">
                          <a:ln>
                            <a:noFill/>
                          </a:ln>
                          <a:solidFill>
                            <a:prstClr val="black"/>
                          </a:solidFill>
                          <a:effectLst/>
                          <a:uLnTx/>
                          <a:uFillTx/>
                          <a:latin typeface="+mn-lt"/>
                          <a:ea typeface="+mn-ea"/>
                          <a:cs typeface="+mn-cs"/>
                        </a:rPr>
                        <a:t>Nbre</a:t>
                      </a:r>
                      <a:r>
                        <a:rPr kumimoji="0" lang="fr-FR" sz="1800" b="0" i="0" u="none" strike="noStrike" kern="1200" cap="none" spc="0" normalizeH="0" baseline="0" noProof="0" dirty="0">
                          <a:ln>
                            <a:noFill/>
                          </a:ln>
                          <a:solidFill>
                            <a:prstClr val="black"/>
                          </a:solidFill>
                          <a:effectLst/>
                          <a:uLnTx/>
                          <a:uFillTx/>
                          <a:latin typeface="+mn-lt"/>
                          <a:ea typeface="+mn-ea"/>
                          <a:cs typeface="+mn-cs"/>
                        </a:rPr>
                        <a:t> unités physiques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x € / </a:t>
                      </a:r>
                      <a:r>
                        <a:rPr kumimoji="0" lang="fr-FR" sz="1800" b="0" i="0" u="none" strike="noStrike" kern="1200" cap="none" spc="0" normalizeH="0" baseline="0" noProof="0" dirty="0" err="1">
                          <a:ln>
                            <a:noFill/>
                          </a:ln>
                          <a:solidFill>
                            <a:prstClr val="black"/>
                          </a:solidFill>
                          <a:effectLst/>
                          <a:uLnTx/>
                          <a:uFillTx/>
                          <a:latin typeface="+mn-lt"/>
                          <a:ea typeface="+mn-ea"/>
                          <a:cs typeface="+mn-cs"/>
                        </a:rPr>
                        <a:t>Nbre</a:t>
                      </a:r>
                      <a:r>
                        <a:rPr kumimoji="0" lang="fr-FR" sz="1800" b="0" i="0" u="none" strike="noStrike" kern="1200" cap="none" spc="0" normalizeH="0" baseline="0" noProof="0" dirty="0">
                          <a:ln>
                            <a:noFill/>
                          </a:ln>
                          <a:solidFill>
                            <a:prstClr val="black"/>
                          </a:solidFill>
                          <a:effectLst/>
                          <a:uLnTx/>
                          <a:uFillTx/>
                          <a:latin typeface="+mn-lt"/>
                          <a:ea typeface="+mn-ea"/>
                          <a:cs typeface="+mn-cs"/>
                        </a:rPr>
                        <a:t> unités physiques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777788454"/>
                  </a:ext>
                </a:extLst>
              </a:tr>
            </a:tbl>
          </a:graphicData>
        </a:graphic>
      </p:graphicFrame>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t>40</a:t>
            </a:fld>
            <a:endParaRPr lang="fr-FR"/>
          </a:p>
        </p:txBody>
      </p:sp>
    </p:spTree>
    <p:extLst>
      <p:ext uri="{BB962C8B-B14F-4D97-AF65-F5344CB8AC3E}">
        <p14:creationId xmlns:p14="http://schemas.microsoft.com/office/powerpoint/2010/main" val="1213075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p:txBody>
          <a:bodyPr/>
          <a:lstStyle/>
          <a:p>
            <a:r>
              <a:rPr lang="fr-FR" dirty="0"/>
              <a:t>Rappel des unités d’œuvre choisis par l’entreprise</a:t>
            </a:r>
          </a:p>
          <a:p>
            <a:pPr lvl="1"/>
            <a:r>
              <a:rPr lang="fr-FR" dirty="0"/>
              <a:t>Les m</a:t>
            </a:r>
            <a:r>
              <a:rPr lang="fr-FR" baseline="30000" dirty="0"/>
              <a:t>2</a:t>
            </a:r>
            <a:r>
              <a:rPr lang="fr-FR" dirty="0"/>
              <a:t> achetés et les charges du centre Approvisionnement</a:t>
            </a:r>
          </a:p>
          <a:p>
            <a:pPr lvl="1"/>
            <a:r>
              <a:rPr lang="fr-FR" dirty="0"/>
              <a:t>Le nombre de sacs fabriqués et les charges des centres Ateliers</a:t>
            </a:r>
          </a:p>
          <a:p>
            <a:pPr lvl="1"/>
            <a:r>
              <a:rPr lang="fr-FR" dirty="0"/>
              <a:t>Le nombre de sacs vendus et les charges du centre Ventes</a:t>
            </a:r>
          </a:p>
          <a:p>
            <a:r>
              <a:rPr lang="fr-FR" dirty="0"/>
              <a:t>Rappel de l’assiette de frais choisie par l’entreprise</a:t>
            </a:r>
          </a:p>
          <a:p>
            <a:pPr lvl="1"/>
            <a:r>
              <a:rPr lang="fr-FR" dirty="0"/>
              <a:t>100 € de chiffre d’affaires</a:t>
            </a:r>
          </a:p>
          <a:p>
            <a:pPr lvl="1"/>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41</a:t>
            </a:fld>
            <a:endParaRPr lang="fr-FR" dirty="0"/>
          </a:p>
        </p:txBody>
      </p:sp>
    </p:spTree>
    <p:extLst>
      <p:ext uri="{BB962C8B-B14F-4D97-AF65-F5344CB8AC3E}">
        <p14:creationId xmlns:p14="http://schemas.microsoft.com/office/powerpoint/2010/main" val="165041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dirty="0" err="1"/>
              <a:t>Deldo</a:t>
            </a:r>
            <a:endParaRPr lang="fr-FR" dirty="0"/>
          </a:p>
        </p:txBody>
      </p:sp>
      <p:sp>
        <p:nvSpPr>
          <p:cNvPr id="3" name="Espace réservé du contenu 2"/>
          <p:cNvSpPr>
            <a:spLocks noGrp="1"/>
          </p:cNvSpPr>
          <p:nvPr>
            <p:ph idx="1"/>
          </p:nvPr>
        </p:nvSpPr>
        <p:spPr/>
        <p:txBody>
          <a:bodyPr/>
          <a:lstStyle/>
          <a:p>
            <a:r>
              <a:rPr lang="fr-FR" dirty="0"/>
              <a:t>L’entreprise a acheté 4600 m</a:t>
            </a:r>
            <a:r>
              <a:rPr lang="fr-FR" baseline="30000" dirty="0"/>
              <a:t>2</a:t>
            </a:r>
            <a:r>
              <a:rPr lang="fr-FR" dirty="0"/>
              <a:t> de tissu et 2400 m2 de cuir soit 7000 m</a:t>
            </a:r>
            <a:r>
              <a:rPr lang="fr-FR" baseline="30000" dirty="0"/>
              <a:t>2</a:t>
            </a:r>
            <a:r>
              <a:rPr lang="fr-FR" dirty="0"/>
              <a:t> en tout</a:t>
            </a:r>
          </a:p>
          <a:p>
            <a:r>
              <a:rPr lang="fr-FR" dirty="0"/>
              <a:t>Elle a fabriqué 1000 sacs en tissu et 1000 sacs en cuir soit 2000 sacs en tout.</a:t>
            </a:r>
          </a:p>
          <a:p>
            <a:r>
              <a:rPr lang="fr-FR" dirty="0"/>
              <a:t>Elle a vendu 1200 sacs en tissu et 900 sacs en cuir soit 2100 sacs en tout</a:t>
            </a:r>
          </a:p>
          <a:p>
            <a:r>
              <a:rPr lang="fr-FR" dirty="0"/>
              <a:t>Les sacs de cuirs sont vendus 283 € et les sac en tissu 229 €. Elle a donc réalisé un CA de 529 500 €</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42</a:t>
            </a:fld>
            <a:endParaRPr lang="fr-FR" dirty="0"/>
          </a:p>
        </p:txBody>
      </p:sp>
    </p:spTree>
    <p:extLst>
      <p:ext uri="{BB962C8B-B14F-4D97-AF65-F5344CB8AC3E}">
        <p14:creationId xmlns:p14="http://schemas.microsoft.com/office/powerpoint/2010/main" val="2467854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812800"/>
          </a:xfrm>
        </p:spPr>
        <p:txBody>
          <a:bodyPr/>
          <a:lstStyle/>
          <a:p>
            <a:r>
              <a:rPr lang="fr-FR" dirty="0"/>
              <a:t>Exemple </a:t>
            </a:r>
            <a:r>
              <a:rPr lang="fr-FR" dirty="0" err="1"/>
              <a:t>Deldo</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862253123"/>
              </p:ext>
            </p:extLst>
          </p:nvPr>
        </p:nvGraphicFramePr>
        <p:xfrm>
          <a:off x="0" y="696576"/>
          <a:ext cx="12192001" cy="5791200"/>
        </p:xfrm>
        <a:graphic>
          <a:graphicData uri="http://schemas.openxmlformats.org/drawingml/2006/table">
            <a:tbl>
              <a:tblPr bandRow="1">
                <a:tableStyleId>{5940675A-B579-460E-94D1-54222C63F5DA}</a:tableStyleId>
              </a:tblPr>
              <a:tblGrid>
                <a:gridCol w="1350932">
                  <a:extLst>
                    <a:ext uri="{9D8B030D-6E8A-4147-A177-3AD203B41FA5}">
                      <a16:colId xmlns:a16="http://schemas.microsoft.com/office/drawing/2014/main" val="147206214"/>
                    </a:ext>
                  </a:extLst>
                </a:gridCol>
                <a:gridCol w="1350932">
                  <a:extLst>
                    <a:ext uri="{9D8B030D-6E8A-4147-A177-3AD203B41FA5}">
                      <a16:colId xmlns:a16="http://schemas.microsoft.com/office/drawing/2014/main" val="1030903050"/>
                    </a:ext>
                  </a:extLst>
                </a:gridCol>
                <a:gridCol w="1132383">
                  <a:extLst>
                    <a:ext uri="{9D8B030D-6E8A-4147-A177-3AD203B41FA5}">
                      <a16:colId xmlns:a16="http://schemas.microsoft.com/office/drawing/2014/main" val="129527660"/>
                    </a:ext>
                  </a:extLst>
                </a:gridCol>
                <a:gridCol w="1569481">
                  <a:extLst>
                    <a:ext uri="{9D8B030D-6E8A-4147-A177-3AD203B41FA5}">
                      <a16:colId xmlns:a16="http://schemas.microsoft.com/office/drawing/2014/main" val="1366789368"/>
                    </a:ext>
                  </a:extLst>
                </a:gridCol>
                <a:gridCol w="1350932">
                  <a:extLst>
                    <a:ext uri="{9D8B030D-6E8A-4147-A177-3AD203B41FA5}">
                      <a16:colId xmlns:a16="http://schemas.microsoft.com/office/drawing/2014/main" val="3993425671"/>
                    </a:ext>
                  </a:extLst>
                </a:gridCol>
                <a:gridCol w="1350932">
                  <a:extLst>
                    <a:ext uri="{9D8B030D-6E8A-4147-A177-3AD203B41FA5}">
                      <a16:colId xmlns:a16="http://schemas.microsoft.com/office/drawing/2014/main" val="774976811"/>
                    </a:ext>
                  </a:extLst>
                </a:gridCol>
                <a:gridCol w="1350932">
                  <a:extLst>
                    <a:ext uri="{9D8B030D-6E8A-4147-A177-3AD203B41FA5}">
                      <a16:colId xmlns:a16="http://schemas.microsoft.com/office/drawing/2014/main" val="2713395762"/>
                    </a:ext>
                  </a:extLst>
                </a:gridCol>
                <a:gridCol w="1562985">
                  <a:extLst>
                    <a:ext uri="{9D8B030D-6E8A-4147-A177-3AD203B41FA5}">
                      <a16:colId xmlns:a16="http://schemas.microsoft.com/office/drawing/2014/main" val="3959467423"/>
                    </a:ext>
                  </a:extLst>
                </a:gridCol>
                <a:gridCol w="1172492">
                  <a:extLst>
                    <a:ext uri="{9D8B030D-6E8A-4147-A177-3AD203B41FA5}">
                      <a16:colId xmlns:a16="http://schemas.microsoft.com/office/drawing/2014/main" val="2754317625"/>
                    </a:ext>
                  </a:extLst>
                </a:gridCol>
              </a:tblGrid>
              <a:tr h="370840">
                <a:tc gridSpan="9">
                  <a:txBody>
                    <a:bodyPr/>
                    <a:lstStyle/>
                    <a:p>
                      <a:pPr algn="ctr"/>
                      <a:r>
                        <a:rPr lang="fr-FR" dirty="0"/>
                        <a:t>Tableau de répartition des charges indirectes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247962354"/>
                  </a:ext>
                </a:extLst>
              </a:tr>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Charges indirectes</a:t>
                      </a:r>
                    </a:p>
                  </a:txBody>
                  <a:tcPr anchor="ctr"/>
                </a:tc>
                <a:tc rowSpan="2" hMerge="1">
                  <a:txBody>
                    <a:bodyPr/>
                    <a:lstStyle/>
                    <a:p>
                      <a:endParaRPr lang="fr-FR" dirty="0"/>
                    </a:p>
                  </a:txBody>
                  <a:tcPr/>
                </a:tc>
                <a:tc gridSpan="6">
                  <a:txBody>
                    <a:bodyPr/>
                    <a:lstStyle/>
                    <a:p>
                      <a:pPr algn="ctr"/>
                      <a:r>
                        <a:rPr lang="fr-FR" dirty="0"/>
                        <a:t>Centres d’analyse</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3507900336"/>
                  </a:ext>
                </a:extLst>
              </a:tr>
              <a:tr h="320040">
                <a:tc gridSpan="2" vMerge="1">
                  <a:txBody>
                    <a:bodyPr/>
                    <a:lstStyle/>
                    <a:p>
                      <a:endParaRPr lang="fr-FR" dirty="0"/>
                    </a:p>
                  </a:txBody>
                  <a:tcPr/>
                </a:tc>
                <a:tc hMerge="1" vMerge="1">
                  <a:txBody>
                    <a:bodyPr/>
                    <a:lstStyle/>
                    <a:p>
                      <a:endParaRPr lang="fr-FR" dirty="0"/>
                    </a:p>
                  </a:txBody>
                  <a:tcPr/>
                </a:tc>
                <a:tc gridSpan="5">
                  <a:txBody>
                    <a:bodyPr/>
                    <a:lstStyle/>
                    <a:p>
                      <a:pPr algn="ctr"/>
                      <a:r>
                        <a:rPr lang="fr-FR" dirty="0"/>
                        <a:t>Opérationnels</a:t>
                      </a: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pPr algn="ctr"/>
                      <a:endParaRPr lang="fr-FR" dirty="0"/>
                    </a:p>
                  </a:txBody>
                  <a:tcPr/>
                </a:tc>
                <a:tc>
                  <a:txBody>
                    <a:bodyPr/>
                    <a:lstStyle/>
                    <a:p>
                      <a:r>
                        <a:rPr lang="fr-FR" dirty="0"/>
                        <a:t>Structures</a:t>
                      </a:r>
                    </a:p>
                  </a:txBody>
                  <a:tcPr/>
                </a:tc>
                <a:tc>
                  <a:txBody>
                    <a:bodyPr/>
                    <a:lstStyle/>
                    <a:p>
                      <a:endParaRPr lang="fr-FR" dirty="0"/>
                    </a:p>
                  </a:txBody>
                  <a:tcPr/>
                </a:tc>
                <a:extLst>
                  <a:ext uri="{0D108BD9-81ED-4DB2-BD59-A6C34878D82A}">
                    <a16:rowId xmlns:a16="http://schemas.microsoft.com/office/drawing/2014/main" val="2237838285"/>
                  </a:ext>
                </a:extLst>
              </a:tr>
              <a:tr h="4381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Listes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Montants</a:t>
                      </a:r>
                    </a:p>
                  </a:txBody>
                  <a:tcPr anchor="ctr"/>
                </a:tc>
                <a:tc>
                  <a:txBody>
                    <a:bodyPr/>
                    <a:lstStyle/>
                    <a:p>
                      <a:pPr algn="ctr"/>
                      <a:r>
                        <a:rPr lang="fr-FR" dirty="0"/>
                        <a:t>Entretien</a:t>
                      </a:r>
                    </a:p>
                  </a:txBody>
                  <a:tcPr/>
                </a:tc>
                <a:tc>
                  <a:txBody>
                    <a:bodyPr/>
                    <a:lstStyle/>
                    <a:p>
                      <a:pPr algn="ctr"/>
                      <a:r>
                        <a:rPr lang="fr-FR" dirty="0"/>
                        <a:t>Approvisionnement</a:t>
                      </a:r>
                    </a:p>
                  </a:txBody>
                  <a:tcPr/>
                </a:tc>
                <a:tc>
                  <a:txBody>
                    <a:bodyPr/>
                    <a:lstStyle/>
                    <a:p>
                      <a:pPr algn="ctr"/>
                      <a:r>
                        <a:rPr lang="fr-FR" dirty="0"/>
                        <a:t>Atelier découpage</a:t>
                      </a:r>
                    </a:p>
                  </a:txBody>
                  <a:tcPr/>
                </a:tc>
                <a:tc>
                  <a:txBody>
                    <a:bodyPr/>
                    <a:lstStyle/>
                    <a:p>
                      <a:pPr algn="ctr"/>
                      <a:r>
                        <a:rPr lang="fr-FR" dirty="0"/>
                        <a:t>Atelier couture</a:t>
                      </a:r>
                    </a:p>
                  </a:txBody>
                  <a:tcPr/>
                </a:tc>
                <a:tc>
                  <a:txBody>
                    <a:bodyPr/>
                    <a:lstStyle/>
                    <a:p>
                      <a:pPr algn="ctr"/>
                      <a:r>
                        <a:rPr lang="fr-FR" dirty="0"/>
                        <a:t>Ventes</a:t>
                      </a:r>
                    </a:p>
                  </a:txBody>
                  <a:tcPr/>
                </a:tc>
                <a:tc>
                  <a:txBody>
                    <a:bodyPr/>
                    <a:lstStyle/>
                    <a:p>
                      <a:pPr algn="ctr"/>
                      <a:r>
                        <a:rPr lang="fr-FR" dirty="0"/>
                        <a:t>Administration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Somme</a:t>
                      </a:r>
                    </a:p>
                  </a:txBody>
                  <a:tcPr/>
                </a:tc>
                <a:extLst>
                  <a:ext uri="{0D108BD9-81ED-4DB2-BD59-A6C34878D82A}">
                    <a16:rowId xmlns:a16="http://schemas.microsoft.com/office/drawing/2014/main" val="4080331341"/>
                  </a:ext>
                </a:extLst>
              </a:tr>
              <a:tr h="370840">
                <a:tc>
                  <a:txBody>
                    <a:bodyPr/>
                    <a:lstStyle/>
                    <a:p>
                      <a:r>
                        <a:rPr lang="fr-FR" dirty="0"/>
                        <a:t>…</a:t>
                      </a:r>
                    </a:p>
                  </a:txBody>
                  <a:tcP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837623821"/>
                  </a:ext>
                </a:extLst>
              </a:tr>
              <a:tr h="370840">
                <a:tc gridSpan="2">
                  <a:txBody>
                    <a:bodyPr/>
                    <a:lstStyle/>
                    <a:p>
                      <a:r>
                        <a:rPr lang="fr-FR" dirty="0"/>
                        <a:t>Total Répartition primaire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algn="r" defTabSz="914400" rtl="0" eaLnBrk="1" fontAlgn="ctr" latinLnBrk="0" hangingPunct="1"/>
                      <a:r>
                        <a:rPr lang="fr-FR" sz="1800" kern="1200" dirty="0">
                          <a:solidFill>
                            <a:schemeClr val="tx1"/>
                          </a:solidFill>
                          <a:latin typeface="+mn-lt"/>
                          <a:ea typeface="+mn-ea"/>
                          <a:cs typeface="+mn-cs"/>
                        </a:rPr>
                        <a:t>26 000 €</a:t>
                      </a:r>
                    </a:p>
                  </a:txBody>
                  <a:tcPr marL="9525" marR="85725" marT="9525" marB="0" anchor="ctr"/>
                </a:tc>
                <a:tc>
                  <a:txBody>
                    <a:bodyPr/>
                    <a:lstStyle/>
                    <a:p>
                      <a:pPr algn="r"/>
                      <a:r>
                        <a:rPr lang="fr-FR" dirty="0"/>
                        <a:t>14 000 </a:t>
                      </a:r>
                      <a:r>
                        <a:rPr lang="fr-FR" baseline="0" dirty="0"/>
                        <a:t>€</a:t>
                      </a:r>
                      <a:endParaRPr lang="fr-FR" dirty="0"/>
                    </a:p>
                  </a:txBody>
                  <a:tcPr/>
                </a:tc>
                <a:tc>
                  <a:txBody>
                    <a:bodyPr/>
                    <a:lstStyle/>
                    <a:p>
                      <a:pPr algn="r"/>
                      <a:r>
                        <a:rPr lang="fr-FR" dirty="0"/>
                        <a:t>6 000 €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6 000 €</a:t>
                      </a:r>
                    </a:p>
                  </a:txBody>
                  <a:tcPr/>
                </a:tc>
                <a:tc>
                  <a:txBody>
                    <a:bodyPr/>
                    <a:lstStyle/>
                    <a:p>
                      <a:pPr algn="r"/>
                      <a:r>
                        <a:rPr lang="fr-FR" dirty="0"/>
                        <a:t>42 000 €</a:t>
                      </a:r>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1811420469"/>
                  </a:ext>
                </a:extLst>
              </a:tr>
              <a:tr h="370840">
                <a:tc gridSpan="2">
                  <a:txBody>
                    <a:bodyPr/>
                    <a:lstStyle/>
                    <a:p>
                      <a:r>
                        <a:rPr lang="fr-FR" dirty="0"/>
                        <a:t>Répartition secondaire</a:t>
                      </a:r>
                    </a:p>
                  </a:txBody>
                  <a:tcPr>
                    <a:solidFill>
                      <a:schemeClr val="bg1">
                        <a:lumMod val="75000"/>
                      </a:schemeClr>
                    </a:solidFill>
                  </a:tcPr>
                </a:tc>
                <a:tc hMerge="1">
                  <a:txBody>
                    <a:bodyPr/>
                    <a:lstStyle/>
                    <a:p>
                      <a:endParaRPr lang="fr-FR"/>
                    </a:p>
                  </a:txBody>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tc>
                  <a:txBody>
                    <a:bodyPr/>
                    <a:lstStyle/>
                    <a:p>
                      <a:pPr algn="r"/>
                      <a:endParaRPr lang="fr-FR" dirty="0"/>
                    </a:p>
                  </a:txBody>
                  <a:tcPr>
                    <a:solidFill>
                      <a:schemeClr val="bg1">
                        <a:lumMod val="75000"/>
                      </a:schemeClr>
                    </a:solidFill>
                  </a:tcPr>
                </a:tc>
                <a:extLst>
                  <a:ext uri="{0D108BD9-81ED-4DB2-BD59-A6C34878D82A}">
                    <a16:rowId xmlns:a16="http://schemas.microsoft.com/office/drawing/2014/main" val="1388053970"/>
                  </a:ext>
                </a:extLst>
              </a:tr>
              <a:tr h="370840">
                <a:tc>
                  <a:txBody>
                    <a:bodyPr/>
                    <a:lstStyle/>
                    <a:p>
                      <a:r>
                        <a:rPr lang="fr-FR" dirty="0"/>
                        <a:t>Entretien</a:t>
                      </a:r>
                    </a:p>
                  </a:txBody>
                  <a:tcPr/>
                </a:tc>
                <a:tc>
                  <a:txBody>
                    <a:bodyPr/>
                    <a:lstStyle/>
                    <a:p>
                      <a:pPr marL="0" algn="r" defTabSz="914400" rtl="0" eaLnBrk="1" fontAlgn="ctr" latinLnBrk="0" hangingPunct="1"/>
                      <a:r>
                        <a:rPr lang="fr-FR" sz="1800" kern="1200" dirty="0">
                          <a:solidFill>
                            <a:schemeClr val="tx1"/>
                          </a:solidFill>
                          <a:latin typeface="+mn-lt"/>
                          <a:ea typeface="+mn-ea"/>
                          <a:cs typeface="+mn-cs"/>
                        </a:rPr>
                        <a:t>26 000 €</a:t>
                      </a:r>
                    </a:p>
                  </a:txBody>
                  <a:tcPr/>
                </a:tc>
                <a:tc>
                  <a:txBody>
                    <a:bodyPr/>
                    <a:lstStyle/>
                    <a:p>
                      <a:pPr algn="r"/>
                      <a:r>
                        <a:rPr lang="fr-FR" dirty="0"/>
                        <a:t>-26 000 €</a:t>
                      </a:r>
                    </a:p>
                  </a:txBody>
                  <a:tcPr/>
                </a:tc>
                <a:tc>
                  <a:txBody>
                    <a:bodyPr/>
                    <a:lstStyle/>
                    <a:p>
                      <a:pPr algn="r"/>
                      <a:r>
                        <a:rPr lang="fr-FR" dirty="0"/>
                        <a:t>0 €</a:t>
                      </a:r>
                    </a:p>
                  </a:txBody>
                  <a:tcPr/>
                </a:tc>
                <a:tc>
                  <a:txBody>
                    <a:bodyPr/>
                    <a:lstStyle/>
                    <a:p>
                      <a:pPr algn="r"/>
                      <a:r>
                        <a:rPr lang="fr-FR" dirty="0"/>
                        <a:t>18 200 €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7 800 €</a:t>
                      </a:r>
                    </a:p>
                  </a:txBody>
                  <a:tcPr/>
                </a:tc>
                <a:tc>
                  <a:txBody>
                    <a:bodyPr/>
                    <a:lstStyle/>
                    <a:p>
                      <a:pPr algn="r"/>
                      <a:r>
                        <a:rPr lang="fr-FR" dirty="0"/>
                        <a:t>0 €</a:t>
                      </a:r>
                    </a:p>
                  </a:txBody>
                  <a:tcPr/>
                </a:tc>
                <a:tc>
                  <a:txBody>
                    <a:bodyPr/>
                    <a:lstStyle/>
                    <a:p>
                      <a:pPr algn="r"/>
                      <a:r>
                        <a:rPr lang="fr-FR" dirty="0"/>
                        <a:t>0 €</a:t>
                      </a:r>
                    </a:p>
                  </a:txBody>
                  <a:tcPr/>
                </a:tc>
                <a:tc>
                  <a:txBody>
                    <a:bodyPr/>
                    <a:lstStyle/>
                    <a:p>
                      <a:pPr algn="r"/>
                      <a:r>
                        <a:rPr lang="fr-FR" dirty="0"/>
                        <a:t>0 €</a:t>
                      </a:r>
                    </a:p>
                  </a:txBody>
                  <a:tcPr/>
                </a:tc>
                <a:extLst>
                  <a:ext uri="{0D108BD9-81ED-4DB2-BD59-A6C34878D82A}">
                    <a16:rowId xmlns:a16="http://schemas.microsoft.com/office/drawing/2014/main" val="1548992266"/>
                  </a:ext>
                </a:extLst>
              </a:tr>
              <a:tr h="370840">
                <a:tc gridSpan="2">
                  <a:txBody>
                    <a:bodyPr/>
                    <a:lstStyle/>
                    <a:p>
                      <a:r>
                        <a:rPr lang="fr-FR" dirty="0"/>
                        <a:t>Totaux après répartition</a:t>
                      </a:r>
                      <a:r>
                        <a:rPr lang="fr-FR" baseline="0" dirty="0"/>
                        <a:t> secondaire</a:t>
                      </a:r>
                      <a:endParaRPr lang="fr-FR" dirty="0"/>
                    </a:p>
                  </a:txBody>
                  <a:tcPr/>
                </a:tc>
                <a:tc hMerge="1">
                  <a:txBody>
                    <a:bodyPr/>
                    <a:lstStyle/>
                    <a:p>
                      <a:endParaRPr lang="fr-FR"/>
                    </a:p>
                  </a:txBody>
                  <a:tcPr/>
                </a:tc>
                <a:tc>
                  <a:txBody>
                    <a:bodyPr/>
                    <a:lstStyle/>
                    <a:p>
                      <a:pPr algn="r"/>
                      <a:r>
                        <a:rPr lang="fr-FR" dirty="0"/>
                        <a:t>0 €</a:t>
                      </a:r>
                    </a:p>
                  </a:txBody>
                  <a:tcPr/>
                </a:tc>
                <a:tc>
                  <a:txBody>
                    <a:bodyPr/>
                    <a:lstStyle/>
                    <a:p>
                      <a:pPr algn="r"/>
                      <a:r>
                        <a:rPr lang="fr-FR" dirty="0"/>
                        <a:t>14 000 €</a:t>
                      </a:r>
                    </a:p>
                  </a:txBody>
                  <a:tcPr/>
                </a:tc>
                <a:tc>
                  <a:txBody>
                    <a:bodyPr/>
                    <a:lstStyle/>
                    <a:p>
                      <a:pPr algn="r"/>
                      <a:r>
                        <a:rPr lang="fr-FR" dirty="0"/>
                        <a:t>24 200 €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13 800 €</a:t>
                      </a:r>
                    </a:p>
                  </a:txBody>
                  <a:tcPr/>
                </a:tc>
                <a:tc>
                  <a:txBody>
                    <a:bodyPr/>
                    <a:lstStyle/>
                    <a:p>
                      <a:pPr algn="r"/>
                      <a:r>
                        <a:rPr lang="fr-FR" dirty="0"/>
                        <a:t>42</a:t>
                      </a:r>
                      <a:r>
                        <a:rPr lang="fr-FR" baseline="0" dirty="0"/>
                        <a:t> 000 €</a:t>
                      </a:r>
                      <a:endParaRPr lang="fr-FR" dirty="0"/>
                    </a:p>
                  </a:txBody>
                  <a:tcPr/>
                </a:tc>
                <a:tc>
                  <a:txBody>
                    <a:bodyPr/>
                    <a:lstStyle/>
                    <a:p>
                      <a:pPr algn="r"/>
                      <a:r>
                        <a:rPr lang="fr-FR" dirty="0"/>
                        <a:t>26 000 €</a:t>
                      </a:r>
                    </a:p>
                  </a:txBody>
                  <a:tcPr/>
                </a:tc>
                <a:tc>
                  <a:txBody>
                    <a:bodyPr/>
                    <a:lstStyle/>
                    <a:p>
                      <a:pPr algn="r"/>
                      <a:r>
                        <a:rPr lang="fr-FR" dirty="0"/>
                        <a:t>120 000 €</a:t>
                      </a:r>
                    </a:p>
                  </a:txBody>
                  <a:tcPr/>
                </a:tc>
                <a:extLst>
                  <a:ext uri="{0D108BD9-81ED-4DB2-BD59-A6C34878D82A}">
                    <a16:rowId xmlns:a16="http://schemas.microsoft.com/office/drawing/2014/main" val="2433091978"/>
                  </a:ext>
                </a:extLst>
              </a:tr>
              <a:tr h="370840">
                <a:tc gridSpan="2">
                  <a:txBody>
                    <a:bodyPr/>
                    <a:lstStyle/>
                    <a:p>
                      <a:r>
                        <a:rPr lang="fr-FR" dirty="0"/>
                        <a:t>Unité d’œuvre ou assiette de frais</a:t>
                      </a:r>
                    </a:p>
                  </a:txBody>
                  <a:tcPr/>
                </a:tc>
                <a:tc hMerge="1">
                  <a:txBody>
                    <a:bodyPr/>
                    <a:lstStyle/>
                    <a:p>
                      <a:endParaRPr lang="fr-FR"/>
                    </a:p>
                  </a:txBody>
                  <a:tcPr/>
                </a:tc>
                <a:tc>
                  <a:txBody>
                    <a:bodyPr/>
                    <a:lstStyle/>
                    <a:p>
                      <a:pPr algn="r"/>
                      <a:endParaRPr lang="fr-FR" dirty="0"/>
                    </a:p>
                  </a:txBody>
                  <a:tcPr/>
                </a:tc>
                <a:tc>
                  <a:txBody>
                    <a:bodyPr/>
                    <a:lstStyle/>
                    <a:p>
                      <a:pPr algn="ctr"/>
                      <a:r>
                        <a:rPr lang="fr-FR" dirty="0" err="1"/>
                        <a:t>Nbre</a:t>
                      </a:r>
                      <a:r>
                        <a:rPr lang="fr-FR" dirty="0"/>
                        <a:t> m</a:t>
                      </a:r>
                      <a:r>
                        <a:rPr lang="fr-FR" baseline="30000" dirty="0"/>
                        <a:t>2</a:t>
                      </a:r>
                      <a:r>
                        <a:rPr lang="fr-FR" baseline="0" dirty="0"/>
                        <a:t> acheté</a:t>
                      </a:r>
                      <a:endParaRPr lang="fr-FR" dirty="0"/>
                    </a:p>
                  </a:txBody>
                  <a:tcPr/>
                </a:tc>
                <a:tc>
                  <a:txBody>
                    <a:bodyPr/>
                    <a:lstStyle/>
                    <a:p>
                      <a:pPr algn="ctr"/>
                      <a:r>
                        <a:rPr lang="fr-FR" dirty="0" err="1"/>
                        <a:t>Nbre</a:t>
                      </a:r>
                      <a:r>
                        <a:rPr lang="fr-FR" dirty="0"/>
                        <a:t> sac fabriqués</a:t>
                      </a:r>
                    </a:p>
                  </a:txBody>
                  <a:tcPr/>
                </a:tc>
                <a:tc>
                  <a:txBody>
                    <a:bodyPr/>
                    <a:lstStyle/>
                    <a:p>
                      <a:pPr algn="ctr"/>
                      <a:r>
                        <a:rPr lang="fr-FR" dirty="0" err="1"/>
                        <a:t>Nbre</a:t>
                      </a:r>
                      <a:r>
                        <a:rPr lang="fr-FR" dirty="0"/>
                        <a:t> sac fabriqués</a:t>
                      </a:r>
                    </a:p>
                  </a:txBody>
                  <a:tcPr/>
                </a:tc>
                <a:tc>
                  <a:txBody>
                    <a:bodyPr/>
                    <a:lstStyle/>
                    <a:p>
                      <a:pPr algn="ctr"/>
                      <a:r>
                        <a:rPr lang="fr-FR" dirty="0" err="1"/>
                        <a:t>Nbre</a:t>
                      </a:r>
                      <a:r>
                        <a:rPr lang="fr-FR" dirty="0"/>
                        <a:t> sac</a:t>
                      </a:r>
                      <a:r>
                        <a:rPr lang="fr-FR" baseline="0" dirty="0"/>
                        <a:t> vendus</a:t>
                      </a:r>
                      <a:endParaRPr lang="fr-FR" dirty="0"/>
                    </a:p>
                  </a:txBody>
                  <a:tcPr/>
                </a:tc>
                <a:tc>
                  <a:txBody>
                    <a:bodyPr/>
                    <a:lstStyle/>
                    <a:p>
                      <a:pPr algn="ctr"/>
                      <a:r>
                        <a:rPr lang="fr-FR" dirty="0"/>
                        <a:t>100 € de CA</a:t>
                      </a:r>
                    </a:p>
                  </a:txBody>
                  <a:tcPr/>
                </a:tc>
                <a:tc>
                  <a:txBody>
                    <a:bodyPr/>
                    <a:lstStyle/>
                    <a:p>
                      <a:pPr algn="r"/>
                      <a:endParaRPr lang="fr-FR" dirty="0"/>
                    </a:p>
                  </a:txBody>
                  <a:tcPr/>
                </a:tc>
                <a:extLst>
                  <a:ext uri="{0D108BD9-81ED-4DB2-BD59-A6C34878D82A}">
                    <a16:rowId xmlns:a16="http://schemas.microsoft.com/office/drawing/2014/main" val="925590530"/>
                  </a:ext>
                </a:extLst>
              </a:tr>
              <a:tr h="370840">
                <a:tc gridSpan="2">
                  <a:txBody>
                    <a:bodyPr/>
                    <a:lstStyle/>
                    <a:p>
                      <a:r>
                        <a:rPr lang="fr-FR" dirty="0"/>
                        <a:t>Nombre d’unité d’œuvre ou assiette de frais</a:t>
                      </a:r>
                    </a:p>
                  </a:txBody>
                  <a:tcPr/>
                </a:tc>
                <a:tc hMerge="1">
                  <a:txBody>
                    <a:bodyPr/>
                    <a:lstStyle/>
                    <a:p>
                      <a:endParaRPr lang="fr-FR"/>
                    </a:p>
                  </a:txBody>
                  <a:tcPr/>
                </a:tc>
                <a:tc>
                  <a:txBody>
                    <a:bodyPr/>
                    <a:lstStyle/>
                    <a:p>
                      <a:pPr algn="r"/>
                      <a:endParaRPr lang="fr-FR" dirty="0"/>
                    </a:p>
                  </a:txBody>
                  <a:tcPr/>
                </a:tc>
                <a:tc>
                  <a:txBody>
                    <a:bodyPr/>
                    <a:lstStyle/>
                    <a:p>
                      <a:pPr algn="r"/>
                      <a:r>
                        <a:rPr lang="fr-FR" dirty="0"/>
                        <a:t>7000</a:t>
                      </a:r>
                    </a:p>
                  </a:txBody>
                  <a:tcPr/>
                </a:tc>
                <a:tc>
                  <a:txBody>
                    <a:bodyPr/>
                    <a:lstStyle/>
                    <a:p>
                      <a:pPr algn="r"/>
                      <a:r>
                        <a:rPr lang="fr-FR" dirty="0"/>
                        <a:t>2000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2000</a:t>
                      </a:r>
                    </a:p>
                  </a:txBody>
                  <a:tcPr/>
                </a:tc>
                <a:tc>
                  <a:txBody>
                    <a:bodyPr/>
                    <a:lstStyle/>
                    <a:p>
                      <a:pPr algn="r"/>
                      <a:r>
                        <a:rPr lang="fr-FR" dirty="0"/>
                        <a:t>2100</a:t>
                      </a:r>
                    </a:p>
                  </a:txBody>
                  <a:tcPr/>
                </a:tc>
                <a:tc>
                  <a:txBody>
                    <a:bodyPr/>
                    <a:lstStyle/>
                    <a:p>
                      <a:pPr algn="r"/>
                      <a:r>
                        <a:rPr lang="fr-FR" dirty="0"/>
                        <a:t>5295</a:t>
                      </a:r>
                    </a:p>
                  </a:txBody>
                  <a:tcPr/>
                </a:tc>
                <a:tc>
                  <a:txBody>
                    <a:bodyPr/>
                    <a:lstStyle/>
                    <a:p>
                      <a:pPr algn="r"/>
                      <a:endParaRPr lang="fr-FR" dirty="0"/>
                    </a:p>
                  </a:txBody>
                  <a:tcPr/>
                </a:tc>
                <a:extLst>
                  <a:ext uri="{0D108BD9-81ED-4DB2-BD59-A6C34878D82A}">
                    <a16:rowId xmlns:a16="http://schemas.microsoft.com/office/drawing/2014/main" val="728729250"/>
                  </a:ext>
                </a:extLst>
              </a:tr>
              <a:tr h="370840">
                <a:tc gridSpan="2">
                  <a:txBody>
                    <a:bodyPr/>
                    <a:lstStyle/>
                    <a:p>
                      <a:r>
                        <a:rPr lang="fr-FR" dirty="0"/>
                        <a:t>Cout de l’unité d’œuvre ou taux de frais</a:t>
                      </a:r>
                    </a:p>
                  </a:txBody>
                  <a:tcPr/>
                </a:tc>
                <a:tc hMerge="1">
                  <a:txBody>
                    <a:bodyPr/>
                    <a:lstStyle/>
                    <a:p>
                      <a:endParaRPr lang="fr-FR"/>
                    </a:p>
                  </a:txBody>
                  <a:tcPr/>
                </a:tc>
                <a:tc>
                  <a:txBody>
                    <a:bodyPr/>
                    <a:lstStyle/>
                    <a:p>
                      <a:pPr algn="r"/>
                      <a:endParaRPr lang="fr-FR" dirty="0"/>
                    </a:p>
                  </a:txBody>
                  <a:tcPr/>
                </a:tc>
                <a:tc>
                  <a:txBody>
                    <a:bodyPr/>
                    <a:lstStyle/>
                    <a:p>
                      <a:pPr algn="r"/>
                      <a:r>
                        <a:rPr lang="fr-FR" dirty="0"/>
                        <a:t>2,000 €</a:t>
                      </a:r>
                    </a:p>
                  </a:txBody>
                  <a:tcPr/>
                </a:tc>
                <a:tc>
                  <a:txBody>
                    <a:bodyPr/>
                    <a:lstStyle/>
                    <a:p>
                      <a:pPr algn="r"/>
                      <a:r>
                        <a:rPr lang="fr-FR" dirty="0"/>
                        <a:t>12,100 €</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dirty="0"/>
                        <a:t>6,900 €</a:t>
                      </a:r>
                    </a:p>
                  </a:txBody>
                  <a:tcPr/>
                </a:tc>
                <a:tc>
                  <a:txBody>
                    <a:bodyPr/>
                    <a:lstStyle/>
                    <a:p>
                      <a:pPr algn="r"/>
                      <a:r>
                        <a:rPr lang="fr-FR" dirty="0"/>
                        <a:t>20,000 €</a:t>
                      </a:r>
                    </a:p>
                  </a:txBody>
                  <a:tcPr/>
                </a:tc>
                <a:tc>
                  <a:txBody>
                    <a:bodyPr/>
                    <a:lstStyle/>
                    <a:p>
                      <a:pPr algn="r"/>
                      <a:r>
                        <a:rPr lang="fr-FR" dirty="0"/>
                        <a:t>4,9103 €</a:t>
                      </a:r>
                    </a:p>
                  </a:txBody>
                  <a:tcPr/>
                </a:tc>
                <a:tc>
                  <a:txBody>
                    <a:bodyPr/>
                    <a:lstStyle/>
                    <a:p>
                      <a:pPr algn="r"/>
                      <a:endParaRPr lang="fr-FR" dirty="0"/>
                    </a:p>
                  </a:txBody>
                  <a:tcPr/>
                </a:tc>
                <a:extLst>
                  <a:ext uri="{0D108BD9-81ED-4DB2-BD59-A6C34878D82A}">
                    <a16:rowId xmlns:a16="http://schemas.microsoft.com/office/drawing/2014/main" val="3983565658"/>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43</a:t>
            </a:fld>
            <a:endParaRPr lang="fr-FR" dirty="0"/>
          </a:p>
        </p:txBody>
      </p:sp>
    </p:spTree>
    <p:extLst>
      <p:ext uri="{BB962C8B-B14F-4D97-AF65-F5344CB8AC3E}">
        <p14:creationId xmlns:p14="http://schemas.microsoft.com/office/powerpoint/2010/main" val="3794321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des charges indirectes</a:t>
            </a:r>
          </a:p>
        </p:txBody>
      </p:sp>
      <p:sp>
        <p:nvSpPr>
          <p:cNvPr id="3" name="Espace réservé du contenu 2"/>
          <p:cNvSpPr>
            <a:spLocks noGrp="1"/>
          </p:cNvSpPr>
          <p:nvPr>
            <p:ph idx="1"/>
          </p:nvPr>
        </p:nvSpPr>
        <p:spPr/>
        <p:txBody>
          <a:bodyPr/>
          <a:lstStyle/>
          <a:p>
            <a:r>
              <a:rPr lang="fr-FR" dirty="0"/>
              <a:t>Il ne reste plus qu’à utiliser les charges indirectes dans le calcul du cout d’achat, du cout de production et du cout hors production.</a:t>
            </a:r>
          </a:p>
          <a:p>
            <a:endParaRPr lang="fr-FR" dirty="0"/>
          </a:p>
          <a:p>
            <a:r>
              <a:rPr lang="fr-FR" dirty="0"/>
              <a:t>Dans l’exemple </a:t>
            </a:r>
            <a:r>
              <a:rPr lang="fr-FR" dirty="0" err="1"/>
              <a:t>Deldo</a:t>
            </a:r>
            <a:r>
              <a:rPr lang="fr-FR" dirty="0"/>
              <a:t>, si le prix d’achat du tissu est de 10 € le m2, alors le cout d’achat du tissu serait :</a:t>
            </a: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623164113"/>
              </p:ext>
            </p:extLst>
          </p:nvPr>
        </p:nvGraphicFramePr>
        <p:xfrm>
          <a:off x="1407886" y="4217609"/>
          <a:ext cx="8127999" cy="1423368"/>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3495451228"/>
                    </a:ext>
                  </a:extLst>
                </a:gridCol>
                <a:gridCol w="2709333">
                  <a:extLst>
                    <a:ext uri="{9D8B030D-6E8A-4147-A177-3AD203B41FA5}">
                      <a16:colId xmlns:a16="http://schemas.microsoft.com/office/drawing/2014/main" val="3753462495"/>
                    </a:ext>
                  </a:extLst>
                </a:gridCol>
                <a:gridCol w="2709333">
                  <a:extLst>
                    <a:ext uri="{9D8B030D-6E8A-4147-A177-3AD203B41FA5}">
                      <a16:colId xmlns:a16="http://schemas.microsoft.com/office/drawing/2014/main" val="2850916173"/>
                    </a:ext>
                  </a:extLst>
                </a:gridCol>
              </a:tblGrid>
              <a:tr h="412448">
                <a:tc>
                  <a:txBody>
                    <a:bodyPr/>
                    <a:lstStyle/>
                    <a:p>
                      <a:r>
                        <a:rPr lang="fr-FR" dirty="0"/>
                        <a:t>Prix d’achat du tissu</a:t>
                      </a:r>
                    </a:p>
                  </a:txBody>
                  <a:tcPr/>
                </a:tc>
                <a:tc>
                  <a:txBody>
                    <a:bodyPr/>
                    <a:lstStyle/>
                    <a:p>
                      <a:r>
                        <a:rPr lang="fr-FR" dirty="0"/>
                        <a:t>4600 à 10 € le m2</a:t>
                      </a:r>
                    </a:p>
                  </a:txBody>
                  <a:tcPr/>
                </a:tc>
                <a:tc>
                  <a:txBody>
                    <a:bodyPr/>
                    <a:lstStyle/>
                    <a:p>
                      <a:pPr algn="r"/>
                      <a:r>
                        <a:rPr lang="fr-FR" dirty="0"/>
                        <a:t>46000 €</a:t>
                      </a:r>
                    </a:p>
                  </a:txBody>
                  <a:tcPr/>
                </a:tc>
                <a:extLst>
                  <a:ext uri="{0D108BD9-81ED-4DB2-BD59-A6C34878D82A}">
                    <a16:rowId xmlns:a16="http://schemas.microsoft.com/office/drawing/2014/main" val="913551032"/>
                  </a:ext>
                </a:extLst>
              </a:tr>
              <a:tr h="370840">
                <a:tc>
                  <a:txBody>
                    <a:bodyPr/>
                    <a:lstStyle/>
                    <a:p>
                      <a:r>
                        <a:rPr lang="fr-FR" dirty="0"/>
                        <a:t>Charges indirectes d’approvisionnement</a:t>
                      </a:r>
                    </a:p>
                  </a:txBody>
                  <a:tcPr/>
                </a:tc>
                <a:tc>
                  <a:txBody>
                    <a:bodyPr/>
                    <a:lstStyle/>
                    <a:p>
                      <a:r>
                        <a:rPr lang="fr-FR" dirty="0"/>
                        <a:t>4600 m2 à 2€</a:t>
                      </a:r>
                    </a:p>
                  </a:txBody>
                  <a:tcPr/>
                </a:tc>
                <a:tc>
                  <a:txBody>
                    <a:bodyPr/>
                    <a:lstStyle/>
                    <a:p>
                      <a:pPr algn="r"/>
                      <a:r>
                        <a:rPr lang="fr-FR" dirty="0"/>
                        <a:t>9200 €</a:t>
                      </a:r>
                    </a:p>
                  </a:txBody>
                  <a:tcPr/>
                </a:tc>
                <a:extLst>
                  <a:ext uri="{0D108BD9-81ED-4DB2-BD59-A6C34878D82A}">
                    <a16:rowId xmlns:a16="http://schemas.microsoft.com/office/drawing/2014/main" val="3181512057"/>
                  </a:ext>
                </a:extLst>
              </a:tr>
              <a:tr h="370840">
                <a:tc>
                  <a:txBody>
                    <a:bodyPr/>
                    <a:lstStyle/>
                    <a:p>
                      <a:r>
                        <a:rPr lang="fr-FR" dirty="0"/>
                        <a:t>Cout</a:t>
                      </a:r>
                      <a:r>
                        <a:rPr lang="fr-FR" baseline="0" dirty="0"/>
                        <a:t> d’achat</a:t>
                      </a:r>
                      <a:endParaRPr lang="fr-FR" dirty="0"/>
                    </a:p>
                  </a:txBody>
                  <a:tcPr/>
                </a:tc>
                <a:tc>
                  <a:txBody>
                    <a:bodyPr/>
                    <a:lstStyle/>
                    <a:p>
                      <a:endParaRPr lang="fr-FR" dirty="0"/>
                    </a:p>
                  </a:txBody>
                  <a:tcPr/>
                </a:tc>
                <a:tc>
                  <a:txBody>
                    <a:bodyPr/>
                    <a:lstStyle/>
                    <a:p>
                      <a:pPr algn="r"/>
                      <a:r>
                        <a:rPr lang="fr-FR" dirty="0"/>
                        <a:t>55 200</a:t>
                      </a:r>
                      <a:r>
                        <a:rPr lang="fr-FR" baseline="0" dirty="0"/>
                        <a:t> €</a:t>
                      </a:r>
                      <a:endParaRPr lang="fr-FR" dirty="0"/>
                    </a:p>
                  </a:txBody>
                  <a:tcPr/>
                </a:tc>
                <a:extLst>
                  <a:ext uri="{0D108BD9-81ED-4DB2-BD59-A6C34878D82A}">
                    <a16:rowId xmlns:a16="http://schemas.microsoft.com/office/drawing/2014/main" val="717219898"/>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IV. Le traitement des charges indirectes</a:t>
            </a: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pPr/>
              <a:t>44</a:t>
            </a:fld>
            <a:endParaRPr lang="fr-FR" dirty="0"/>
          </a:p>
        </p:txBody>
      </p:sp>
    </p:spTree>
    <p:extLst>
      <p:ext uri="{BB962C8B-B14F-4D97-AF65-F5344CB8AC3E}">
        <p14:creationId xmlns:p14="http://schemas.microsoft.com/office/powerpoint/2010/main" val="2854868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dirty="0">
                <a:solidFill>
                  <a:srgbClr val="FFFFFF"/>
                </a:solidFill>
              </a:rPr>
              <a:t>V. L’évaluation des stocks</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457200" indent="-457200">
              <a:buFont typeface="+mj-lt"/>
              <a:buAutoNum type="alphaUcPeriod"/>
            </a:pPr>
            <a:r>
              <a:rPr lang="fr-FR" sz="2400" dirty="0"/>
              <a:t>Les différents types de stock</a:t>
            </a:r>
          </a:p>
          <a:p>
            <a:pPr marL="457200" indent="-457200">
              <a:buFont typeface="+mj-lt"/>
              <a:buAutoNum type="alphaUcPeriod"/>
            </a:pPr>
            <a:r>
              <a:rPr lang="fr-FR" sz="2400" dirty="0"/>
              <a:t>L’inventaire</a:t>
            </a:r>
          </a:p>
          <a:p>
            <a:pPr marL="457200" indent="-457200">
              <a:buFont typeface="+mj-lt"/>
              <a:buAutoNum type="alphaUcPeriod"/>
            </a:pPr>
            <a:r>
              <a:rPr lang="fr-FR" sz="2400" dirty="0"/>
              <a:t>Les différentes méthodes d’évaluation</a:t>
            </a:r>
          </a:p>
          <a:p>
            <a:pPr marL="457200" indent="-457200">
              <a:buFont typeface="+mj-lt"/>
              <a:buAutoNum type="alphaUcPeriod"/>
            </a:pPr>
            <a:r>
              <a:rPr lang="fr-FR" sz="2400" dirty="0"/>
              <a:t>Le coût unitaire moyen pondéré en fin de période</a:t>
            </a:r>
          </a:p>
          <a:p>
            <a:pPr marL="457200" indent="-457200">
              <a:buFont typeface="+mj-lt"/>
              <a:buAutoNum type="alphaUcPeriod"/>
            </a:pPr>
            <a:r>
              <a:rPr lang="fr-FR" sz="2400" dirty="0"/>
              <a:t>Le coût unitaire moyen pondéré après chaque entrée</a:t>
            </a:r>
          </a:p>
          <a:p>
            <a:pPr marL="457200" indent="-457200">
              <a:buFont typeface="+mj-lt"/>
              <a:buAutoNum type="alphaUcPeriod"/>
            </a:pPr>
            <a:r>
              <a:rPr lang="fr-FR" sz="2400" dirty="0"/>
              <a:t>Premier Entré, Premier Sorti (PEPS ou FIFO)</a:t>
            </a:r>
          </a:p>
          <a:p>
            <a:pPr marL="457200" indent="-457200">
              <a:buFont typeface="+mj-lt"/>
              <a:buAutoNum type="alphaUcPeriod"/>
            </a:pPr>
            <a:r>
              <a:rPr lang="fr-FR" sz="2400" dirty="0"/>
              <a:t>Dernier Entré, Premier </a:t>
            </a:r>
            <a:r>
              <a:rPr lang="fr-FR" sz="2000" dirty="0"/>
              <a:t>Sorti (DEPS ou LIFO)</a:t>
            </a:r>
          </a:p>
          <a:p>
            <a:endParaRPr lang="fr-FR" sz="2000" dirty="0"/>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45</a:t>
            </a:fld>
            <a:endParaRPr lang="fr-FR" dirty="0"/>
          </a:p>
        </p:txBody>
      </p:sp>
    </p:spTree>
    <p:extLst>
      <p:ext uri="{BB962C8B-B14F-4D97-AF65-F5344CB8AC3E}">
        <p14:creationId xmlns:p14="http://schemas.microsoft.com/office/powerpoint/2010/main" val="3329245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différents types de stock</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a:t>Les deux grands types de stock</a:t>
            </a:r>
          </a:p>
          <a:p>
            <a:pPr marL="514350" indent="-514350">
              <a:buFont typeface="+mj-lt"/>
              <a:buAutoNum type="arabicPeriod"/>
            </a:pPr>
            <a:r>
              <a:rPr lang="fr-FR" dirty="0"/>
              <a:t>Les stocks dans les entreprises commerciales</a:t>
            </a:r>
          </a:p>
          <a:p>
            <a:pPr marL="514350" indent="-514350">
              <a:buFont typeface="+mj-lt"/>
              <a:buAutoNum type="arabicPeriod"/>
            </a:pPr>
            <a:r>
              <a:rPr lang="fr-FR" dirty="0"/>
              <a:t>Les stocks dans les entreprises industrielles</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46</a:t>
            </a:fld>
            <a:endParaRPr lang="fr-FR" dirty="0"/>
          </a:p>
        </p:txBody>
      </p:sp>
    </p:spTree>
    <p:extLst>
      <p:ext uri="{BB962C8B-B14F-4D97-AF65-F5344CB8AC3E}">
        <p14:creationId xmlns:p14="http://schemas.microsoft.com/office/powerpoint/2010/main" val="3025267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Les deux grands types de stock</a:t>
            </a:r>
          </a:p>
        </p:txBody>
      </p:sp>
      <p:sp>
        <p:nvSpPr>
          <p:cNvPr id="4" name="ZoneTexte 3"/>
          <p:cNvSpPr txBox="1"/>
          <p:nvPr/>
        </p:nvSpPr>
        <p:spPr>
          <a:xfrm>
            <a:off x="2207568" y="3645024"/>
            <a:ext cx="2664296" cy="369332"/>
          </a:xfrm>
          <a:prstGeom prst="rect">
            <a:avLst/>
          </a:prstGeom>
          <a:noFill/>
        </p:spPr>
        <p:txBody>
          <a:bodyPr wrap="square" rtlCol="0">
            <a:spAutoFit/>
          </a:bodyPr>
          <a:lstStyle/>
          <a:p>
            <a:r>
              <a:rPr lang="fr-FR" dirty="0"/>
              <a:t>Il existe 2 types de stocks</a:t>
            </a:r>
          </a:p>
        </p:txBody>
      </p:sp>
      <p:cxnSp>
        <p:nvCxnSpPr>
          <p:cNvPr id="6" name="Connecteur droit avec flèche 5"/>
          <p:cNvCxnSpPr>
            <a:stCxn id="4" idx="3"/>
            <a:endCxn id="7" idx="1"/>
          </p:cNvCxnSpPr>
          <p:nvPr/>
        </p:nvCxnSpPr>
        <p:spPr>
          <a:xfrm flipV="1">
            <a:off x="4871864" y="2564904"/>
            <a:ext cx="1259780" cy="1264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6131644" y="2380238"/>
            <a:ext cx="4320480" cy="369332"/>
          </a:xfrm>
          <a:prstGeom prst="rect">
            <a:avLst/>
          </a:prstGeom>
          <a:noFill/>
        </p:spPr>
        <p:txBody>
          <a:bodyPr wrap="square" rtlCol="0">
            <a:spAutoFit/>
          </a:bodyPr>
          <a:lstStyle/>
          <a:p>
            <a:r>
              <a:rPr lang="fr-FR" dirty="0">
                <a:solidFill>
                  <a:srgbClr val="FF0000"/>
                </a:solidFill>
              </a:rPr>
              <a:t>Les stocks de biens </a:t>
            </a:r>
            <a:r>
              <a:rPr lang="fr-FR" b="1" dirty="0">
                <a:solidFill>
                  <a:srgbClr val="FF0000"/>
                </a:solidFill>
              </a:rPr>
              <a:t>achetés</a:t>
            </a:r>
            <a:r>
              <a:rPr lang="fr-FR" dirty="0">
                <a:solidFill>
                  <a:srgbClr val="FF0000"/>
                </a:solidFill>
              </a:rPr>
              <a:t> par l’entreprise</a:t>
            </a:r>
          </a:p>
        </p:txBody>
      </p:sp>
      <p:cxnSp>
        <p:nvCxnSpPr>
          <p:cNvPr id="13" name="Connecteur droit avec flèche 12"/>
          <p:cNvCxnSpPr>
            <a:stCxn id="4" idx="3"/>
            <a:endCxn id="14" idx="1"/>
          </p:cNvCxnSpPr>
          <p:nvPr/>
        </p:nvCxnSpPr>
        <p:spPr>
          <a:xfrm>
            <a:off x="4871864" y="3829691"/>
            <a:ext cx="1259780" cy="1143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6131644" y="4650112"/>
            <a:ext cx="4320480" cy="646331"/>
          </a:xfrm>
          <a:prstGeom prst="rect">
            <a:avLst/>
          </a:prstGeom>
          <a:noFill/>
        </p:spPr>
        <p:txBody>
          <a:bodyPr wrap="square" rtlCol="0">
            <a:spAutoFit/>
          </a:bodyPr>
          <a:lstStyle/>
          <a:p>
            <a:r>
              <a:rPr lang="fr-FR" dirty="0">
                <a:solidFill>
                  <a:srgbClr val="FF00FF"/>
                </a:solidFill>
              </a:rPr>
              <a:t>Les stocks de biens</a:t>
            </a:r>
            <a:r>
              <a:rPr lang="fr-FR" b="1" dirty="0">
                <a:solidFill>
                  <a:srgbClr val="FF00FF"/>
                </a:solidFill>
              </a:rPr>
              <a:t> fabriqués </a:t>
            </a:r>
            <a:r>
              <a:rPr lang="fr-FR" dirty="0">
                <a:solidFill>
                  <a:srgbClr val="FF00FF"/>
                </a:solidFill>
              </a:rPr>
              <a:t>par l’entreprise</a:t>
            </a:r>
          </a:p>
        </p:txBody>
      </p:sp>
      <p:sp>
        <p:nvSpPr>
          <p:cNvPr id="8" name="Rectangle 7">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A. Les différents types de stock</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47</a:t>
            </a:fld>
            <a:endParaRPr lang="fr-FR" dirty="0"/>
          </a:p>
        </p:txBody>
      </p:sp>
    </p:spTree>
    <p:extLst>
      <p:ext uri="{BB962C8B-B14F-4D97-AF65-F5344CB8AC3E}">
        <p14:creationId xmlns:p14="http://schemas.microsoft.com/office/powerpoint/2010/main" val="34544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2891" y="312911"/>
            <a:ext cx="10186554" cy="722344"/>
          </a:xfrm>
        </p:spPr>
        <p:txBody>
          <a:bodyPr>
            <a:normAutofit fontScale="90000"/>
          </a:bodyPr>
          <a:lstStyle/>
          <a:p>
            <a:r>
              <a:rPr lang="fr-FR" dirty="0"/>
              <a:t>2. Les stocks dans les entreprises commerciales</a:t>
            </a:r>
          </a:p>
        </p:txBody>
      </p:sp>
      <p:pic>
        <p:nvPicPr>
          <p:cNvPr id="4" name="Picture 2" descr="C:\Users\Antoine\AppData\Local\Microsoft\Windows\Temporary Internet Files\Content.IE5\1X5WQIX7\MC90007907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4853" y="1128580"/>
            <a:ext cx="1560833" cy="881645"/>
          </a:xfrm>
          <a:prstGeom prst="rect">
            <a:avLst/>
          </a:prstGeom>
          <a:noFill/>
          <a:extLst>
            <a:ext uri="{909E8E84-426E-40DD-AFC4-6F175D3DCCD1}">
              <a14:hiddenFill xmlns:a14="http://schemas.microsoft.com/office/drawing/2010/main">
                <a:solidFill>
                  <a:srgbClr val="FFFFFF"/>
                </a:solidFill>
              </a14:hiddenFill>
            </a:ext>
          </a:extLst>
        </p:spPr>
      </p:pic>
      <p:sp>
        <p:nvSpPr>
          <p:cNvPr id="7" name="Triangle isocèle 6"/>
          <p:cNvSpPr/>
          <p:nvPr/>
        </p:nvSpPr>
        <p:spPr>
          <a:xfrm>
            <a:off x="5299904" y="1819692"/>
            <a:ext cx="2134139" cy="1650439"/>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pic>
        <p:nvPicPr>
          <p:cNvPr id="9" name="Picture 5" descr="MC90027917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8728" y="2675462"/>
            <a:ext cx="1008111" cy="794669"/>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1710271" y="4239988"/>
            <a:ext cx="6163098" cy="369332"/>
          </a:xfrm>
          <a:prstGeom prst="rect">
            <a:avLst/>
          </a:prstGeom>
          <a:noFill/>
        </p:spPr>
        <p:txBody>
          <a:bodyPr wrap="square" rtlCol="0">
            <a:spAutoFit/>
          </a:bodyPr>
          <a:lstStyle/>
          <a:p>
            <a:r>
              <a:rPr lang="fr-FR" dirty="0"/>
              <a:t>Une entreprise commerciale achète des marchandises.</a:t>
            </a:r>
          </a:p>
        </p:txBody>
      </p:sp>
      <p:sp>
        <p:nvSpPr>
          <p:cNvPr id="13" name="ZoneTexte 12"/>
          <p:cNvSpPr txBox="1"/>
          <p:nvPr/>
        </p:nvSpPr>
        <p:spPr>
          <a:xfrm>
            <a:off x="1710272" y="4565539"/>
            <a:ext cx="8468775" cy="646331"/>
          </a:xfrm>
          <a:prstGeom prst="rect">
            <a:avLst/>
          </a:prstGeom>
          <a:noFill/>
        </p:spPr>
        <p:txBody>
          <a:bodyPr wrap="square" rtlCol="0">
            <a:spAutoFit/>
          </a:bodyPr>
          <a:lstStyle/>
          <a:p>
            <a:r>
              <a:rPr lang="fr-FR" dirty="0"/>
              <a:t>Si l’entreprise ne peut pas les vendre immédiatement, elle les stocke dans l’entreprise en attendant de trouver un acheteur.</a:t>
            </a:r>
          </a:p>
        </p:txBody>
      </p:sp>
      <p:sp>
        <p:nvSpPr>
          <p:cNvPr id="14" name="ZoneTexte 13"/>
          <p:cNvSpPr txBox="1"/>
          <p:nvPr/>
        </p:nvSpPr>
        <p:spPr>
          <a:xfrm>
            <a:off x="1710272" y="5493637"/>
            <a:ext cx="8468775" cy="369332"/>
          </a:xfrm>
          <a:prstGeom prst="rect">
            <a:avLst/>
          </a:prstGeom>
          <a:noFill/>
        </p:spPr>
        <p:txBody>
          <a:bodyPr wrap="square" rtlCol="0">
            <a:spAutoFit/>
          </a:bodyPr>
          <a:lstStyle/>
          <a:p>
            <a:r>
              <a:rPr lang="fr-FR" dirty="0"/>
              <a:t>Comme une entreprise commerciale ne fabrique rien, elle n’a qu’un seul type de stock :</a:t>
            </a:r>
          </a:p>
        </p:txBody>
      </p:sp>
      <p:sp>
        <p:nvSpPr>
          <p:cNvPr id="15" name="ZoneTexte 14"/>
          <p:cNvSpPr txBox="1"/>
          <p:nvPr/>
        </p:nvSpPr>
        <p:spPr>
          <a:xfrm>
            <a:off x="1710272" y="5819188"/>
            <a:ext cx="8468775" cy="369332"/>
          </a:xfrm>
          <a:prstGeom prst="rect">
            <a:avLst/>
          </a:prstGeom>
          <a:noFill/>
        </p:spPr>
        <p:txBody>
          <a:bodyPr wrap="square" rtlCol="0">
            <a:spAutoFit/>
          </a:bodyPr>
          <a:lstStyle/>
          <a:p>
            <a:r>
              <a:rPr lang="fr-FR" dirty="0"/>
              <a:t>	des </a:t>
            </a:r>
            <a:r>
              <a:rPr lang="fr-FR" dirty="0">
                <a:solidFill>
                  <a:srgbClr val="FF0000"/>
                </a:solidFill>
              </a:rPr>
              <a:t>stocks</a:t>
            </a:r>
            <a:r>
              <a:rPr lang="fr-FR" dirty="0"/>
              <a:t> de biens </a:t>
            </a:r>
            <a:r>
              <a:rPr lang="fr-FR" dirty="0">
                <a:solidFill>
                  <a:srgbClr val="FF0000"/>
                </a:solidFill>
              </a:rPr>
              <a:t>achetés</a:t>
            </a:r>
          </a:p>
        </p:txBody>
      </p:sp>
      <p:sp>
        <p:nvSpPr>
          <p:cNvPr id="16" name="ZoneTexte 15"/>
          <p:cNvSpPr txBox="1"/>
          <p:nvPr/>
        </p:nvSpPr>
        <p:spPr>
          <a:xfrm>
            <a:off x="1618734" y="3501416"/>
            <a:ext cx="2348095" cy="369332"/>
          </a:xfrm>
          <a:prstGeom prst="rect">
            <a:avLst/>
          </a:prstGeom>
          <a:noFill/>
        </p:spPr>
        <p:txBody>
          <a:bodyPr wrap="square" rtlCol="0">
            <a:spAutoFit/>
          </a:bodyPr>
          <a:lstStyle/>
          <a:p>
            <a:r>
              <a:rPr lang="fr-FR" dirty="0"/>
              <a:t>Achat de marchandises</a:t>
            </a:r>
          </a:p>
        </p:txBody>
      </p:sp>
      <p:sp>
        <p:nvSpPr>
          <p:cNvPr id="17" name="ZoneTexte 16"/>
          <p:cNvSpPr txBox="1"/>
          <p:nvPr/>
        </p:nvSpPr>
        <p:spPr>
          <a:xfrm>
            <a:off x="5214630" y="3501416"/>
            <a:ext cx="2348095" cy="369332"/>
          </a:xfrm>
          <a:prstGeom prst="rect">
            <a:avLst/>
          </a:prstGeom>
          <a:noFill/>
        </p:spPr>
        <p:txBody>
          <a:bodyPr wrap="square" rtlCol="0">
            <a:spAutoFit/>
          </a:bodyPr>
          <a:lstStyle/>
          <a:p>
            <a:r>
              <a:rPr lang="fr-FR" dirty="0"/>
              <a:t>Stock de marchandises</a:t>
            </a:r>
          </a:p>
        </p:txBody>
      </p:sp>
      <p:sp>
        <p:nvSpPr>
          <p:cNvPr id="18" name="ZoneTexte 17"/>
          <p:cNvSpPr txBox="1"/>
          <p:nvPr/>
        </p:nvSpPr>
        <p:spPr>
          <a:xfrm>
            <a:off x="8184015" y="3501416"/>
            <a:ext cx="2348095" cy="369332"/>
          </a:xfrm>
          <a:prstGeom prst="rect">
            <a:avLst/>
          </a:prstGeom>
          <a:noFill/>
        </p:spPr>
        <p:txBody>
          <a:bodyPr wrap="square" rtlCol="0">
            <a:spAutoFit/>
          </a:bodyPr>
          <a:lstStyle/>
          <a:p>
            <a:r>
              <a:rPr lang="fr-FR" dirty="0"/>
              <a:t>Vente de marchandises</a:t>
            </a:r>
          </a:p>
        </p:txBody>
      </p:sp>
      <p:pic>
        <p:nvPicPr>
          <p:cNvPr id="19" name="Picture 5" descr="MC90027917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4621" y="2622707"/>
            <a:ext cx="1008111" cy="79466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onnecteur droit avec flèche 20"/>
          <p:cNvCxnSpPr>
            <a:stCxn id="16" idx="3"/>
            <a:endCxn id="17" idx="1"/>
          </p:cNvCxnSpPr>
          <p:nvPr/>
        </p:nvCxnSpPr>
        <p:spPr>
          <a:xfrm>
            <a:off x="3966829" y="3686082"/>
            <a:ext cx="12478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1710271" y="5168087"/>
            <a:ext cx="5961888" cy="369332"/>
          </a:xfrm>
          <a:prstGeom prst="rect">
            <a:avLst/>
          </a:prstGeom>
          <a:noFill/>
        </p:spPr>
        <p:txBody>
          <a:bodyPr wrap="none" rtlCol="0">
            <a:spAutoFit/>
          </a:bodyPr>
          <a:lstStyle/>
          <a:p>
            <a:r>
              <a:rPr lang="fr-FR" dirty="0"/>
              <a:t>Une fois l’acheteur trouvé, l’entreprise vend les marchandises.</a:t>
            </a:r>
          </a:p>
        </p:txBody>
      </p:sp>
      <p:cxnSp>
        <p:nvCxnSpPr>
          <p:cNvPr id="24" name="Connecteur droit avec flèche 23"/>
          <p:cNvCxnSpPr>
            <a:stCxn id="17" idx="3"/>
            <a:endCxn id="18" idx="1"/>
          </p:cNvCxnSpPr>
          <p:nvPr/>
        </p:nvCxnSpPr>
        <p:spPr>
          <a:xfrm>
            <a:off x="7562724" y="3686082"/>
            <a:ext cx="6212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Picture 5" descr="MC90027917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8728" y="2675461"/>
            <a:ext cx="1008111" cy="7946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MC90027917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4620" y="2622706"/>
            <a:ext cx="1008111" cy="79466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A. Les différents types de stock</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48</a:t>
            </a:fld>
            <a:endParaRPr lang="fr-FR" dirty="0"/>
          </a:p>
        </p:txBody>
      </p:sp>
    </p:spTree>
    <p:extLst>
      <p:ext uri="{BB962C8B-B14F-4D97-AF65-F5344CB8AC3E}">
        <p14:creationId xmlns:p14="http://schemas.microsoft.com/office/powerpoint/2010/main" val="6984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0312 -1.6763E-6 L 0.38958 -0.0104 " pathEditMode="relative" rAng="0" ptsTypes="AA">
                                      <p:cBhvr>
                                        <p:cTn id="22" dur="2000" fill="hold"/>
                                        <p:tgtEl>
                                          <p:spTgt spid="9"/>
                                        </p:tgtEl>
                                        <p:attrNameLst>
                                          <p:attrName>ppt_x</p:attrName>
                                          <p:attrName>ppt_y</p:attrName>
                                        </p:attrNameLst>
                                      </p:cBhvr>
                                      <p:rCtr x="19635" y="-532"/>
                                    </p:animMotion>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2000"/>
                                        <p:tgtEl>
                                          <p:spTgt spid="21"/>
                                        </p:tgtEl>
                                      </p:cBhvr>
                                    </p:animEffec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38889E-6 -1.48148E-6 L 0.32604 0.01042 " pathEditMode="relative" rAng="0" ptsTypes="AA">
                                      <p:cBhvr>
                                        <p:cTn id="46" dur="2000" fill="hold"/>
                                        <p:tgtEl>
                                          <p:spTgt spid="19"/>
                                        </p:tgtEl>
                                        <p:attrNameLst>
                                          <p:attrName>ppt_x</p:attrName>
                                          <p:attrName>ppt_y</p:attrName>
                                        </p:attrNameLst>
                                      </p:cBhvr>
                                      <p:rCtr x="16302" y="509"/>
                                    </p:animMotion>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22" presetClass="entr" presetSubtype="8"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1900"/>
                                        <p:tgtEl>
                                          <p:spTgt spid="24"/>
                                        </p:tgtEl>
                                      </p:cBhvr>
                                    </p:animEffec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7" presetClass="emph" presetSubtype="2" repeatCount="4000" fill="hold" nodeType="withEffect">
                                  <p:stCondLst>
                                    <p:cond delay="0"/>
                                  </p:stCondLst>
                                  <p:childTnLst>
                                    <p:animClr clrSpc="rgb" dir="cw">
                                      <p:cBhvr>
                                        <p:cTn id="66" dur="500" fill="hold"/>
                                        <p:tgtEl>
                                          <p:spTgt spid="7"/>
                                        </p:tgtEl>
                                        <p:attrNameLst>
                                          <p:attrName>stroke.color</p:attrName>
                                        </p:attrNameLst>
                                      </p:cBhvr>
                                      <p:to>
                                        <a:srgbClr val="D71203"/>
                                      </p:to>
                                    </p:animClr>
                                    <p:set>
                                      <p:cBhvr>
                                        <p:cTn id="67"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2" grpId="1"/>
      <p:bldP spid="13" grpId="0"/>
      <p:bldP spid="13" grpId="1"/>
      <p:bldP spid="14" grpId="0"/>
      <p:bldP spid="15" grpId="0"/>
      <p:bldP spid="16" grpId="0"/>
      <p:bldP spid="17" grpId="0"/>
      <p:bldP spid="18" grpId="0"/>
      <p:bldP spid="22" grpId="0"/>
      <p:bldP spid="2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4" descr="MC9002395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0694" y="2368979"/>
            <a:ext cx="856184" cy="69281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1038" y="68628"/>
            <a:ext cx="9756962" cy="1143000"/>
          </a:xfrm>
        </p:spPr>
        <p:txBody>
          <a:bodyPr>
            <a:noAutofit/>
          </a:bodyPr>
          <a:lstStyle/>
          <a:p>
            <a:r>
              <a:rPr lang="fr-FR" sz="4000" dirty="0"/>
              <a:t>3. Les stocks dans les entreprises industrielles</a:t>
            </a:r>
          </a:p>
        </p:txBody>
      </p:sp>
      <p:pic>
        <p:nvPicPr>
          <p:cNvPr id="4" name="Picture 2" descr="C:\Users\Antoine\AppData\Local\Microsoft\Windows\Temporary Internet Files\Content.IE5\1X5WQIX7\MC90007907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6878" y="943729"/>
            <a:ext cx="1943274" cy="1097669"/>
          </a:xfrm>
          <a:prstGeom prst="rect">
            <a:avLst/>
          </a:prstGeom>
          <a:noFill/>
          <a:extLst>
            <a:ext uri="{909E8E84-426E-40DD-AFC4-6F175D3DCCD1}">
              <a14:hiddenFill xmlns:a14="http://schemas.microsoft.com/office/drawing/2010/main">
                <a:solidFill>
                  <a:srgbClr val="FFFFFF"/>
                </a:solidFill>
              </a14:hiddenFill>
            </a:ext>
          </a:extLst>
        </p:spPr>
      </p:pic>
      <p:sp>
        <p:nvSpPr>
          <p:cNvPr id="5" name="Triangle isocèle 4"/>
          <p:cNvSpPr/>
          <p:nvPr/>
        </p:nvSpPr>
        <p:spPr>
          <a:xfrm>
            <a:off x="4079777" y="1914228"/>
            <a:ext cx="1578021" cy="1189741"/>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710271" y="3713088"/>
            <a:ext cx="6163098" cy="369332"/>
          </a:xfrm>
          <a:prstGeom prst="rect">
            <a:avLst/>
          </a:prstGeom>
          <a:noFill/>
        </p:spPr>
        <p:txBody>
          <a:bodyPr wrap="square" rtlCol="0">
            <a:spAutoFit/>
          </a:bodyPr>
          <a:lstStyle/>
          <a:p>
            <a:r>
              <a:rPr lang="fr-FR" dirty="0"/>
              <a:t>Une entreprise industrielle achète des matières premières.</a:t>
            </a:r>
          </a:p>
        </p:txBody>
      </p:sp>
      <p:sp>
        <p:nvSpPr>
          <p:cNvPr id="8" name="ZoneTexte 7"/>
          <p:cNvSpPr txBox="1"/>
          <p:nvPr/>
        </p:nvSpPr>
        <p:spPr>
          <a:xfrm>
            <a:off x="1710272" y="4024971"/>
            <a:ext cx="8468775" cy="369332"/>
          </a:xfrm>
          <a:prstGeom prst="rect">
            <a:avLst/>
          </a:prstGeom>
          <a:noFill/>
        </p:spPr>
        <p:txBody>
          <a:bodyPr wrap="square" rtlCol="0">
            <a:spAutoFit/>
          </a:bodyPr>
          <a:lstStyle/>
          <a:p>
            <a:r>
              <a:rPr lang="fr-FR" dirty="0"/>
              <a:t>Elle stocke les matières premières en attendant de les utiliser,</a:t>
            </a:r>
          </a:p>
        </p:txBody>
      </p:sp>
      <p:sp>
        <p:nvSpPr>
          <p:cNvPr id="9" name="ZoneTexte 8"/>
          <p:cNvSpPr txBox="1"/>
          <p:nvPr/>
        </p:nvSpPr>
        <p:spPr>
          <a:xfrm>
            <a:off x="1710272" y="5272503"/>
            <a:ext cx="8468775" cy="369332"/>
          </a:xfrm>
          <a:prstGeom prst="rect">
            <a:avLst/>
          </a:prstGeom>
          <a:noFill/>
        </p:spPr>
        <p:txBody>
          <a:bodyPr wrap="square" rtlCol="0">
            <a:spAutoFit/>
          </a:bodyPr>
          <a:lstStyle/>
          <a:p>
            <a:r>
              <a:rPr lang="fr-FR" dirty="0"/>
              <a:t>L’entreprise industrielle à deux types de stocks:</a:t>
            </a:r>
          </a:p>
        </p:txBody>
      </p:sp>
      <p:sp>
        <p:nvSpPr>
          <p:cNvPr id="10" name="ZoneTexte 9"/>
          <p:cNvSpPr txBox="1"/>
          <p:nvPr/>
        </p:nvSpPr>
        <p:spPr>
          <a:xfrm>
            <a:off x="1710272" y="5584388"/>
            <a:ext cx="8468775" cy="369332"/>
          </a:xfrm>
          <a:prstGeom prst="rect">
            <a:avLst/>
          </a:prstGeom>
          <a:noFill/>
        </p:spPr>
        <p:txBody>
          <a:bodyPr wrap="square" rtlCol="0">
            <a:spAutoFit/>
          </a:bodyPr>
          <a:lstStyle/>
          <a:p>
            <a:r>
              <a:rPr lang="fr-FR" dirty="0"/>
              <a:t>	- des stocks de </a:t>
            </a:r>
            <a:r>
              <a:rPr lang="fr-FR" b="1" dirty="0">
                <a:solidFill>
                  <a:srgbClr val="FF0000"/>
                </a:solidFill>
              </a:rPr>
              <a:t>biens achetés </a:t>
            </a:r>
            <a:r>
              <a:rPr lang="fr-FR" dirty="0"/>
              <a:t>: le stock de matières premières ;</a:t>
            </a:r>
          </a:p>
        </p:txBody>
      </p:sp>
      <p:sp>
        <p:nvSpPr>
          <p:cNvPr id="11" name="ZoneTexte 10"/>
          <p:cNvSpPr txBox="1"/>
          <p:nvPr/>
        </p:nvSpPr>
        <p:spPr>
          <a:xfrm>
            <a:off x="3404492" y="3195334"/>
            <a:ext cx="2928589" cy="369332"/>
          </a:xfrm>
          <a:prstGeom prst="rect">
            <a:avLst/>
          </a:prstGeom>
          <a:noFill/>
        </p:spPr>
        <p:txBody>
          <a:bodyPr wrap="square" rtlCol="0">
            <a:spAutoFit/>
          </a:bodyPr>
          <a:lstStyle/>
          <a:p>
            <a:pPr algn="ctr"/>
            <a:r>
              <a:rPr lang="fr-FR" dirty="0"/>
              <a:t>Stock de matières premières</a:t>
            </a:r>
          </a:p>
        </p:txBody>
      </p:sp>
      <p:cxnSp>
        <p:nvCxnSpPr>
          <p:cNvPr id="13" name="Connecteur droit avec flèche 12"/>
          <p:cNvCxnSpPr/>
          <p:nvPr/>
        </p:nvCxnSpPr>
        <p:spPr>
          <a:xfrm>
            <a:off x="3320290" y="2062482"/>
            <a:ext cx="821693" cy="492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710271" y="4960620"/>
            <a:ext cx="5929828" cy="369332"/>
          </a:xfrm>
          <a:prstGeom prst="rect">
            <a:avLst/>
          </a:prstGeom>
          <a:noFill/>
        </p:spPr>
        <p:txBody>
          <a:bodyPr wrap="none" rtlCol="0">
            <a:spAutoFit/>
          </a:bodyPr>
          <a:lstStyle/>
          <a:p>
            <a:r>
              <a:rPr lang="fr-FR" dirty="0"/>
              <a:t>Une fois l’acheteur trouvé, l’entreprise vend les produits finis.</a:t>
            </a:r>
          </a:p>
        </p:txBody>
      </p:sp>
      <p:sp>
        <p:nvSpPr>
          <p:cNvPr id="18" name="ZoneTexte 17"/>
          <p:cNvSpPr txBox="1"/>
          <p:nvPr/>
        </p:nvSpPr>
        <p:spPr>
          <a:xfrm>
            <a:off x="1710272" y="4336854"/>
            <a:ext cx="8468775" cy="369332"/>
          </a:xfrm>
          <a:prstGeom prst="rect">
            <a:avLst/>
          </a:prstGeom>
          <a:noFill/>
        </p:spPr>
        <p:txBody>
          <a:bodyPr wrap="square" rtlCol="0">
            <a:spAutoFit/>
          </a:bodyPr>
          <a:lstStyle/>
          <a:p>
            <a:r>
              <a:rPr lang="fr-FR" dirty="0"/>
              <a:t>ensuite elle transforme les matières premières en produits finis.</a:t>
            </a:r>
          </a:p>
        </p:txBody>
      </p:sp>
      <p:sp>
        <p:nvSpPr>
          <p:cNvPr id="19" name="Triangle isocèle 18"/>
          <p:cNvSpPr/>
          <p:nvPr/>
        </p:nvSpPr>
        <p:spPr>
          <a:xfrm>
            <a:off x="6995595" y="1859360"/>
            <a:ext cx="1578021" cy="1189741"/>
          </a:xfrm>
          <a:prstGeom prst="triangl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6423039" y="3195334"/>
            <a:ext cx="2928589" cy="369332"/>
          </a:xfrm>
          <a:prstGeom prst="rect">
            <a:avLst/>
          </a:prstGeom>
          <a:noFill/>
        </p:spPr>
        <p:txBody>
          <a:bodyPr wrap="square" rtlCol="0">
            <a:spAutoFit/>
          </a:bodyPr>
          <a:lstStyle/>
          <a:p>
            <a:pPr algn="ctr"/>
            <a:r>
              <a:rPr lang="fr-FR" dirty="0"/>
              <a:t>Stock de produits finis</a:t>
            </a:r>
          </a:p>
        </p:txBody>
      </p:sp>
      <p:cxnSp>
        <p:nvCxnSpPr>
          <p:cNvPr id="23" name="Connecteur droit avec flèche 22"/>
          <p:cNvCxnSpPr/>
          <p:nvPr/>
        </p:nvCxnSpPr>
        <p:spPr>
          <a:xfrm flipV="1">
            <a:off x="8400256" y="2206931"/>
            <a:ext cx="623900" cy="347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1710272" y="4648737"/>
            <a:ext cx="8468775" cy="369332"/>
          </a:xfrm>
          <a:prstGeom prst="rect">
            <a:avLst/>
          </a:prstGeom>
          <a:noFill/>
        </p:spPr>
        <p:txBody>
          <a:bodyPr wrap="square" rtlCol="0">
            <a:spAutoFit/>
          </a:bodyPr>
          <a:lstStyle/>
          <a:p>
            <a:r>
              <a:rPr lang="fr-FR" dirty="0"/>
              <a:t>Les produits finis sont stockés en attendant d’être vendus.</a:t>
            </a:r>
          </a:p>
        </p:txBody>
      </p:sp>
      <p:pic>
        <p:nvPicPr>
          <p:cNvPr id="25" name="Picture 14" descr="MC9002395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4105" y="1369669"/>
            <a:ext cx="856184" cy="692813"/>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p:cNvSpPr txBox="1"/>
          <p:nvPr/>
        </p:nvSpPr>
        <p:spPr>
          <a:xfrm>
            <a:off x="2045087" y="2125770"/>
            <a:ext cx="1694220" cy="923330"/>
          </a:xfrm>
          <a:prstGeom prst="rect">
            <a:avLst/>
          </a:prstGeom>
          <a:noFill/>
        </p:spPr>
        <p:txBody>
          <a:bodyPr wrap="square" rtlCol="0">
            <a:spAutoFit/>
          </a:bodyPr>
          <a:lstStyle/>
          <a:p>
            <a:pPr algn="ctr"/>
            <a:r>
              <a:rPr lang="fr-FR" dirty="0"/>
              <a:t>Achat de matières premières</a:t>
            </a:r>
          </a:p>
        </p:txBody>
      </p:sp>
      <p:pic>
        <p:nvPicPr>
          <p:cNvPr id="30" name="Picture 16" descr="MC9003523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267" y="2394149"/>
            <a:ext cx="772674" cy="6091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MC9003523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0138" y="1453311"/>
            <a:ext cx="772674" cy="609171"/>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p:cNvSpPr txBox="1"/>
          <p:nvPr/>
        </p:nvSpPr>
        <p:spPr>
          <a:xfrm>
            <a:off x="8973780" y="1925326"/>
            <a:ext cx="1694220" cy="646331"/>
          </a:xfrm>
          <a:prstGeom prst="rect">
            <a:avLst/>
          </a:prstGeom>
          <a:noFill/>
        </p:spPr>
        <p:txBody>
          <a:bodyPr wrap="square" rtlCol="0">
            <a:spAutoFit/>
          </a:bodyPr>
          <a:lstStyle/>
          <a:p>
            <a:pPr algn="ctr"/>
            <a:r>
              <a:rPr lang="fr-FR" dirty="0"/>
              <a:t>Ventes de produits finis</a:t>
            </a:r>
          </a:p>
        </p:txBody>
      </p:sp>
      <p:pic>
        <p:nvPicPr>
          <p:cNvPr id="35" name="Picture 14" descr="MC9002395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9137" y="1369669"/>
            <a:ext cx="856184" cy="692813"/>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p:cNvSpPr txBox="1"/>
          <p:nvPr/>
        </p:nvSpPr>
        <p:spPr>
          <a:xfrm>
            <a:off x="5558198" y="2038315"/>
            <a:ext cx="1420634" cy="369332"/>
          </a:xfrm>
          <a:prstGeom prst="rect">
            <a:avLst/>
          </a:prstGeom>
          <a:noFill/>
        </p:spPr>
        <p:txBody>
          <a:bodyPr wrap="square" rtlCol="0">
            <a:spAutoFit/>
          </a:bodyPr>
          <a:lstStyle/>
          <a:p>
            <a:pPr algn="ctr"/>
            <a:r>
              <a:rPr lang="fr-FR" dirty="0"/>
              <a:t>Production</a:t>
            </a:r>
          </a:p>
        </p:txBody>
      </p:sp>
      <p:cxnSp>
        <p:nvCxnSpPr>
          <p:cNvPr id="27" name="Connecteur droit avec flèche 26"/>
          <p:cNvCxnSpPr/>
          <p:nvPr/>
        </p:nvCxnSpPr>
        <p:spPr>
          <a:xfrm flipV="1">
            <a:off x="5338054" y="2368979"/>
            <a:ext cx="829954" cy="32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6423038" y="2368978"/>
            <a:ext cx="817114" cy="346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724808" y="5875604"/>
            <a:ext cx="8468775" cy="369332"/>
          </a:xfrm>
          <a:prstGeom prst="rect">
            <a:avLst/>
          </a:prstGeom>
          <a:noFill/>
        </p:spPr>
        <p:txBody>
          <a:bodyPr wrap="square" rtlCol="0">
            <a:spAutoFit/>
          </a:bodyPr>
          <a:lstStyle/>
          <a:p>
            <a:r>
              <a:rPr lang="fr-FR" dirty="0"/>
              <a:t>	- des stocks de </a:t>
            </a:r>
            <a:r>
              <a:rPr lang="fr-FR" b="1" dirty="0">
                <a:solidFill>
                  <a:srgbClr val="FF00FF"/>
                </a:solidFill>
              </a:rPr>
              <a:t>biens fabriqués : </a:t>
            </a:r>
            <a:r>
              <a:rPr lang="fr-FR" dirty="0"/>
              <a:t>le stock de produits finis.</a:t>
            </a:r>
          </a:p>
        </p:txBody>
      </p:sp>
      <p:sp>
        <p:nvSpPr>
          <p:cNvPr id="32" name="Rectangle 31">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A. Les différents types de stock</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49</a:t>
            </a:fld>
            <a:endParaRPr lang="fr-FR" dirty="0"/>
          </a:p>
        </p:txBody>
      </p:sp>
    </p:spTree>
    <p:extLst>
      <p:ext uri="{BB962C8B-B14F-4D97-AF65-F5344CB8AC3E}">
        <p14:creationId xmlns:p14="http://schemas.microsoft.com/office/powerpoint/2010/main" val="1702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4.16667E-7 -1.48148E-6 L 0.16211 0.1456 " pathEditMode="relative" rAng="0" ptsTypes="AA">
                                      <p:cBhvr>
                                        <p:cTn id="28" dur="2000" fill="hold"/>
                                        <p:tgtEl>
                                          <p:spTgt spid="25"/>
                                        </p:tgtEl>
                                        <p:attrNameLst>
                                          <p:attrName>ppt_x</p:attrName>
                                          <p:attrName>ppt_y</p:attrName>
                                        </p:attrNameLst>
                                      </p:cBhvr>
                                      <p:rCtr x="8125" y="7407"/>
                                    </p:animMotion>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par>
                          <p:cTn id="42" fill="hold">
                            <p:stCondLst>
                              <p:cond delay="0"/>
                            </p:stCondLst>
                            <p:childTnLst>
                              <p:par>
                                <p:cTn id="43" presetID="42" presetClass="path" presetSubtype="0" accel="50000" decel="50000" fill="hold" nodeType="afterEffect">
                                  <p:stCondLst>
                                    <p:cond delay="0"/>
                                  </p:stCondLst>
                                  <p:childTnLst>
                                    <p:animMotion origin="layout" path="M 4.16667E-6 0 L 0.13385 -0.15741 " pathEditMode="relative" rAng="0" ptsTypes="AA">
                                      <p:cBhvr>
                                        <p:cTn id="44" dur="2000" fill="hold"/>
                                        <p:tgtEl>
                                          <p:spTgt spid="28"/>
                                        </p:tgtEl>
                                        <p:attrNameLst>
                                          <p:attrName>ppt_x</p:attrName>
                                          <p:attrName>ppt_y</p:attrName>
                                        </p:attrNameLst>
                                      </p:cBhvr>
                                      <p:rCtr x="6684" y="-7870"/>
                                    </p:animMotion>
                                  </p:childTnLst>
                                </p:cTn>
                              </p:par>
                              <p:par>
                                <p:cTn id="45" presetID="22" presetClass="entr" presetSubtype="8"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2000"/>
                                        <p:tgtEl>
                                          <p:spTgt spid="27"/>
                                        </p:tgtEl>
                                      </p:cBhvr>
                                    </p:animEffect>
                                  </p:childTnLst>
                                </p:cTn>
                              </p:par>
                            </p:childTnLst>
                          </p:cTn>
                        </p:par>
                        <p:par>
                          <p:cTn id="48" fill="hold">
                            <p:stCondLst>
                              <p:cond delay="2000"/>
                            </p:stCondLst>
                            <p:childTnLst>
                              <p:par>
                                <p:cTn id="49" presetID="1" presetClass="exit" presetSubtype="0" fill="hold" nodeType="afterEffect">
                                  <p:stCondLst>
                                    <p:cond delay="0"/>
                                  </p:stCondLst>
                                  <p:childTnLst>
                                    <p:set>
                                      <p:cBhvr>
                                        <p:cTn id="50" dur="1" fill="hold">
                                          <p:stCondLst>
                                            <p:cond delay="0"/>
                                          </p:stCondLst>
                                        </p:cTn>
                                        <p:tgtEl>
                                          <p:spTgt spid="28"/>
                                        </p:tgtEl>
                                        <p:attrNameLst>
                                          <p:attrName>style.visibility</p:attrName>
                                        </p:attrNameLst>
                                      </p:cBhvr>
                                      <p:to>
                                        <p:strVal val="hidden"/>
                                      </p:to>
                                    </p:set>
                                  </p:childTnLst>
                                </p:cTn>
                              </p:par>
                            </p:childTnLst>
                          </p:cTn>
                        </p:par>
                        <p:par>
                          <p:cTn id="51" fill="hold">
                            <p:stCondLst>
                              <p:cond delay="2000"/>
                            </p:stCondLst>
                            <p:childTnLst>
                              <p:par>
                                <p:cTn id="52" presetID="26" presetClass="emph" presetSubtype="0" repeatCount="4000" fill="hold" nodeType="afterEffect">
                                  <p:stCondLst>
                                    <p:cond delay="0"/>
                                  </p:stCondLst>
                                  <p:childTnLst>
                                    <p:animEffect transition="out" filter="fade">
                                      <p:cBhvr>
                                        <p:cTn id="53" dur="500" tmFilter="0, 0; .2, .5; .8, .5; 1, 0"/>
                                        <p:tgtEl>
                                          <p:spTgt spid="4"/>
                                        </p:tgtEl>
                                      </p:cBhvr>
                                    </p:animEffect>
                                    <p:animScale>
                                      <p:cBhvr>
                                        <p:cTn id="54" dur="250" autoRev="1" fill="hold"/>
                                        <p:tgtEl>
                                          <p:spTgt spid="4"/>
                                        </p:tgtEl>
                                      </p:cBhvr>
                                      <p:by x="105000" y="105000"/>
                                    </p:animScale>
                                  </p:childTnLst>
                                </p:cTn>
                              </p:par>
                              <p:par>
                                <p:cTn id="55" presetID="1" presetClass="entr" presetSubtype="0" fill="hold" grpId="0" nodeType="withEffect">
                                  <p:stCondLst>
                                    <p:cond delay="1100"/>
                                  </p:stCondLst>
                                  <p:childTnLst>
                                    <p:set>
                                      <p:cBhvr>
                                        <p:cTn id="56" dur="1" fill="hold">
                                          <p:stCondLst>
                                            <p:cond delay="0"/>
                                          </p:stCondLst>
                                        </p:cTn>
                                        <p:tgtEl>
                                          <p:spTgt spid="36"/>
                                        </p:tgtEl>
                                        <p:attrNameLst>
                                          <p:attrName>style.visibility</p:attrName>
                                        </p:attrNameLst>
                                      </p:cBhvr>
                                      <p:to>
                                        <p:strVal val="visible"/>
                                      </p:to>
                                    </p:set>
                                  </p:childTnLst>
                                </p:cTn>
                              </p:par>
                            </p:childTnLst>
                          </p:cTn>
                        </p:par>
                        <p:par>
                          <p:cTn id="57" fill="hold">
                            <p:stCondLst>
                              <p:cond delay="4000"/>
                            </p:stCondLst>
                            <p:childTnLst>
                              <p:par>
                                <p:cTn id="58" presetID="1" presetClass="entr" presetSubtype="0"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1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par>
                          <p:cTn id="72" fill="hold">
                            <p:stCondLst>
                              <p:cond delay="0"/>
                            </p:stCondLst>
                            <p:childTnLst>
                              <p:par>
                                <p:cTn id="73" presetID="42" presetClass="path" presetSubtype="0" accel="50000" decel="50000" fill="hold" nodeType="afterEffect">
                                  <p:stCondLst>
                                    <p:cond delay="250"/>
                                  </p:stCondLst>
                                  <p:childTnLst>
                                    <p:animMotion origin="layout" path="M 1.45833E-6 -5.55112E-17 L 0.11263 0.13333 " pathEditMode="relative" rAng="0" ptsTypes="AA">
                                      <p:cBhvr>
                                        <p:cTn id="74" dur="2000" fill="hold"/>
                                        <p:tgtEl>
                                          <p:spTgt spid="31"/>
                                        </p:tgtEl>
                                        <p:attrNameLst>
                                          <p:attrName>ppt_x</p:attrName>
                                          <p:attrName>ppt_y</p:attrName>
                                        </p:attrNameLst>
                                      </p:cBhvr>
                                      <p:rCtr x="6289" y="6782"/>
                                    </p:animMotion>
                                  </p:childTnLst>
                                </p:cTn>
                              </p:par>
                              <p:par>
                                <p:cTn id="75" presetID="22" presetClass="entr" presetSubtype="8"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20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par>
                                <p:cTn id="82" presetID="1" presetClass="exit" presetSubtype="0" fill="hold" grpId="1" nodeType="withEffect">
                                  <p:stCondLst>
                                    <p:cond delay="0"/>
                                  </p:stCondLst>
                                  <p:childTnLst>
                                    <p:set>
                                      <p:cBhvr>
                                        <p:cTn id="83" dur="1" fill="hold">
                                          <p:stCondLst>
                                            <p:cond delay="0"/>
                                          </p:stCondLst>
                                        </p:cTn>
                                        <p:tgtEl>
                                          <p:spTgt spid="2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childTnLst>
                                </p:cTn>
                              </p:par>
                            </p:childTnLst>
                          </p:cTn>
                        </p:par>
                        <p:par>
                          <p:cTn id="88" fill="hold">
                            <p:stCondLst>
                              <p:cond delay="0"/>
                            </p:stCondLst>
                            <p:childTnLst>
                              <p:par>
                                <p:cTn id="89" presetID="42" presetClass="path" presetSubtype="0" accel="50000" decel="50000" fill="hold" nodeType="afterEffect">
                                  <p:stCondLst>
                                    <p:cond delay="0"/>
                                  </p:stCondLst>
                                  <p:childTnLst>
                                    <p:animMotion origin="layout" path="M 0.00452 -0.00394 L 0.1823 -0.1757 " pathEditMode="relative" rAng="0" ptsTypes="AA">
                                      <p:cBhvr>
                                        <p:cTn id="90" dur="2000" fill="hold"/>
                                        <p:tgtEl>
                                          <p:spTgt spid="30"/>
                                        </p:tgtEl>
                                        <p:attrNameLst>
                                          <p:attrName>ppt_x</p:attrName>
                                          <p:attrName>ppt_y</p:attrName>
                                        </p:attrNameLst>
                                      </p:cBhvr>
                                      <p:rCtr x="8889" y="-8588"/>
                                    </p:animMotion>
                                  </p:childTnLst>
                                </p:cTn>
                              </p:par>
                              <p:par>
                                <p:cTn id="91" presetID="22" presetClass="entr" presetSubtype="8" fill="hold" nodeType="withEffect">
                                  <p:stCondLst>
                                    <p:cond delay="10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1900"/>
                                        <p:tgtEl>
                                          <p:spTgt spid="23"/>
                                        </p:tgtEl>
                                      </p:cBhvr>
                                    </p:animEffect>
                                  </p:childTnLst>
                                </p:cTn>
                              </p:par>
                            </p:childTnLst>
                          </p:cTn>
                        </p:par>
                        <p:par>
                          <p:cTn id="94" fill="hold">
                            <p:stCondLst>
                              <p:cond delay="2000"/>
                            </p:stCondLst>
                            <p:childTnLst>
                              <p:par>
                                <p:cTn id="95" presetID="1"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p:bldP spid="8" grpId="1"/>
      <p:bldP spid="9" grpId="0"/>
      <p:bldP spid="10" grpId="0"/>
      <p:bldP spid="11" grpId="0"/>
      <p:bldP spid="14" grpId="0"/>
      <p:bldP spid="14" grpId="1"/>
      <p:bldP spid="18" grpId="0"/>
      <p:bldP spid="18" grpId="1"/>
      <p:bldP spid="19" grpId="0" animBg="1"/>
      <p:bldP spid="22" grpId="0"/>
      <p:bldP spid="24" grpId="0"/>
      <p:bldP spid="24" grpId="1"/>
      <p:bldP spid="26" grpId="0"/>
      <p:bldP spid="33" grpId="0"/>
      <p:bldP spid="36"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Pourquoi un traitement?</a:t>
            </a:r>
          </a:p>
        </p:txBody>
      </p:sp>
      <p:sp>
        <p:nvSpPr>
          <p:cNvPr id="3" name="Espace réservé du contenu 2"/>
          <p:cNvSpPr>
            <a:spLocks noGrp="1"/>
          </p:cNvSpPr>
          <p:nvPr>
            <p:ph idx="1"/>
          </p:nvPr>
        </p:nvSpPr>
        <p:spPr/>
        <p:txBody>
          <a:bodyPr>
            <a:normAutofit/>
          </a:bodyPr>
          <a:lstStyle/>
          <a:p>
            <a:r>
              <a:rPr lang="fr-FR" dirty="0"/>
              <a:t>Le système d’information de la comptabilité financière va servir de base à la comptabilité de gestion.</a:t>
            </a:r>
          </a:p>
          <a:p>
            <a:r>
              <a:rPr lang="fr-FR" dirty="0"/>
              <a:t>Les règles légales qui régissent la comptabilité financière ne correspondent pas toujours à la logique économique qui doit régir la comptabilité de gestion.</a:t>
            </a:r>
          </a:p>
          <a:p>
            <a:r>
              <a:rPr lang="fr-FR" dirty="0"/>
              <a:t>Pour obtenir les charges de la comptabilité de gestion on :</a:t>
            </a:r>
          </a:p>
          <a:p>
            <a:pPr lvl="1"/>
            <a:r>
              <a:rPr lang="fr-FR" dirty="0"/>
              <a:t>ne tiendra pas compte de charges enregistrées en comptabilité financière : les charges non incorporables</a:t>
            </a:r>
          </a:p>
          <a:p>
            <a:pPr lvl="1"/>
            <a:r>
              <a:rPr lang="fr-FR" dirty="0"/>
              <a:t>ajoutera des éléments non enregistrés en comptabilité financière : les charges supplétives</a:t>
            </a:r>
          </a:p>
        </p:txBody>
      </p:sp>
      <p:sp>
        <p:nvSpPr>
          <p:cNvPr id="4" name="Rectangle 3">
            <a:extLst>
              <a:ext uri="{FF2B5EF4-FFF2-40B4-BE49-F238E27FC236}">
                <a16:creationId xmlns:a16="http://schemas.microsoft.com/office/drawing/2014/main" id="{7C188F61-0FD3-C7F1-83A7-D2C081105493}"/>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 Passer de la comptabilité financière à la comptabilité de gestion</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5</a:t>
            </a:fld>
            <a:endParaRPr lang="fr-FR" dirty="0"/>
          </a:p>
        </p:txBody>
      </p:sp>
    </p:spTree>
    <p:extLst>
      <p:ext uri="{BB962C8B-B14F-4D97-AF65-F5344CB8AC3E}">
        <p14:creationId xmlns:p14="http://schemas.microsoft.com/office/powerpoint/2010/main" val="254289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L’inventaire</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a:t>Les deux types d’inventaires</a:t>
            </a:r>
          </a:p>
          <a:p>
            <a:pPr marL="514350" indent="-514350">
              <a:buFont typeface="+mj-lt"/>
              <a:buAutoNum type="arabicPeriod"/>
            </a:pPr>
            <a:r>
              <a:rPr lang="fr-FR" dirty="0"/>
              <a:t>L’inventaire permanent</a:t>
            </a:r>
          </a:p>
          <a:p>
            <a:pPr marL="514350" indent="-514350">
              <a:buFont typeface="+mj-lt"/>
              <a:buAutoNum type="arabicPeriod"/>
            </a:pPr>
            <a:r>
              <a:rPr lang="fr-FR" dirty="0"/>
              <a:t>Évaluer les entrées</a:t>
            </a:r>
          </a:p>
          <a:p>
            <a:pPr marL="514350" indent="-514350">
              <a:buFont typeface="+mj-lt"/>
              <a:buAutoNum type="arabicPeriod"/>
            </a:pPr>
            <a:r>
              <a:rPr lang="fr-FR" dirty="0"/>
              <a:t>Évaluer les sorties</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50</a:t>
            </a:fld>
            <a:endParaRPr lang="fr-FR" dirty="0"/>
          </a:p>
        </p:txBody>
      </p:sp>
    </p:spTree>
    <p:extLst>
      <p:ext uri="{BB962C8B-B14F-4D97-AF65-F5344CB8AC3E}">
        <p14:creationId xmlns:p14="http://schemas.microsoft.com/office/powerpoint/2010/main" val="3986635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Les deux types d’inventaire</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5" name="ZoneTexte 4"/>
          <p:cNvSpPr txBox="1"/>
          <p:nvPr/>
        </p:nvSpPr>
        <p:spPr>
          <a:xfrm>
            <a:off x="368288" y="3425123"/>
            <a:ext cx="3096344" cy="369332"/>
          </a:xfrm>
          <a:prstGeom prst="rect">
            <a:avLst/>
          </a:prstGeom>
          <a:noFill/>
        </p:spPr>
        <p:txBody>
          <a:bodyPr wrap="square" rtlCol="0">
            <a:spAutoFit/>
          </a:bodyPr>
          <a:lstStyle/>
          <a:p>
            <a:r>
              <a:rPr lang="fr-FR" dirty="0"/>
              <a:t>Il existe 2 types d’inventaires</a:t>
            </a:r>
          </a:p>
        </p:txBody>
      </p:sp>
      <p:cxnSp>
        <p:nvCxnSpPr>
          <p:cNvPr id="6" name="Connecteur droit avec flèche 5"/>
          <p:cNvCxnSpPr>
            <a:stCxn id="5" idx="3"/>
            <a:endCxn id="7" idx="1"/>
          </p:cNvCxnSpPr>
          <p:nvPr/>
        </p:nvCxnSpPr>
        <p:spPr>
          <a:xfrm flipV="1">
            <a:off x="3464632" y="2622002"/>
            <a:ext cx="1143012" cy="987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4607644" y="2160337"/>
            <a:ext cx="4320480" cy="923330"/>
          </a:xfrm>
          <a:prstGeom prst="rect">
            <a:avLst/>
          </a:prstGeom>
          <a:noFill/>
        </p:spPr>
        <p:txBody>
          <a:bodyPr wrap="square" rtlCol="0">
            <a:spAutoFit/>
          </a:bodyPr>
          <a:lstStyle/>
          <a:p>
            <a:r>
              <a:rPr lang="fr-FR" b="1" dirty="0"/>
              <a:t>L’inventaire intermittent </a:t>
            </a:r>
            <a:r>
              <a:rPr lang="fr-FR" dirty="0"/>
              <a:t>qui constate le niveau et la valeur du stock à la fin d’une période.</a:t>
            </a:r>
          </a:p>
        </p:txBody>
      </p:sp>
      <p:cxnSp>
        <p:nvCxnSpPr>
          <p:cNvPr id="8" name="Connecteur droit avec flèche 7"/>
          <p:cNvCxnSpPr>
            <a:stCxn id="5" idx="3"/>
            <a:endCxn id="9" idx="1"/>
          </p:cNvCxnSpPr>
          <p:nvPr/>
        </p:nvCxnSpPr>
        <p:spPr>
          <a:xfrm>
            <a:off x="3464632" y="3609789"/>
            <a:ext cx="1143756" cy="847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608388" y="3857357"/>
            <a:ext cx="4320480" cy="1200329"/>
          </a:xfrm>
          <a:prstGeom prst="rect">
            <a:avLst/>
          </a:prstGeom>
          <a:noFill/>
        </p:spPr>
        <p:txBody>
          <a:bodyPr wrap="square" rtlCol="0">
            <a:spAutoFit/>
          </a:bodyPr>
          <a:lstStyle/>
          <a:p>
            <a:r>
              <a:rPr lang="fr-FR" b="1" dirty="0"/>
              <a:t>L’inventaire permanent </a:t>
            </a:r>
            <a:r>
              <a:rPr lang="fr-FR" dirty="0"/>
              <a:t>qui consiste à noter les entrées et les sorties du stock pour connaitre en permanence le niveau et la valeur du stock.</a:t>
            </a:r>
          </a:p>
        </p:txBody>
      </p:sp>
      <p:sp>
        <p:nvSpPr>
          <p:cNvPr id="10" name="ZoneTexte 9"/>
          <p:cNvSpPr txBox="1"/>
          <p:nvPr/>
        </p:nvSpPr>
        <p:spPr>
          <a:xfrm>
            <a:off x="367544" y="1484784"/>
            <a:ext cx="8136904" cy="369332"/>
          </a:xfrm>
          <a:prstGeom prst="rect">
            <a:avLst/>
          </a:prstGeom>
          <a:noFill/>
        </p:spPr>
        <p:txBody>
          <a:bodyPr wrap="square" rtlCol="0">
            <a:spAutoFit/>
          </a:bodyPr>
          <a:lstStyle/>
          <a:p>
            <a:r>
              <a:rPr lang="fr-FR" dirty="0"/>
              <a:t>L’inventaire extra comptable consiste à compter et à évaluer les biens stockés.</a:t>
            </a:r>
          </a:p>
        </p:txBody>
      </p:sp>
      <p:sp>
        <p:nvSpPr>
          <p:cNvPr id="11" name="ZoneTexte 10"/>
          <p:cNvSpPr txBox="1"/>
          <p:nvPr/>
        </p:nvSpPr>
        <p:spPr>
          <a:xfrm>
            <a:off x="367544" y="5733256"/>
            <a:ext cx="8136904" cy="369332"/>
          </a:xfrm>
          <a:prstGeom prst="rect">
            <a:avLst/>
          </a:prstGeom>
          <a:noFill/>
        </p:spPr>
        <p:txBody>
          <a:bodyPr wrap="square" rtlCol="0">
            <a:spAutoFit/>
          </a:bodyPr>
          <a:lstStyle/>
          <a:p>
            <a:r>
              <a:rPr lang="fr-FR" dirty="0"/>
              <a:t>Ce sont les techniques d’inventaire permanent que nous allons étudier.</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51</a:t>
            </a:fld>
            <a:endParaRPr lang="fr-FR" dirty="0"/>
          </a:p>
        </p:txBody>
      </p:sp>
    </p:spTree>
    <p:extLst>
      <p:ext uri="{BB962C8B-B14F-4D97-AF65-F5344CB8AC3E}">
        <p14:creationId xmlns:p14="http://schemas.microsoft.com/office/powerpoint/2010/main" val="370758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0354" y="53155"/>
            <a:ext cx="8229600" cy="650336"/>
          </a:xfrm>
        </p:spPr>
        <p:txBody>
          <a:bodyPr>
            <a:normAutofit fontScale="90000"/>
          </a:bodyPr>
          <a:lstStyle/>
          <a:p>
            <a:r>
              <a:rPr lang="fr-FR" dirty="0"/>
              <a:t>2. L’inventaire permanent</a:t>
            </a:r>
          </a:p>
        </p:txBody>
      </p:sp>
      <p:graphicFrame>
        <p:nvGraphicFramePr>
          <p:cNvPr id="4" name="Tableau 3"/>
          <p:cNvGraphicFramePr>
            <a:graphicFrameLocks noGrp="1"/>
          </p:cNvGraphicFramePr>
          <p:nvPr>
            <p:extLst>
              <p:ext uri="{D42A27DB-BD31-4B8C-83A1-F6EECF244321}">
                <p14:modId xmlns:p14="http://schemas.microsoft.com/office/powerpoint/2010/main" val="3104015993"/>
              </p:ext>
            </p:extLst>
          </p:nvPr>
        </p:nvGraphicFramePr>
        <p:xfrm>
          <a:off x="1267354" y="1175064"/>
          <a:ext cx="8640964" cy="1516152"/>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315557">
                  <a:extLst>
                    <a:ext uri="{9D8B030D-6E8A-4147-A177-3AD203B41FA5}">
                      <a16:colId xmlns:a16="http://schemas.microsoft.com/office/drawing/2014/main" val="20001"/>
                    </a:ext>
                  </a:extLst>
                </a:gridCol>
                <a:gridCol w="675071">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51774">
                  <a:extLst>
                    <a:ext uri="{9D8B030D-6E8A-4147-A177-3AD203B41FA5}">
                      <a16:colId xmlns:a16="http://schemas.microsoft.com/office/drawing/2014/main" val="20004"/>
                    </a:ext>
                  </a:extLst>
                </a:gridCol>
                <a:gridCol w="563172">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72635">
                  <a:extLst>
                    <a:ext uri="{9D8B030D-6E8A-4147-A177-3AD203B41FA5}">
                      <a16:colId xmlns:a16="http://schemas.microsoft.com/office/drawing/2014/main" val="20007"/>
                    </a:ext>
                  </a:extLst>
                </a:gridCol>
                <a:gridCol w="567050">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4715">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19233">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55">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ectangle 5"/>
          <p:cNvSpPr/>
          <p:nvPr/>
        </p:nvSpPr>
        <p:spPr>
          <a:xfrm>
            <a:off x="3139564" y="1175477"/>
            <a:ext cx="2304256" cy="1544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1267356" y="703491"/>
            <a:ext cx="8641952" cy="369332"/>
          </a:xfrm>
          <a:prstGeom prst="rect">
            <a:avLst/>
          </a:prstGeom>
          <a:noFill/>
        </p:spPr>
        <p:txBody>
          <a:bodyPr wrap="square" rtlCol="0">
            <a:spAutoFit/>
          </a:bodyPr>
          <a:lstStyle/>
          <a:p>
            <a:r>
              <a:rPr lang="fr-FR" dirty="0"/>
              <a:t>Pour connaitre le niveau et la valeur du stock on utilise une fiche de stock :</a:t>
            </a:r>
          </a:p>
        </p:txBody>
      </p:sp>
      <p:sp>
        <p:nvSpPr>
          <p:cNvPr id="10" name="Triangle isocèle 9"/>
          <p:cNvSpPr/>
          <p:nvPr/>
        </p:nvSpPr>
        <p:spPr>
          <a:xfrm>
            <a:off x="7687550" y="4077070"/>
            <a:ext cx="1260212" cy="77865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p:nvSpPr>
        <p:spPr>
          <a:xfrm>
            <a:off x="1014846" y="2751073"/>
            <a:ext cx="9139312" cy="369332"/>
          </a:xfrm>
          <a:prstGeom prst="rect">
            <a:avLst/>
          </a:prstGeom>
          <a:noFill/>
        </p:spPr>
        <p:txBody>
          <a:bodyPr wrap="square" rtlCol="0">
            <a:spAutoFit/>
          </a:bodyPr>
          <a:lstStyle/>
          <a:p>
            <a:r>
              <a:rPr lang="fr-FR" dirty="0"/>
              <a:t>Dès qu’un bien entre, ou sort du stock, l’opération est inscrite sur une ligne de la fiche de stock.</a:t>
            </a:r>
          </a:p>
        </p:txBody>
      </p:sp>
      <p:sp>
        <p:nvSpPr>
          <p:cNvPr id="16" name="ZoneTexte 15"/>
          <p:cNvSpPr txBox="1"/>
          <p:nvPr/>
        </p:nvSpPr>
        <p:spPr>
          <a:xfrm>
            <a:off x="982746" y="3102903"/>
            <a:ext cx="7334910" cy="369332"/>
          </a:xfrm>
          <a:prstGeom prst="rect">
            <a:avLst/>
          </a:prstGeom>
          <a:noFill/>
        </p:spPr>
        <p:txBody>
          <a:bodyPr wrap="square" rtlCol="0">
            <a:spAutoFit/>
          </a:bodyPr>
          <a:lstStyle/>
          <a:p>
            <a:r>
              <a:rPr lang="fr-FR" dirty="0"/>
              <a:t>Chaque ligne est datée.</a:t>
            </a:r>
          </a:p>
        </p:txBody>
      </p:sp>
      <p:sp>
        <p:nvSpPr>
          <p:cNvPr id="19" name="ZoneTexte 18"/>
          <p:cNvSpPr txBox="1"/>
          <p:nvPr/>
        </p:nvSpPr>
        <p:spPr>
          <a:xfrm>
            <a:off x="1151041" y="4550142"/>
            <a:ext cx="5041056" cy="369332"/>
          </a:xfrm>
          <a:prstGeom prst="rect">
            <a:avLst/>
          </a:prstGeom>
          <a:noFill/>
        </p:spPr>
        <p:txBody>
          <a:bodyPr wrap="square" rtlCol="0">
            <a:spAutoFit/>
          </a:bodyPr>
          <a:lstStyle/>
          <a:p>
            <a:r>
              <a:rPr lang="fr-FR" dirty="0"/>
              <a:t>Une entrée a lieu après :</a:t>
            </a:r>
          </a:p>
        </p:txBody>
      </p:sp>
      <p:sp>
        <p:nvSpPr>
          <p:cNvPr id="20" name="ZoneTexte 19"/>
          <p:cNvSpPr txBox="1"/>
          <p:nvPr/>
        </p:nvSpPr>
        <p:spPr>
          <a:xfrm>
            <a:off x="4637130" y="3844623"/>
            <a:ext cx="5527992" cy="369332"/>
          </a:xfrm>
          <a:prstGeom prst="rect">
            <a:avLst/>
          </a:prstGeom>
          <a:noFill/>
        </p:spPr>
        <p:txBody>
          <a:bodyPr wrap="square" rtlCol="0">
            <a:spAutoFit/>
          </a:bodyPr>
          <a:lstStyle/>
          <a:p>
            <a:r>
              <a:rPr lang="fr-FR" dirty="0"/>
              <a:t>- un achat pour les stocks achetés :</a:t>
            </a:r>
          </a:p>
        </p:txBody>
      </p:sp>
      <p:sp>
        <p:nvSpPr>
          <p:cNvPr id="21" name="ZoneTexte 20"/>
          <p:cNvSpPr txBox="1"/>
          <p:nvPr/>
        </p:nvSpPr>
        <p:spPr>
          <a:xfrm>
            <a:off x="4626166" y="4919474"/>
            <a:ext cx="5527992" cy="369332"/>
          </a:xfrm>
          <a:prstGeom prst="rect">
            <a:avLst/>
          </a:prstGeom>
          <a:noFill/>
        </p:spPr>
        <p:txBody>
          <a:bodyPr wrap="square" rtlCol="0">
            <a:spAutoFit/>
          </a:bodyPr>
          <a:lstStyle/>
          <a:p>
            <a:r>
              <a:rPr lang="fr-FR" dirty="0"/>
              <a:t>- une production pour les stocks fabriqués :</a:t>
            </a:r>
          </a:p>
        </p:txBody>
      </p:sp>
      <p:sp>
        <p:nvSpPr>
          <p:cNvPr id="22" name="Triangle isocèle 21"/>
          <p:cNvSpPr/>
          <p:nvPr/>
        </p:nvSpPr>
        <p:spPr>
          <a:xfrm>
            <a:off x="7675222" y="5325398"/>
            <a:ext cx="1284868" cy="776019"/>
          </a:xfrm>
          <a:prstGeom prst="triangl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FF"/>
              </a:solidFill>
            </a:endParaRPr>
          </a:p>
        </p:txBody>
      </p:sp>
      <p:pic>
        <p:nvPicPr>
          <p:cNvPr id="27" name="Picture 14" descr="MC9002395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2484" y="4293196"/>
            <a:ext cx="428092" cy="346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descr="MC90035237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489" y="5540689"/>
            <a:ext cx="443088" cy="349327"/>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6429897" y="4639602"/>
            <a:ext cx="1189726" cy="369332"/>
          </a:xfrm>
          <a:prstGeom prst="rect">
            <a:avLst/>
          </a:prstGeom>
          <a:noFill/>
        </p:spPr>
        <p:txBody>
          <a:bodyPr wrap="square" rtlCol="0">
            <a:spAutoFit/>
          </a:bodyPr>
          <a:lstStyle/>
          <a:p>
            <a:r>
              <a:rPr lang="fr-FR" dirty="0"/>
              <a:t>Achats</a:t>
            </a:r>
          </a:p>
        </p:txBody>
      </p:sp>
      <p:sp>
        <p:nvSpPr>
          <p:cNvPr id="32" name="ZoneTexte 31"/>
          <p:cNvSpPr txBox="1"/>
          <p:nvPr/>
        </p:nvSpPr>
        <p:spPr>
          <a:xfrm>
            <a:off x="6200436" y="5917478"/>
            <a:ext cx="1419187" cy="369332"/>
          </a:xfrm>
          <a:prstGeom prst="rect">
            <a:avLst/>
          </a:prstGeom>
          <a:noFill/>
        </p:spPr>
        <p:txBody>
          <a:bodyPr wrap="square" rtlCol="0">
            <a:spAutoFit/>
          </a:bodyPr>
          <a:lstStyle/>
          <a:p>
            <a:r>
              <a:rPr lang="fr-FR" dirty="0"/>
              <a:t>Productions</a:t>
            </a:r>
          </a:p>
        </p:txBody>
      </p:sp>
      <p:cxnSp>
        <p:nvCxnSpPr>
          <p:cNvPr id="34" name="Connecteur droit avec flèche 33"/>
          <p:cNvCxnSpPr/>
          <p:nvPr/>
        </p:nvCxnSpPr>
        <p:spPr>
          <a:xfrm>
            <a:off x="6839034" y="4466399"/>
            <a:ext cx="147862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6839034" y="5713407"/>
            <a:ext cx="1377627" cy="176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1014846" y="3475291"/>
            <a:ext cx="7395954" cy="369332"/>
          </a:xfrm>
          <a:prstGeom prst="rect">
            <a:avLst/>
          </a:prstGeom>
          <a:noFill/>
        </p:spPr>
        <p:txBody>
          <a:bodyPr wrap="square" rtlCol="0">
            <a:spAutoFit/>
          </a:bodyPr>
          <a:lstStyle/>
          <a:p>
            <a:r>
              <a:rPr lang="fr-FR" dirty="0"/>
              <a:t>On précise dans la colonne « Libellé » s’il s’agit d’une entrée ou d’une sortie.</a:t>
            </a:r>
          </a:p>
        </p:txBody>
      </p:sp>
      <p:sp>
        <p:nvSpPr>
          <p:cNvPr id="38" name="Rectangle 37"/>
          <p:cNvSpPr/>
          <p:nvPr/>
        </p:nvSpPr>
        <p:spPr>
          <a:xfrm>
            <a:off x="1261924" y="1466088"/>
            <a:ext cx="580506" cy="1253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p:cNvSpPr/>
          <p:nvPr/>
        </p:nvSpPr>
        <p:spPr>
          <a:xfrm>
            <a:off x="1844514" y="1444757"/>
            <a:ext cx="1295050" cy="1253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p:cNvCxnSpPr>
            <a:stCxn id="19" idx="0"/>
            <a:endCxn id="20" idx="1"/>
          </p:cNvCxnSpPr>
          <p:nvPr/>
        </p:nvCxnSpPr>
        <p:spPr>
          <a:xfrm flipV="1">
            <a:off x="3671570" y="4029290"/>
            <a:ext cx="965561" cy="52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a:stCxn id="19" idx="0"/>
            <a:endCxn id="21" idx="1"/>
          </p:cNvCxnSpPr>
          <p:nvPr/>
        </p:nvCxnSpPr>
        <p:spPr>
          <a:xfrm>
            <a:off x="3671570" y="4550142"/>
            <a:ext cx="954597" cy="553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52</a:t>
            </a:fld>
            <a:endParaRPr lang="fr-FR" dirty="0"/>
          </a:p>
        </p:txBody>
      </p:sp>
    </p:spTree>
    <p:extLst>
      <p:ext uri="{BB962C8B-B14F-4D97-AF65-F5344CB8AC3E}">
        <p14:creationId xmlns:p14="http://schemas.microsoft.com/office/powerpoint/2010/main" val="8734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04492 -0.00417 L 0.1207 0.0037 " pathEditMode="relative" rAng="0" ptsTypes="AA">
                                      <p:cBhvr>
                                        <p:cTn id="52" dur="2000" fill="hold"/>
                                        <p:tgtEl>
                                          <p:spTgt spid="27"/>
                                        </p:tgtEl>
                                        <p:attrNameLst>
                                          <p:attrName>ppt_x</p:attrName>
                                          <p:attrName>ppt_y</p:attrName>
                                        </p:attrNameLst>
                                      </p:cBhvr>
                                      <p:rCtr x="8281" y="394"/>
                                    </p:animMotion>
                                  </p:childTnLst>
                                </p:cTn>
                              </p:par>
                              <p:par>
                                <p:cTn id="53" presetID="22" presetClass="entr" presetSubtype="8"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par>
                                <p:cTn id="70" presetID="42" presetClass="path" presetSubtype="0" accel="50000" decel="50000" fill="hold" nodeType="withEffect">
                                  <p:stCondLst>
                                    <p:cond delay="0"/>
                                  </p:stCondLst>
                                  <p:childTnLst>
                                    <p:animMotion origin="layout" path="M -0.04427 -0.00555 L 0.11315 0.01528 " pathEditMode="relative" rAng="0" ptsTypes="AA">
                                      <p:cBhvr>
                                        <p:cTn id="71" dur="2000" fill="hold"/>
                                        <p:tgtEl>
                                          <p:spTgt spid="28"/>
                                        </p:tgtEl>
                                        <p:attrNameLst>
                                          <p:attrName>ppt_x</p:attrName>
                                          <p:attrName>ppt_y</p:attrName>
                                        </p:attrNameLst>
                                      </p:cBhvr>
                                      <p:rCtr x="7865" y="1042"/>
                                    </p:animMotion>
                                  </p:childTnLst>
                                </p:cTn>
                              </p:par>
                              <p:par>
                                <p:cTn id="72" presetID="22" presetClass="entr" presetSubtype="8"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5" grpId="0"/>
      <p:bldP spid="16" grpId="0"/>
      <p:bldP spid="19" grpId="0"/>
      <p:bldP spid="20" grpId="0"/>
      <p:bldP spid="21" grpId="0"/>
      <p:bldP spid="22" grpId="0" animBg="1"/>
      <p:bldP spid="31" grpId="0"/>
      <p:bldP spid="32" grpId="0"/>
      <p:bldP spid="37" grpId="0"/>
      <p:bldP spid="38" grpId="0" animBg="1"/>
      <p:bldP spid="38" grpId="1" animBg="1"/>
      <p:bldP spid="39" grpId="0" animBg="1"/>
      <p:bldP spid="3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704" y="39712"/>
            <a:ext cx="8229600" cy="650336"/>
          </a:xfrm>
        </p:spPr>
        <p:txBody>
          <a:bodyPr>
            <a:normAutofit fontScale="90000"/>
          </a:bodyPr>
          <a:lstStyle/>
          <a:p>
            <a:r>
              <a:rPr lang="fr-FR" dirty="0"/>
              <a:t>2. L’inventaire permanent</a:t>
            </a:r>
          </a:p>
        </p:txBody>
      </p:sp>
      <p:graphicFrame>
        <p:nvGraphicFramePr>
          <p:cNvPr id="4" name="Tableau 3"/>
          <p:cNvGraphicFramePr>
            <a:graphicFrameLocks noGrp="1"/>
          </p:cNvGraphicFramePr>
          <p:nvPr>
            <p:extLst>
              <p:ext uri="{D42A27DB-BD31-4B8C-83A1-F6EECF244321}">
                <p14:modId xmlns:p14="http://schemas.microsoft.com/office/powerpoint/2010/main" val="1510846549"/>
              </p:ext>
            </p:extLst>
          </p:nvPr>
        </p:nvGraphicFramePr>
        <p:xfrm>
          <a:off x="706244" y="920179"/>
          <a:ext cx="8640964" cy="1516152"/>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315557">
                  <a:extLst>
                    <a:ext uri="{9D8B030D-6E8A-4147-A177-3AD203B41FA5}">
                      <a16:colId xmlns:a16="http://schemas.microsoft.com/office/drawing/2014/main" val="20001"/>
                    </a:ext>
                  </a:extLst>
                </a:gridCol>
                <a:gridCol w="675071">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51774">
                  <a:extLst>
                    <a:ext uri="{9D8B030D-6E8A-4147-A177-3AD203B41FA5}">
                      <a16:colId xmlns:a16="http://schemas.microsoft.com/office/drawing/2014/main" val="20004"/>
                    </a:ext>
                  </a:extLst>
                </a:gridCol>
                <a:gridCol w="563172">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72635">
                  <a:extLst>
                    <a:ext uri="{9D8B030D-6E8A-4147-A177-3AD203B41FA5}">
                      <a16:colId xmlns:a16="http://schemas.microsoft.com/office/drawing/2014/main" val="20007"/>
                    </a:ext>
                  </a:extLst>
                </a:gridCol>
                <a:gridCol w="567050">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4715">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19233">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55">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riangle isocèle 9"/>
          <p:cNvSpPr/>
          <p:nvPr/>
        </p:nvSpPr>
        <p:spPr>
          <a:xfrm>
            <a:off x="5517959" y="2795624"/>
            <a:ext cx="1260212" cy="77865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p:nvSpPr>
        <p:spPr>
          <a:xfrm>
            <a:off x="715162" y="2496188"/>
            <a:ext cx="8643192" cy="369332"/>
          </a:xfrm>
          <a:prstGeom prst="rect">
            <a:avLst/>
          </a:prstGeom>
          <a:noFill/>
        </p:spPr>
        <p:txBody>
          <a:bodyPr wrap="square" rtlCol="0">
            <a:spAutoFit/>
          </a:bodyPr>
          <a:lstStyle/>
          <a:p>
            <a:r>
              <a:rPr lang="fr-FR" dirty="0"/>
              <a:t>Une sortie a lieu après :</a:t>
            </a:r>
          </a:p>
        </p:txBody>
      </p:sp>
      <p:sp>
        <p:nvSpPr>
          <p:cNvPr id="20" name="ZoneTexte 19"/>
          <p:cNvSpPr txBox="1"/>
          <p:nvPr/>
        </p:nvSpPr>
        <p:spPr>
          <a:xfrm>
            <a:off x="434452" y="2865521"/>
            <a:ext cx="4809752" cy="646331"/>
          </a:xfrm>
          <a:prstGeom prst="rect">
            <a:avLst/>
          </a:prstGeom>
          <a:noFill/>
        </p:spPr>
        <p:txBody>
          <a:bodyPr wrap="square" rtlCol="0">
            <a:spAutoFit/>
          </a:bodyPr>
          <a:lstStyle/>
          <a:p>
            <a:r>
              <a:rPr lang="fr-FR" dirty="0"/>
              <a:t>- une vente pour les stocks achetés comme les marchandises :</a:t>
            </a:r>
          </a:p>
        </p:txBody>
      </p:sp>
      <p:sp>
        <p:nvSpPr>
          <p:cNvPr id="21" name="ZoneTexte 20"/>
          <p:cNvSpPr txBox="1"/>
          <p:nvPr/>
        </p:nvSpPr>
        <p:spPr>
          <a:xfrm>
            <a:off x="453736" y="4917717"/>
            <a:ext cx="5527992" cy="369332"/>
          </a:xfrm>
          <a:prstGeom prst="rect">
            <a:avLst/>
          </a:prstGeom>
          <a:noFill/>
        </p:spPr>
        <p:txBody>
          <a:bodyPr wrap="square" rtlCol="0">
            <a:spAutoFit/>
          </a:bodyPr>
          <a:lstStyle/>
          <a:p>
            <a:r>
              <a:rPr lang="fr-FR" dirty="0"/>
              <a:t>- une vente pour les stocks fabriqués :</a:t>
            </a:r>
          </a:p>
        </p:txBody>
      </p:sp>
      <p:sp>
        <p:nvSpPr>
          <p:cNvPr id="22" name="Triangle isocèle 21"/>
          <p:cNvSpPr/>
          <p:nvPr/>
        </p:nvSpPr>
        <p:spPr>
          <a:xfrm>
            <a:off x="5505631" y="5038483"/>
            <a:ext cx="1284868" cy="776019"/>
          </a:xfrm>
          <a:prstGeom prst="triangl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FF"/>
              </a:solidFill>
            </a:endParaRPr>
          </a:p>
        </p:txBody>
      </p:sp>
      <p:pic>
        <p:nvPicPr>
          <p:cNvPr id="28" name="Picture 16" descr="MC90035237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6521" y="5287050"/>
            <a:ext cx="443088" cy="3493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MC90027917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6039" y="3159608"/>
            <a:ext cx="504055" cy="39733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6641103" y="3348934"/>
            <a:ext cx="2496930" cy="369332"/>
          </a:xfrm>
          <a:prstGeom prst="rect">
            <a:avLst/>
          </a:prstGeom>
          <a:noFill/>
        </p:spPr>
        <p:txBody>
          <a:bodyPr wrap="square" rtlCol="0">
            <a:spAutoFit/>
          </a:bodyPr>
          <a:lstStyle/>
          <a:p>
            <a:r>
              <a:rPr lang="fr-FR" dirty="0"/>
              <a:t>Vente de marchandises</a:t>
            </a:r>
          </a:p>
        </p:txBody>
      </p:sp>
      <p:sp>
        <p:nvSpPr>
          <p:cNvPr id="18" name="ZoneTexte 17"/>
          <p:cNvSpPr txBox="1"/>
          <p:nvPr/>
        </p:nvSpPr>
        <p:spPr>
          <a:xfrm>
            <a:off x="453736" y="3843797"/>
            <a:ext cx="5220073" cy="646331"/>
          </a:xfrm>
          <a:prstGeom prst="rect">
            <a:avLst/>
          </a:prstGeom>
          <a:noFill/>
        </p:spPr>
        <p:txBody>
          <a:bodyPr wrap="square" rtlCol="0">
            <a:spAutoFit/>
          </a:bodyPr>
          <a:lstStyle/>
          <a:p>
            <a:r>
              <a:rPr lang="fr-FR" dirty="0"/>
              <a:t>- une utilisation par l’entreprise pour les stocks achetés comme les matières premières :</a:t>
            </a:r>
          </a:p>
        </p:txBody>
      </p:sp>
      <p:sp>
        <p:nvSpPr>
          <p:cNvPr id="23" name="Triangle isocèle 22"/>
          <p:cNvSpPr/>
          <p:nvPr/>
        </p:nvSpPr>
        <p:spPr>
          <a:xfrm>
            <a:off x="5517959" y="3756419"/>
            <a:ext cx="1260212" cy="77865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Picture 14" descr="MC90023954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4019" y="4010477"/>
            <a:ext cx="428092" cy="346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ntoine\AppData\Local\Microsoft\Windows\Temporary Internet Files\Content.IE5\1X5WQIX7\MC90007907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0100" y="3884764"/>
            <a:ext cx="1276910" cy="72127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p:cNvSpPr txBox="1"/>
          <p:nvPr/>
        </p:nvSpPr>
        <p:spPr>
          <a:xfrm>
            <a:off x="6966745" y="5679746"/>
            <a:ext cx="2496930" cy="369332"/>
          </a:xfrm>
          <a:prstGeom prst="rect">
            <a:avLst/>
          </a:prstGeom>
          <a:noFill/>
        </p:spPr>
        <p:txBody>
          <a:bodyPr wrap="square" rtlCol="0">
            <a:spAutoFit/>
          </a:bodyPr>
          <a:lstStyle/>
          <a:p>
            <a:r>
              <a:rPr lang="fr-FR" dirty="0"/>
              <a:t>Vente de produits finis</a:t>
            </a:r>
          </a:p>
        </p:txBody>
      </p:sp>
      <p:cxnSp>
        <p:nvCxnSpPr>
          <p:cNvPr id="7" name="Connecteur droit avec flèche 6"/>
          <p:cNvCxnSpPr/>
          <p:nvPr/>
        </p:nvCxnSpPr>
        <p:spPr>
          <a:xfrm flipV="1">
            <a:off x="6171450" y="3159609"/>
            <a:ext cx="1590590" cy="166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V="1">
            <a:off x="6148066" y="5461712"/>
            <a:ext cx="1902007" cy="176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6241574" y="4248559"/>
            <a:ext cx="748526" cy="216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82710" y="920591"/>
            <a:ext cx="2218096" cy="1544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53</a:t>
            </a:fld>
            <a:endParaRPr lang="fr-FR" dirty="0"/>
          </a:p>
        </p:txBody>
      </p:sp>
    </p:spTree>
    <p:extLst>
      <p:ext uri="{BB962C8B-B14F-4D97-AF65-F5344CB8AC3E}">
        <p14:creationId xmlns:p14="http://schemas.microsoft.com/office/powerpoint/2010/main" val="20685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3.125E-6 -3.33333E-6 L 0.17656 -0.02523 " pathEditMode="relative" rAng="0" ptsTypes="AA">
                                      <p:cBhvr>
                                        <p:cTn id="20" dur="2000" fill="hold"/>
                                        <p:tgtEl>
                                          <p:spTgt spid="17"/>
                                        </p:tgtEl>
                                        <p:attrNameLst>
                                          <p:attrName>ppt_x</p:attrName>
                                          <p:attrName>ppt_y</p:attrName>
                                        </p:attrNameLst>
                                      </p:cBhvr>
                                      <p:rCtr x="8828" y="-1273"/>
                                    </p:animMotion>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3.125E-6 -3.7037E-6 L 0.15169 0.02292 " pathEditMode="relative" rAng="0" ptsTypes="AA">
                                      <p:cBhvr>
                                        <p:cTn id="38" dur="2000" fill="hold"/>
                                        <p:tgtEl>
                                          <p:spTgt spid="24"/>
                                        </p:tgtEl>
                                        <p:attrNameLst>
                                          <p:attrName>ppt_x</p:attrName>
                                          <p:attrName>ppt_y</p:attrName>
                                        </p:attrNameLst>
                                      </p:cBhvr>
                                      <p:rCtr x="7578" y="1134"/>
                                    </p:animMotion>
                                  </p:childTnLst>
                                </p:cTn>
                              </p:par>
                              <p:par>
                                <p:cTn id="39" presetID="2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par>
                                <p:cTn id="42" presetID="1"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42" presetClass="path" presetSubtype="0" accel="50000" decel="50000" fill="hold" nodeType="withEffect">
                                  <p:stCondLst>
                                    <p:cond delay="0"/>
                                  </p:stCondLst>
                                  <p:childTnLst>
                                    <p:animMotion origin="layout" path="M 3.33333E-6 3.7037E-6 L 0.20794 0.00393 " pathEditMode="relative" rAng="0" ptsTypes="AA">
                                      <p:cBhvr>
                                        <p:cTn id="55" dur="2000" fill="hold"/>
                                        <p:tgtEl>
                                          <p:spTgt spid="28"/>
                                        </p:tgtEl>
                                        <p:attrNameLst>
                                          <p:attrName>ppt_x</p:attrName>
                                          <p:attrName>ppt_y</p:attrName>
                                        </p:attrNameLst>
                                      </p:cBhvr>
                                      <p:rCtr x="10391" y="185"/>
                                    </p:animMotion>
                                  </p:childTnLst>
                                </p:cTn>
                              </p:par>
                              <p:par>
                                <p:cTn id="56" presetID="22" presetClass="entr" presetSubtype="8"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20" grpId="0"/>
      <p:bldP spid="21" grpId="0"/>
      <p:bldP spid="22" grpId="0" animBg="1"/>
      <p:bldP spid="3" grpId="0"/>
      <p:bldP spid="18" grpId="0"/>
      <p:bldP spid="23" grpId="0" animBg="1"/>
      <p:bldP spid="26" grpId="0"/>
      <p:bldP spid="3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056" y="155320"/>
            <a:ext cx="8229600" cy="650336"/>
          </a:xfrm>
        </p:spPr>
        <p:txBody>
          <a:bodyPr>
            <a:normAutofit fontScale="90000"/>
          </a:bodyPr>
          <a:lstStyle/>
          <a:p>
            <a:r>
              <a:rPr lang="fr-FR" dirty="0"/>
              <a:t>2. L’inventaire permanent</a:t>
            </a:r>
          </a:p>
        </p:txBody>
      </p:sp>
      <p:graphicFrame>
        <p:nvGraphicFramePr>
          <p:cNvPr id="4" name="Tableau 3"/>
          <p:cNvGraphicFramePr>
            <a:graphicFrameLocks noGrp="1"/>
          </p:cNvGraphicFramePr>
          <p:nvPr>
            <p:extLst>
              <p:ext uri="{D42A27DB-BD31-4B8C-83A1-F6EECF244321}">
                <p14:modId xmlns:p14="http://schemas.microsoft.com/office/powerpoint/2010/main" val="2076147531"/>
              </p:ext>
            </p:extLst>
          </p:nvPr>
        </p:nvGraphicFramePr>
        <p:xfrm>
          <a:off x="945236" y="1003308"/>
          <a:ext cx="8640964" cy="1803231"/>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315557">
                  <a:extLst>
                    <a:ext uri="{9D8B030D-6E8A-4147-A177-3AD203B41FA5}">
                      <a16:colId xmlns:a16="http://schemas.microsoft.com/office/drawing/2014/main" val="20001"/>
                    </a:ext>
                  </a:extLst>
                </a:gridCol>
                <a:gridCol w="675071">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51774">
                  <a:extLst>
                    <a:ext uri="{9D8B030D-6E8A-4147-A177-3AD203B41FA5}">
                      <a16:colId xmlns:a16="http://schemas.microsoft.com/office/drawing/2014/main" val="20004"/>
                    </a:ext>
                  </a:extLst>
                </a:gridCol>
                <a:gridCol w="563172">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72635">
                  <a:extLst>
                    <a:ext uri="{9D8B030D-6E8A-4147-A177-3AD203B41FA5}">
                      <a16:colId xmlns:a16="http://schemas.microsoft.com/office/drawing/2014/main" val="20007"/>
                    </a:ext>
                  </a:extLst>
                </a:gridCol>
                <a:gridCol w="567050">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4715">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19233">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55">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7079">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7"/>
          <p:cNvSpPr/>
          <p:nvPr/>
        </p:nvSpPr>
        <p:spPr>
          <a:xfrm>
            <a:off x="2816456" y="1274708"/>
            <a:ext cx="648072" cy="15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p:cNvSpPr txBox="1"/>
          <p:nvPr/>
        </p:nvSpPr>
        <p:spPr>
          <a:xfrm>
            <a:off x="968669" y="2938250"/>
            <a:ext cx="8614837" cy="369332"/>
          </a:xfrm>
          <a:prstGeom prst="rect">
            <a:avLst/>
          </a:prstGeom>
          <a:noFill/>
        </p:spPr>
        <p:txBody>
          <a:bodyPr wrap="square" rtlCol="0">
            <a:spAutoFit/>
          </a:bodyPr>
          <a:lstStyle/>
          <a:p>
            <a:r>
              <a:rPr lang="fr-FR" dirty="0"/>
              <a:t>Pour les entrées on précise dans la colonne « Entrées »:</a:t>
            </a:r>
          </a:p>
        </p:txBody>
      </p:sp>
      <p:sp>
        <p:nvSpPr>
          <p:cNvPr id="22" name="ZoneTexte 21"/>
          <p:cNvSpPr txBox="1"/>
          <p:nvPr/>
        </p:nvSpPr>
        <p:spPr>
          <a:xfrm>
            <a:off x="981730" y="3286750"/>
            <a:ext cx="8614837" cy="369332"/>
          </a:xfrm>
          <a:prstGeom prst="rect">
            <a:avLst/>
          </a:prstGeom>
          <a:noFill/>
        </p:spPr>
        <p:txBody>
          <a:bodyPr wrap="square" rtlCol="0">
            <a:spAutoFit/>
          </a:bodyPr>
          <a:lstStyle/>
          <a:p>
            <a:r>
              <a:rPr lang="fr-FR" dirty="0"/>
              <a:t>- le nombre de biens qui entrent en stock ; </a:t>
            </a:r>
          </a:p>
        </p:txBody>
      </p:sp>
      <p:sp>
        <p:nvSpPr>
          <p:cNvPr id="23" name="ZoneTexte 22"/>
          <p:cNvSpPr txBox="1"/>
          <p:nvPr/>
        </p:nvSpPr>
        <p:spPr>
          <a:xfrm>
            <a:off x="981730" y="3656082"/>
            <a:ext cx="8614837" cy="369332"/>
          </a:xfrm>
          <a:prstGeom prst="rect">
            <a:avLst/>
          </a:prstGeom>
          <a:noFill/>
        </p:spPr>
        <p:txBody>
          <a:bodyPr wrap="square" rtlCol="0">
            <a:spAutoFit/>
          </a:bodyPr>
          <a:lstStyle/>
          <a:p>
            <a:r>
              <a:rPr lang="fr-FR" dirty="0"/>
              <a:t>- le coût de chaque bien ;</a:t>
            </a:r>
          </a:p>
        </p:txBody>
      </p:sp>
      <p:sp>
        <p:nvSpPr>
          <p:cNvPr id="24" name="ZoneTexte 23"/>
          <p:cNvSpPr txBox="1"/>
          <p:nvPr/>
        </p:nvSpPr>
        <p:spPr>
          <a:xfrm>
            <a:off x="968669" y="4030184"/>
            <a:ext cx="8614837" cy="369332"/>
          </a:xfrm>
          <a:prstGeom prst="rect">
            <a:avLst/>
          </a:prstGeom>
          <a:noFill/>
        </p:spPr>
        <p:txBody>
          <a:bodyPr wrap="square" rtlCol="0">
            <a:spAutoFit/>
          </a:bodyPr>
          <a:lstStyle/>
          <a:p>
            <a:r>
              <a:rPr lang="fr-FR" dirty="0"/>
              <a:t>- le coût total de l’entrée qui est égal à : quantité x coût unitaire.</a:t>
            </a:r>
          </a:p>
        </p:txBody>
      </p:sp>
      <p:sp>
        <p:nvSpPr>
          <p:cNvPr id="29" name="Rectangle 28"/>
          <p:cNvSpPr/>
          <p:nvPr/>
        </p:nvSpPr>
        <p:spPr>
          <a:xfrm>
            <a:off x="3467728" y="1274708"/>
            <a:ext cx="788888" cy="15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p:cNvSpPr/>
          <p:nvPr/>
        </p:nvSpPr>
        <p:spPr>
          <a:xfrm>
            <a:off x="4256616" y="1274708"/>
            <a:ext cx="864096" cy="154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p:cNvSpPr/>
          <p:nvPr/>
        </p:nvSpPr>
        <p:spPr>
          <a:xfrm>
            <a:off x="2816456" y="1022098"/>
            <a:ext cx="2304256" cy="180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p:cNvSpPr txBox="1"/>
          <p:nvPr/>
        </p:nvSpPr>
        <p:spPr>
          <a:xfrm>
            <a:off x="957310" y="4420166"/>
            <a:ext cx="8614837" cy="369332"/>
          </a:xfrm>
          <a:prstGeom prst="rect">
            <a:avLst/>
          </a:prstGeom>
          <a:noFill/>
        </p:spPr>
        <p:txBody>
          <a:bodyPr wrap="square" rtlCol="0">
            <a:spAutoFit/>
          </a:bodyPr>
          <a:lstStyle/>
          <a:p>
            <a:r>
              <a:rPr lang="fr-FR" dirty="0"/>
              <a:t>Pour les sorties, on précise les mêmes informations :</a:t>
            </a:r>
          </a:p>
        </p:txBody>
      </p:sp>
      <p:sp>
        <p:nvSpPr>
          <p:cNvPr id="33" name="ZoneTexte 32"/>
          <p:cNvSpPr txBox="1"/>
          <p:nvPr/>
        </p:nvSpPr>
        <p:spPr>
          <a:xfrm>
            <a:off x="970371" y="4774384"/>
            <a:ext cx="8614837" cy="369332"/>
          </a:xfrm>
          <a:prstGeom prst="rect">
            <a:avLst/>
          </a:prstGeom>
          <a:noFill/>
        </p:spPr>
        <p:txBody>
          <a:bodyPr wrap="square" rtlCol="0">
            <a:spAutoFit/>
          </a:bodyPr>
          <a:lstStyle/>
          <a:p>
            <a:r>
              <a:rPr lang="fr-FR" dirty="0"/>
              <a:t>- le nombre de biens qui sortent du stock ; </a:t>
            </a:r>
          </a:p>
        </p:txBody>
      </p:sp>
      <p:sp>
        <p:nvSpPr>
          <p:cNvPr id="34" name="ZoneTexte 33"/>
          <p:cNvSpPr txBox="1"/>
          <p:nvPr/>
        </p:nvSpPr>
        <p:spPr>
          <a:xfrm>
            <a:off x="970371" y="5122884"/>
            <a:ext cx="8614837" cy="369332"/>
          </a:xfrm>
          <a:prstGeom prst="rect">
            <a:avLst/>
          </a:prstGeom>
          <a:noFill/>
        </p:spPr>
        <p:txBody>
          <a:bodyPr wrap="square" rtlCol="0">
            <a:spAutoFit/>
          </a:bodyPr>
          <a:lstStyle/>
          <a:p>
            <a:r>
              <a:rPr lang="fr-FR" dirty="0"/>
              <a:t>- le coût de chaque bien ;</a:t>
            </a:r>
          </a:p>
        </p:txBody>
      </p:sp>
      <p:sp>
        <p:nvSpPr>
          <p:cNvPr id="35" name="ZoneTexte 34"/>
          <p:cNvSpPr txBox="1"/>
          <p:nvPr/>
        </p:nvSpPr>
        <p:spPr>
          <a:xfrm>
            <a:off x="957310" y="5496986"/>
            <a:ext cx="8614837" cy="369332"/>
          </a:xfrm>
          <a:prstGeom prst="rect">
            <a:avLst/>
          </a:prstGeom>
          <a:noFill/>
        </p:spPr>
        <p:txBody>
          <a:bodyPr wrap="square" rtlCol="0">
            <a:spAutoFit/>
          </a:bodyPr>
          <a:lstStyle/>
          <a:p>
            <a:r>
              <a:rPr lang="fr-FR" dirty="0"/>
              <a:t>- le coût total de la sortie qui est égal à : quantité x coût unitaire.</a:t>
            </a:r>
          </a:p>
        </p:txBody>
      </p:sp>
      <p:sp>
        <p:nvSpPr>
          <p:cNvPr id="36" name="Rectangle 35"/>
          <p:cNvSpPr/>
          <p:nvPr/>
        </p:nvSpPr>
        <p:spPr>
          <a:xfrm>
            <a:off x="5120712" y="1288401"/>
            <a:ext cx="571550" cy="1534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p:cNvSpPr/>
          <p:nvPr/>
        </p:nvSpPr>
        <p:spPr>
          <a:xfrm>
            <a:off x="5682712" y="1288401"/>
            <a:ext cx="788888" cy="1534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p:cNvSpPr/>
          <p:nvPr/>
        </p:nvSpPr>
        <p:spPr>
          <a:xfrm>
            <a:off x="6471600" y="1288401"/>
            <a:ext cx="864096" cy="1534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p:cNvSpPr/>
          <p:nvPr/>
        </p:nvSpPr>
        <p:spPr>
          <a:xfrm>
            <a:off x="5120712" y="1011130"/>
            <a:ext cx="2232248" cy="1811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54</a:t>
            </a:fld>
            <a:endParaRPr lang="fr-FR" dirty="0"/>
          </a:p>
        </p:txBody>
      </p:sp>
    </p:spTree>
    <p:extLst>
      <p:ext uri="{BB962C8B-B14F-4D97-AF65-F5344CB8AC3E}">
        <p14:creationId xmlns:p14="http://schemas.microsoft.com/office/powerpoint/2010/main" val="93449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1" grpId="0"/>
      <p:bldP spid="22" grpId="0"/>
      <p:bldP spid="23" grpId="0"/>
      <p:bldP spid="24" grpId="0"/>
      <p:bldP spid="29" grpId="0" animBg="1"/>
      <p:bldP spid="29" grpId="1" animBg="1"/>
      <p:bldP spid="30" grpId="0" animBg="1"/>
      <p:bldP spid="30" grpId="1" animBg="1"/>
      <p:bldP spid="31" grpId="0" animBg="1"/>
      <p:bldP spid="31" grpId="1" animBg="1"/>
      <p:bldP spid="32" grpId="0"/>
      <p:bldP spid="33" grpId="0"/>
      <p:bldP spid="34" grpId="0"/>
      <p:bldP spid="35" grpId="0"/>
      <p:bldP spid="36" grpId="0" animBg="1"/>
      <p:bldP spid="36" grpId="1" animBg="1"/>
      <p:bldP spid="37" grpId="0" animBg="1"/>
      <p:bldP spid="37" grpId="1" animBg="1"/>
      <p:bldP spid="38" grpId="0" animBg="1"/>
      <p:bldP spid="3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4400" y="108482"/>
            <a:ext cx="8229600" cy="650336"/>
          </a:xfrm>
        </p:spPr>
        <p:txBody>
          <a:bodyPr>
            <a:normAutofit fontScale="90000"/>
          </a:bodyPr>
          <a:lstStyle/>
          <a:p>
            <a:r>
              <a:rPr lang="fr-FR" dirty="0"/>
              <a:t>2. L’inventaire permanent</a:t>
            </a:r>
          </a:p>
        </p:txBody>
      </p:sp>
      <p:graphicFrame>
        <p:nvGraphicFramePr>
          <p:cNvPr id="4" name="Tableau 3"/>
          <p:cNvGraphicFramePr>
            <a:graphicFrameLocks noGrp="1"/>
          </p:cNvGraphicFramePr>
          <p:nvPr>
            <p:extLst>
              <p:ext uri="{D42A27DB-BD31-4B8C-83A1-F6EECF244321}">
                <p14:modId xmlns:p14="http://schemas.microsoft.com/office/powerpoint/2010/main" val="1529147908"/>
              </p:ext>
            </p:extLst>
          </p:nvPr>
        </p:nvGraphicFramePr>
        <p:xfrm>
          <a:off x="1256963" y="1003308"/>
          <a:ext cx="8640964" cy="1803231"/>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315557">
                  <a:extLst>
                    <a:ext uri="{9D8B030D-6E8A-4147-A177-3AD203B41FA5}">
                      <a16:colId xmlns:a16="http://schemas.microsoft.com/office/drawing/2014/main" val="20001"/>
                    </a:ext>
                  </a:extLst>
                </a:gridCol>
                <a:gridCol w="675071">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51774">
                  <a:extLst>
                    <a:ext uri="{9D8B030D-6E8A-4147-A177-3AD203B41FA5}">
                      <a16:colId xmlns:a16="http://schemas.microsoft.com/office/drawing/2014/main" val="20004"/>
                    </a:ext>
                  </a:extLst>
                </a:gridCol>
                <a:gridCol w="563172">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72635">
                  <a:extLst>
                    <a:ext uri="{9D8B030D-6E8A-4147-A177-3AD203B41FA5}">
                      <a16:colId xmlns:a16="http://schemas.microsoft.com/office/drawing/2014/main" val="20007"/>
                    </a:ext>
                  </a:extLst>
                </a:gridCol>
                <a:gridCol w="567050">
                  <a:extLst>
                    <a:ext uri="{9D8B030D-6E8A-4147-A177-3AD203B41FA5}">
                      <a16:colId xmlns:a16="http://schemas.microsoft.com/office/drawing/2014/main" val="20008"/>
                    </a:ext>
                  </a:extLst>
                </a:gridCol>
                <a:gridCol w="800112">
                  <a:extLst>
                    <a:ext uri="{9D8B030D-6E8A-4147-A177-3AD203B41FA5}">
                      <a16:colId xmlns:a16="http://schemas.microsoft.com/office/drawing/2014/main" val="20009"/>
                    </a:ext>
                  </a:extLst>
                </a:gridCol>
                <a:gridCol w="865088">
                  <a:extLst>
                    <a:ext uri="{9D8B030D-6E8A-4147-A177-3AD203B41FA5}">
                      <a16:colId xmlns:a16="http://schemas.microsoft.com/office/drawing/2014/main" val="20010"/>
                    </a:ext>
                  </a:extLst>
                </a:gridCol>
              </a:tblGrid>
              <a:tr h="274715">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19233">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55">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7079">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7"/>
          <p:cNvSpPr/>
          <p:nvPr/>
        </p:nvSpPr>
        <p:spPr>
          <a:xfrm>
            <a:off x="7646455" y="1274709"/>
            <a:ext cx="558000" cy="1533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p:cNvSpPr txBox="1"/>
          <p:nvPr/>
        </p:nvSpPr>
        <p:spPr>
          <a:xfrm>
            <a:off x="1280396" y="2938251"/>
            <a:ext cx="8614837" cy="646331"/>
          </a:xfrm>
          <a:prstGeom prst="rect">
            <a:avLst/>
          </a:prstGeom>
          <a:noFill/>
        </p:spPr>
        <p:txBody>
          <a:bodyPr wrap="square" rtlCol="0">
            <a:spAutoFit/>
          </a:bodyPr>
          <a:lstStyle/>
          <a:p>
            <a:r>
              <a:rPr lang="fr-FR" dirty="0"/>
              <a:t>Le quantité et la valeur des biens stockés après chaque opération apparaissent dans la colonne stock.</a:t>
            </a:r>
          </a:p>
        </p:txBody>
      </p:sp>
      <p:sp>
        <p:nvSpPr>
          <p:cNvPr id="22" name="ZoneTexte 21"/>
          <p:cNvSpPr txBox="1"/>
          <p:nvPr/>
        </p:nvSpPr>
        <p:spPr>
          <a:xfrm>
            <a:off x="1267323" y="3608502"/>
            <a:ext cx="8614837" cy="646331"/>
          </a:xfrm>
          <a:prstGeom prst="rect">
            <a:avLst/>
          </a:prstGeom>
          <a:noFill/>
        </p:spPr>
        <p:txBody>
          <a:bodyPr wrap="square" rtlCol="0">
            <a:spAutoFit/>
          </a:bodyPr>
          <a:lstStyle/>
          <a:p>
            <a:r>
              <a:rPr lang="fr-FR" dirty="0"/>
              <a:t>- la colonne « Quantité » indique le nombre de biens stockés :</a:t>
            </a:r>
          </a:p>
          <a:p>
            <a:pPr indent="266700"/>
            <a:r>
              <a:rPr lang="fr-FR" dirty="0" err="1"/>
              <a:t>Qté</a:t>
            </a:r>
            <a:r>
              <a:rPr lang="fr-FR" dirty="0"/>
              <a:t> stockée d’une ligne = </a:t>
            </a:r>
            <a:r>
              <a:rPr lang="fr-FR" dirty="0" err="1"/>
              <a:t>Qté</a:t>
            </a:r>
            <a:r>
              <a:rPr lang="fr-FR" dirty="0"/>
              <a:t> stockée de la ligne précédente + entrée ou - sortie</a:t>
            </a:r>
          </a:p>
        </p:txBody>
      </p:sp>
      <p:sp>
        <p:nvSpPr>
          <p:cNvPr id="23" name="ZoneTexte 22"/>
          <p:cNvSpPr txBox="1"/>
          <p:nvPr/>
        </p:nvSpPr>
        <p:spPr>
          <a:xfrm>
            <a:off x="1267323" y="5449548"/>
            <a:ext cx="8614837" cy="369332"/>
          </a:xfrm>
          <a:prstGeom prst="rect">
            <a:avLst/>
          </a:prstGeom>
          <a:noFill/>
        </p:spPr>
        <p:txBody>
          <a:bodyPr wrap="square" rtlCol="0">
            <a:spAutoFit/>
          </a:bodyPr>
          <a:lstStyle/>
          <a:p>
            <a:r>
              <a:rPr lang="fr-FR" dirty="0"/>
              <a:t>- la colonne « Coût unitaire » indique la valeur de chaque bien stockés;</a:t>
            </a:r>
          </a:p>
        </p:txBody>
      </p:sp>
      <p:sp>
        <p:nvSpPr>
          <p:cNvPr id="24" name="ZoneTexte 23"/>
          <p:cNvSpPr txBox="1"/>
          <p:nvPr/>
        </p:nvSpPr>
        <p:spPr>
          <a:xfrm>
            <a:off x="1267323" y="5823650"/>
            <a:ext cx="8614837" cy="369332"/>
          </a:xfrm>
          <a:prstGeom prst="rect">
            <a:avLst/>
          </a:prstGeom>
          <a:noFill/>
        </p:spPr>
        <p:txBody>
          <a:bodyPr wrap="square" rtlCol="0">
            <a:spAutoFit/>
          </a:bodyPr>
          <a:lstStyle/>
          <a:p>
            <a:r>
              <a:rPr lang="fr-FR" dirty="0"/>
              <a:t>- la colonne « Montant » indique la valeur de tous les biens stockés.</a:t>
            </a:r>
          </a:p>
        </p:txBody>
      </p:sp>
      <p:sp>
        <p:nvSpPr>
          <p:cNvPr id="29" name="Rectangle 28"/>
          <p:cNvSpPr/>
          <p:nvPr/>
        </p:nvSpPr>
        <p:spPr>
          <a:xfrm>
            <a:off x="8204455" y="1274709"/>
            <a:ext cx="810000" cy="1533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p:cNvSpPr/>
          <p:nvPr/>
        </p:nvSpPr>
        <p:spPr>
          <a:xfrm>
            <a:off x="8996456" y="1274709"/>
            <a:ext cx="862393" cy="1533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p:cNvSpPr/>
          <p:nvPr/>
        </p:nvSpPr>
        <p:spPr>
          <a:xfrm>
            <a:off x="7646455" y="1007413"/>
            <a:ext cx="2214000" cy="180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p:cNvSpPr txBox="1"/>
          <p:nvPr/>
        </p:nvSpPr>
        <p:spPr>
          <a:xfrm>
            <a:off x="1267323" y="4254832"/>
            <a:ext cx="8614837" cy="369332"/>
          </a:xfrm>
          <a:prstGeom prst="rect">
            <a:avLst/>
          </a:prstGeom>
          <a:noFill/>
        </p:spPr>
        <p:txBody>
          <a:bodyPr wrap="square" rtlCol="0">
            <a:spAutoFit/>
          </a:bodyPr>
          <a:lstStyle/>
          <a:p>
            <a:r>
              <a:rPr lang="fr-FR" i="1" dirty="0"/>
              <a:t>Exemple : Le 01/04, le stock initial est de 50 unités</a:t>
            </a:r>
          </a:p>
        </p:txBody>
      </p:sp>
      <p:sp>
        <p:nvSpPr>
          <p:cNvPr id="5" name="ZoneTexte 4"/>
          <p:cNvSpPr txBox="1"/>
          <p:nvPr/>
        </p:nvSpPr>
        <p:spPr>
          <a:xfrm>
            <a:off x="1267323" y="4624164"/>
            <a:ext cx="8653175" cy="369332"/>
          </a:xfrm>
          <a:prstGeom prst="rect">
            <a:avLst/>
          </a:prstGeom>
          <a:noFill/>
        </p:spPr>
        <p:txBody>
          <a:bodyPr wrap="square" rtlCol="0">
            <a:spAutoFit/>
          </a:bodyPr>
          <a:lstStyle/>
          <a:p>
            <a:r>
              <a:rPr lang="fr-FR" i="1" dirty="0"/>
              <a:t>Le 05/04, il y a une entrée de 30 unités. Le stock est maintenant de 50+30=80</a:t>
            </a:r>
          </a:p>
        </p:txBody>
      </p:sp>
      <p:sp>
        <p:nvSpPr>
          <p:cNvPr id="14" name="ZoneTexte 13"/>
          <p:cNvSpPr txBox="1"/>
          <p:nvPr/>
        </p:nvSpPr>
        <p:spPr>
          <a:xfrm>
            <a:off x="1267323" y="4993496"/>
            <a:ext cx="8653175" cy="369332"/>
          </a:xfrm>
          <a:prstGeom prst="rect">
            <a:avLst/>
          </a:prstGeom>
          <a:noFill/>
        </p:spPr>
        <p:txBody>
          <a:bodyPr wrap="square" rtlCol="0">
            <a:spAutoFit/>
          </a:bodyPr>
          <a:lstStyle/>
          <a:p>
            <a:r>
              <a:rPr lang="fr-FR" i="1" dirty="0"/>
              <a:t>Le 07/04, il y a une sorite de 10 unités. Le stock est maintenant de 80-10=70</a:t>
            </a:r>
          </a:p>
        </p:txBody>
      </p:sp>
      <p:sp>
        <p:nvSpPr>
          <p:cNvPr id="6" name="ZoneTexte 5"/>
          <p:cNvSpPr txBox="1"/>
          <p:nvPr/>
        </p:nvSpPr>
        <p:spPr>
          <a:xfrm>
            <a:off x="1251670" y="1675477"/>
            <a:ext cx="576064" cy="276999"/>
          </a:xfrm>
          <a:prstGeom prst="rect">
            <a:avLst/>
          </a:prstGeom>
          <a:noFill/>
        </p:spPr>
        <p:txBody>
          <a:bodyPr wrap="square" rtlCol="0">
            <a:spAutoFit/>
          </a:bodyPr>
          <a:lstStyle/>
          <a:p>
            <a:r>
              <a:rPr lang="fr-FR" sz="1200" dirty="0"/>
              <a:t>01/04</a:t>
            </a:r>
          </a:p>
        </p:txBody>
      </p:sp>
      <p:sp>
        <p:nvSpPr>
          <p:cNvPr id="16" name="ZoneTexte 15"/>
          <p:cNvSpPr txBox="1"/>
          <p:nvPr/>
        </p:nvSpPr>
        <p:spPr>
          <a:xfrm>
            <a:off x="7664687" y="1954481"/>
            <a:ext cx="576000" cy="276999"/>
          </a:xfrm>
          <a:prstGeom prst="rect">
            <a:avLst/>
          </a:prstGeom>
          <a:noFill/>
        </p:spPr>
        <p:txBody>
          <a:bodyPr wrap="square" rtlCol="0">
            <a:spAutoFit/>
          </a:bodyPr>
          <a:lstStyle/>
          <a:p>
            <a:pPr algn="ctr"/>
            <a:r>
              <a:rPr lang="fr-FR" sz="1200" dirty="0"/>
              <a:t>80</a:t>
            </a:r>
          </a:p>
        </p:txBody>
      </p:sp>
      <p:sp>
        <p:nvSpPr>
          <p:cNvPr id="17" name="ZoneTexte 16"/>
          <p:cNvSpPr txBox="1"/>
          <p:nvPr/>
        </p:nvSpPr>
        <p:spPr>
          <a:xfrm>
            <a:off x="7664687" y="2196309"/>
            <a:ext cx="576000" cy="276999"/>
          </a:xfrm>
          <a:prstGeom prst="rect">
            <a:avLst/>
          </a:prstGeom>
          <a:noFill/>
        </p:spPr>
        <p:txBody>
          <a:bodyPr wrap="square" rtlCol="0">
            <a:spAutoFit/>
          </a:bodyPr>
          <a:lstStyle/>
          <a:p>
            <a:pPr algn="ctr"/>
            <a:r>
              <a:rPr lang="fr-FR" sz="1200" dirty="0"/>
              <a:t>70</a:t>
            </a:r>
          </a:p>
        </p:txBody>
      </p:sp>
      <p:sp>
        <p:nvSpPr>
          <p:cNvPr id="18" name="ZoneTexte 17"/>
          <p:cNvSpPr txBox="1"/>
          <p:nvPr/>
        </p:nvSpPr>
        <p:spPr>
          <a:xfrm>
            <a:off x="1249438" y="1952476"/>
            <a:ext cx="576064" cy="276999"/>
          </a:xfrm>
          <a:prstGeom prst="rect">
            <a:avLst/>
          </a:prstGeom>
          <a:noFill/>
        </p:spPr>
        <p:txBody>
          <a:bodyPr wrap="square" rtlCol="0">
            <a:spAutoFit/>
          </a:bodyPr>
          <a:lstStyle/>
          <a:p>
            <a:r>
              <a:rPr lang="fr-FR" sz="1200" dirty="0"/>
              <a:t>05/04</a:t>
            </a:r>
          </a:p>
        </p:txBody>
      </p:sp>
      <p:sp>
        <p:nvSpPr>
          <p:cNvPr id="19" name="ZoneTexte 18"/>
          <p:cNvSpPr txBox="1"/>
          <p:nvPr/>
        </p:nvSpPr>
        <p:spPr>
          <a:xfrm>
            <a:off x="1249438" y="2229475"/>
            <a:ext cx="576064" cy="276999"/>
          </a:xfrm>
          <a:prstGeom prst="rect">
            <a:avLst/>
          </a:prstGeom>
          <a:noFill/>
        </p:spPr>
        <p:txBody>
          <a:bodyPr wrap="square" rtlCol="0">
            <a:spAutoFit/>
          </a:bodyPr>
          <a:lstStyle/>
          <a:p>
            <a:r>
              <a:rPr lang="fr-FR" sz="1200" dirty="0"/>
              <a:t>07/04</a:t>
            </a:r>
          </a:p>
        </p:txBody>
      </p:sp>
      <p:sp>
        <p:nvSpPr>
          <p:cNvPr id="20" name="ZoneTexte 19"/>
          <p:cNvSpPr txBox="1"/>
          <p:nvPr/>
        </p:nvSpPr>
        <p:spPr>
          <a:xfrm>
            <a:off x="1825502" y="1675476"/>
            <a:ext cx="1302681" cy="276998"/>
          </a:xfrm>
          <a:prstGeom prst="rect">
            <a:avLst/>
          </a:prstGeom>
          <a:noFill/>
        </p:spPr>
        <p:txBody>
          <a:bodyPr wrap="square" rtlCol="0">
            <a:spAutoFit/>
          </a:bodyPr>
          <a:lstStyle/>
          <a:p>
            <a:r>
              <a:rPr lang="fr-FR" sz="1200" dirty="0"/>
              <a:t>Stock initial</a:t>
            </a:r>
          </a:p>
        </p:txBody>
      </p:sp>
      <p:sp>
        <p:nvSpPr>
          <p:cNvPr id="25" name="ZoneTexte 24"/>
          <p:cNvSpPr txBox="1"/>
          <p:nvPr/>
        </p:nvSpPr>
        <p:spPr>
          <a:xfrm>
            <a:off x="1825502" y="1952476"/>
            <a:ext cx="1302681" cy="276998"/>
          </a:xfrm>
          <a:prstGeom prst="rect">
            <a:avLst/>
          </a:prstGeom>
          <a:noFill/>
        </p:spPr>
        <p:txBody>
          <a:bodyPr wrap="square" rtlCol="0">
            <a:spAutoFit/>
          </a:bodyPr>
          <a:lstStyle/>
          <a:p>
            <a:r>
              <a:rPr lang="fr-FR" sz="1200" dirty="0"/>
              <a:t>Entrée</a:t>
            </a:r>
          </a:p>
        </p:txBody>
      </p:sp>
      <p:sp>
        <p:nvSpPr>
          <p:cNvPr id="26" name="ZoneTexte 25"/>
          <p:cNvSpPr txBox="1"/>
          <p:nvPr/>
        </p:nvSpPr>
        <p:spPr>
          <a:xfrm>
            <a:off x="1825502" y="2229475"/>
            <a:ext cx="1302681" cy="276998"/>
          </a:xfrm>
          <a:prstGeom prst="rect">
            <a:avLst/>
          </a:prstGeom>
          <a:noFill/>
        </p:spPr>
        <p:txBody>
          <a:bodyPr wrap="square" rtlCol="0">
            <a:spAutoFit/>
          </a:bodyPr>
          <a:lstStyle/>
          <a:p>
            <a:r>
              <a:rPr lang="fr-FR" sz="1200" dirty="0"/>
              <a:t>Sortie</a:t>
            </a:r>
          </a:p>
        </p:txBody>
      </p:sp>
      <p:sp>
        <p:nvSpPr>
          <p:cNvPr id="27" name="ZoneTexte 26"/>
          <p:cNvSpPr txBox="1"/>
          <p:nvPr/>
        </p:nvSpPr>
        <p:spPr>
          <a:xfrm>
            <a:off x="7664687" y="1689468"/>
            <a:ext cx="576000" cy="276999"/>
          </a:xfrm>
          <a:prstGeom prst="rect">
            <a:avLst/>
          </a:prstGeom>
          <a:noFill/>
        </p:spPr>
        <p:txBody>
          <a:bodyPr wrap="square" rtlCol="0">
            <a:spAutoFit/>
          </a:bodyPr>
          <a:lstStyle/>
          <a:p>
            <a:pPr algn="ctr"/>
            <a:r>
              <a:rPr lang="fr-FR" sz="1200" dirty="0"/>
              <a:t>50</a:t>
            </a:r>
          </a:p>
        </p:txBody>
      </p:sp>
      <p:sp>
        <p:nvSpPr>
          <p:cNvPr id="28" name="ZoneTexte 27"/>
          <p:cNvSpPr txBox="1"/>
          <p:nvPr/>
        </p:nvSpPr>
        <p:spPr>
          <a:xfrm>
            <a:off x="3128182" y="1952475"/>
            <a:ext cx="576064" cy="276999"/>
          </a:xfrm>
          <a:prstGeom prst="rect">
            <a:avLst/>
          </a:prstGeom>
          <a:noFill/>
        </p:spPr>
        <p:txBody>
          <a:bodyPr wrap="square" rtlCol="0">
            <a:spAutoFit/>
          </a:bodyPr>
          <a:lstStyle/>
          <a:p>
            <a:pPr algn="ctr"/>
            <a:r>
              <a:rPr lang="fr-FR" sz="1200" dirty="0"/>
              <a:t>30</a:t>
            </a:r>
          </a:p>
        </p:txBody>
      </p:sp>
      <p:sp>
        <p:nvSpPr>
          <p:cNvPr id="32" name="ZoneTexte 31"/>
          <p:cNvSpPr txBox="1"/>
          <p:nvPr/>
        </p:nvSpPr>
        <p:spPr>
          <a:xfrm>
            <a:off x="5432439" y="2231480"/>
            <a:ext cx="576064" cy="276999"/>
          </a:xfrm>
          <a:prstGeom prst="rect">
            <a:avLst/>
          </a:prstGeom>
          <a:noFill/>
        </p:spPr>
        <p:txBody>
          <a:bodyPr wrap="square" rtlCol="0">
            <a:spAutoFit/>
          </a:bodyPr>
          <a:lstStyle/>
          <a:p>
            <a:pPr algn="ctr"/>
            <a:r>
              <a:rPr lang="fr-FR" sz="1200" dirty="0"/>
              <a:t>10</a:t>
            </a:r>
          </a:p>
        </p:txBody>
      </p:sp>
      <p:sp>
        <p:nvSpPr>
          <p:cNvPr id="33" name="Rectangle 32"/>
          <p:cNvSpPr/>
          <p:nvPr/>
        </p:nvSpPr>
        <p:spPr>
          <a:xfrm>
            <a:off x="1263875" y="1689467"/>
            <a:ext cx="8612974" cy="2630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p:cNvSpPr/>
          <p:nvPr/>
        </p:nvSpPr>
        <p:spPr>
          <a:xfrm>
            <a:off x="1263875" y="1952474"/>
            <a:ext cx="8612974" cy="2908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p:cNvSpPr/>
          <p:nvPr/>
        </p:nvSpPr>
        <p:spPr>
          <a:xfrm>
            <a:off x="1263875" y="2243373"/>
            <a:ext cx="8618285" cy="276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55</a:t>
            </a:fld>
            <a:endParaRPr lang="fr-FR" dirty="0"/>
          </a:p>
        </p:txBody>
      </p:sp>
    </p:spTree>
    <p:extLst>
      <p:ext uri="{BB962C8B-B14F-4D97-AF65-F5344CB8AC3E}">
        <p14:creationId xmlns:p14="http://schemas.microsoft.com/office/powerpoint/2010/main" val="156177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1" grpId="0"/>
      <p:bldP spid="22" grpId="0"/>
      <p:bldP spid="23" grpId="0"/>
      <p:bldP spid="24" grpId="0"/>
      <p:bldP spid="29" grpId="0" animBg="1"/>
      <p:bldP spid="29" grpId="1" animBg="1"/>
      <p:bldP spid="30" grpId="0" animBg="1"/>
      <p:bldP spid="31" grpId="0" animBg="1"/>
      <p:bldP spid="31" grpId="1" animBg="1"/>
      <p:bldP spid="3" grpId="0"/>
      <p:bldP spid="5" grpId="0"/>
      <p:bldP spid="14" grpId="0"/>
      <p:bldP spid="6" grpId="0"/>
      <p:bldP spid="16" grpId="0"/>
      <p:bldP spid="17" grpId="0"/>
      <p:bldP spid="18" grpId="0"/>
      <p:bldP spid="19" grpId="0"/>
      <p:bldP spid="20" grpId="0"/>
      <p:bldP spid="25" grpId="0"/>
      <p:bldP spid="26" grpId="0"/>
      <p:bldP spid="27" grpId="0"/>
      <p:bldP spid="28" grpId="0"/>
      <p:bldP spid="32" grpId="0"/>
      <p:bldP spid="33" grpId="0" animBg="1"/>
      <p:bldP spid="33" grpId="1" animBg="1"/>
      <p:bldP spid="34" grpId="0" animBg="1"/>
      <p:bldP spid="34" grpId="1" animBg="1"/>
      <p:bldP spid="35" grpId="0" animBg="1"/>
      <p:bldP spid="3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2378" y="13308"/>
            <a:ext cx="10515600" cy="771867"/>
          </a:xfrm>
        </p:spPr>
        <p:txBody>
          <a:bodyPr/>
          <a:lstStyle/>
          <a:p>
            <a:r>
              <a:rPr lang="fr-FR" dirty="0"/>
              <a:t>3. Évaluer les entrées </a:t>
            </a:r>
          </a:p>
        </p:txBody>
      </p:sp>
      <p:sp>
        <p:nvSpPr>
          <p:cNvPr id="3" name="Espace réservé du contenu 2"/>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graphicFrame>
        <p:nvGraphicFramePr>
          <p:cNvPr id="5" name="Tableau 4"/>
          <p:cNvGraphicFramePr>
            <a:graphicFrameLocks noGrp="1"/>
          </p:cNvGraphicFramePr>
          <p:nvPr>
            <p:extLst>
              <p:ext uri="{D42A27DB-BD31-4B8C-83A1-F6EECF244321}">
                <p14:modId xmlns:p14="http://schemas.microsoft.com/office/powerpoint/2010/main" val="3387773049"/>
              </p:ext>
            </p:extLst>
          </p:nvPr>
        </p:nvGraphicFramePr>
        <p:xfrm>
          <a:off x="1447463" y="1200154"/>
          <a:ext cx="8640964" cy="1516152"/>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315557">
                  <a:extLst>
                    <a:ext uri="{9D8B030D-6E8A-4147-A177-3AD203B41FA5}">
                      <a16:colId xmlns:a16="http://schemas.microsoft.com/office/drawing/2014/main" val="20001"/>
                    </a:ext>
                  </a:extLst>
                </a:gridCol>
                <a:gridCol w="675071">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51774">
                  <a:extLst>
                    <a:ext uri="{9D8B030D-6E8A-4147-A177-3AD203B41FA5}">
                      <a16:colId xmlns:a16="http://schemas.microsoft.com/office/drawing/2014/main" val="20004"/>
                    </a:ext>
                  </a:extLst>
                </a:gridCol>
                <a:gridCol w="563172">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72635">
                  <a:extLst>
                    <a:ext uri="{9D8B030D-6E8A-4147-A177-3AD203B41FA5}">
                      <a16:colId xmlns:a16="http://schemas.microsoft.com/office/drawing/2014/main" val="20007"/>
                    </a:ext>
                  </a:extLst>
                </a:gridCol>
                <a:gridCol w="567050">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4715">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19233">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55">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079">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ectangle 5"/>
          <p:cNvSpPr/>
          <p:nvPr/>
        </p:nvSpPr>
        <p:spPr>
          <a:xfrm>
            <a:off x="3319673" y="1200566"/>
            <a:ext cx="2304256" cy="1544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p:nvSpPr>
        <p:spPr>
          <a:xfrm>
            <a:off x="1447465" y="728581"/>
            <a:ext cx="8641952" cy="369332"/>
          </a:xfrm>
          <a:prstGeom prst="rect">
            <a:avLst/>
          </a:prstGeom>
          <a:noFill/>
        </p:spPr>
        <p:txBody>
          <a:bodyPr wrap="square" rtlCol="0">
            <a:spAutoFit/>
          </a:bodyPr>
          <a:lstStyle/>
          <a:p>
            <a:r>
              <a:rPr lang="fr-FR" dirty="0"/>
              <a:t>Pour connaitre le niveau et la valeur du stock on utilise une fiche de stock :</a:t>
            </a:r>
          </a:p>
        </p:txBody>
      </p:sp>
      <p:sp>
        <p:nvSpPr>
          <p:cNvPr id="8" name="Triangle isocèle 7"/>
          <p:cNvSpPr/>
          <p:nvPr/>
        </p:nvSpPr>
        <p:spPr>
          <a:xfrm>
            <a:off x="7867659" y="4102160"/>
            <a:ext cx="1260212" cy="77865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1194955" y="2776163"/>
            <a:ext cx="9139312" cy="369332"/>
          </a:xfrm>
          <a:prstGeom prst="rect">
            <a:avLst/>
          </a:prstGeom>
          <a:noFill/>
        </p:spPr>
        <p:txBody>
          <a:bodyPr wrap="square" rtlCol="0">
            <a:spAutoFit/>
          </a:bodyPr>
          <a:lstStyle/>
          <a:p>
            <a:r>
              <a:rPr lang="fr-FR" dirty="0"/>
              <a:t>Dès qu’un bien entre, ou sort du stock, l’opération est inscrite sur une ligne de la fiche de stock.</a:t>
            </a:r>
          </a:p>
        </p:txBody>
      </p:sp>
      <p:sp>
        <p:nvSpPr>
          <p:cNvPr id="10" name="ZoneTexte 9"/>
          <p:cNvSpPr txBox="1"/>
          <p:nvPr/>
        </p:nvSpPr>
        <p:spPr>
          <a:xfrm>
            <a:off x="1162855" y="3127993"/>
            <a:ext cx="7334910" cy="369332"/>
          </a:xfrm>
          <a:prstGeom prst="rect">
            <a:avLst/>
          </a:prstGeom>
          <a:noFill/>
        </p:spPr>
        <p:txBody>
          <a:bodyPr wrap="square" rtlCol="0">
            <a:spAutoFit/>
          </a:bodyPr>
          <a:lstStyle/>
          <a:p>
            <a:r>
              <a:rPr lang="fr-FR" dirty="0"/>
              <a:t>Chaque ligne est datée.</a:t>
            </a:r>
          </a:p>
        </p:txBody>
      </p:sp>
      <p:sp>
        <p:nvSpPr>
          <p:cNvPr id="11" name="ZoneTexte 10"/>
          <p:cNvSpPr txBox="1"/>
          <p:nvPr/>
        </p:nvSpPr>
        <p:spPr>
          <a:xfrm>
            <a:off x="1331150" y="4575232"/>
            <a:ext cx="5041056" cy="369332"/>
          </a:xfrm>
          <a:prstGeom prst="rect">
            <a:avLst/>
          </a:prstGeom>
          <a:noFill/>
        </p:spPr>
        <p:txBody>
          <a:bodyPr wrap="square" rtlCol="0">
            <a:spAutoFit/>
          </a:bodyPr>
          <a:lstStyle/>
          <a:p>
            <a:r>
              <a:rPr lang="fr-FR" dirty="0"/>
              <a:t>Une entrée a lieu après :</a:t>
            </a:r>
          </a:p>
        </p:txBody>
      </p:sp>
      <p:sp>
        <p:nvSpPr>
          <p:cNvPr id="12" name="ZoneTexte 11"/>
          <p:cNvSpPr txBox="1"/>
          <p:nvPr/>
        </p:nvSpPr>
        <p:spPr>
          <a:xfrm>
            <a:off x="4817239" y="3869713"/>
            <a:ext cx="5527992" cy="369332"/>
          </a:xfrm>
          <a:prstGeom prst="rect">
            <a:avLst/>
          </a:prstGeom>
          <a:noFill/>
        </p:spPr>
        <p:txBody>
          <a:bodyPr wrap="square" rtlCol="0">
            <a:spAutoFit/>
          </a:bodyPr>
          <a:lstStyle/>
          <a:p>
            <a:r>
              <a:rPr lang="fr-FR" dirty="0"/>
              <a:t>- un achat pour les stocks achetés :</a:t>
            </a:r>
          </a:p>
        </p:txBody>
      </p:sp>
      <p:sp>
        <p:nvSpPr>
          <p:cNvPr id="13" name="ZoneTexte 12"/>
          <p:cNvSpPr txBox="1"/>
          <p:nvPr/>
        </p:nvSpPr>
        <p:spPr>
          <a:xfrm>
            <a:off x="4806275" y="4944564"/>
            <a:ext cx="5527992" cy="369332"/>
          </a:xfrm>
          <a:prstGeom prst="rect">
            <a:avLst/>
          </a:prstGeom>
          <a:noFill/>
        </p:spPr>
        <p:txBody>
          <a:bodyPr wrap="square" rtlCol="0">
            <a:spAutoFit/>
          </a:bodyPr>
          <a:lstStyle/>
          <a:p>
            <a:r>
              <a:rPr lang="fr-FR" dirty="0"/>
              <a:t>- une production pour les stocks fabriqués :</a:t>
            </a:r>
          </a:p>
        </p:txBody>
      </p:sp>
      <p:sp>
        <p:nvSpPr>
          <p:cNvPr id="14" name="Triangle isocèle 13"/>
          <p:cNvSpPr/>
          <p:nvPr/>
        </p:nvSpPr>
        <p:spPr>
          <a:xfrm>
            <a:off x="7855331" y="5350487"/>
            <a:ext cx="1284868" cy="776019"/>
          </a:xfrm>
          <a:prstGeom prst="triangl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FF"/>
              </a:solidFill>
            </a:endParaRPr>
          </a:p>
        </p:txBody>
      </p:sp>
      <p:pic>
        <p:nvPicPr>
          <p:cNvPr id="15" name="Picture 14" descr="MC9002395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2593" y="4318285"/>
            <a:ext cx="428092" cy="3464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MC90035237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7598" y="5565778"/>
            <a:ext cx="443088" cy="349327"/>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6610006" y="4664692"/>
            <a:ext cx="1189726" cy="369332"/>
          </a:xfrm>
          <a:prstGeom prst="rect">
            <a:avLst/>
          </a:prstGeom>
          <a:noFill/>
        </p:spPr>
        <p:txBody>
          <a:bodyPr wrap="square" rtlCol="0">
            <a:spAutoFit/>
          </a:bodyPr>
          <a:lstStyle/>
          <a:p>
            <a:r>
              <a:rPr lang="fr-FR" dirty="0"/>
              <a:t>Achats</a:t>
            </a:r>
          </a:p>
        </p:txBody>
      </p:sp>
      <p:sp>
        <p:nvSpPr>
          <p:cNvPr id="18" name="ZoneTexte 17"/>
          <p:cNvSpPr txBox="1"/>
          <p:nvPr/>
        </p:nvSpPr>
        <p:spPr>
          <a:xfrm>
            <a:off x="6380544" y="5942568"/>
            <a:ext cx="1419187" cy="369332"/>
          </a:xfrm>
          <a:prstGeom prst="rect">
            <a:avLst/>
          </a:prstGeom>
          <a:noFill/>
        </p:spPr>
        <p:txBody>
          <a:bodyPr wrap="square" rtlCol="0">
            <a:spAutoFit/>
          </a:bodyPr>
          <a:lstStyle/>
          <a:p>
            <a:r>
              <a:rPr lang="fr-FR" dirty="0"/>
              <a:t>Productions</a:t>
            </a:r>
          </a:p>
        </p:txBody>
      </p:sp>
      <p:cxnSp>
        <p:nvCxnSpPr>
          <p:cNvPr id="19" name="Connecteur droit avec flèche 18"/>
          <p:cNvCxnSpPr/>
          <p:nvPr/>
        </p:nvCxnSpPr>
        <p:spPr>
          <a:xfrm>
            <a:off x="7019142" y="4491488"/>
            <a:ext cx="147862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7019142" y="5738496"/>
            <a:ext cx="1377627" cy="176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1194955" y="3500381"/>
            <a:ext cx="7395954" cy="369332"/>
          </a:xfrm>
          <a:prstGeom prst="rect">
            <a:avLst/>
          </a:prstGeom>
          <a:noFill/>
        </p:spPr>
        <p:txBody>
          <a:bodyPr wrap="square" rtlCol="0">
            <a:spAutoFit/>
          </a:bodyPr>
          <a:lstStyle/>
          <a:p>
            <a:r>
              <a:rPr lang="fr-FR" dirty="0"/>
              <a:t>On précise dans la colonne « Libellé » s’il s’agit d’une entrée ou d’une sortie.</a:t>
            </a:r>
          </a:p>
        </p:txBody>
      </p:sp>
      <p:sp>
        <p:nvSpPr>
          <p:cNvPr id="22" name="Rectangle 21"/>
          <p:cNvSpPr/>
          <p:nvPr/>
        </p:nvSpPr>
        <p:spPr>
          <a:xfrm>
            <a:off x="1442033" y="1491178"/>
            <a:ext cx="580506" cy="1253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2024623" y="1469847"/>
            <a:ext cx="1295050" cy="1253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4" name="Connecteur droit avec flèche 23"/>
          <p:cNvCxnSpPr>
            <a:stCxn id="11" idx="0"/>
            <a:endCxn id="12" idx="1"/>
          </p:cNvCxnSpPr>
          <p:nvPr/>
        </p:nvCxnSpPr>
        <p:spPr>
          <a:xfrm flipV="1">
            <a:off x="3851678" y="4054379"/>
            <a:ext cx="965561" cy="52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11" idx="0"/>
            <a:endCxn id="13" idx="1"/>
          </p:cNvCxnSpPr>
          <p:nvPr/>
        </p:nvCxnSpPr>
        <p:spPr>
          <a:xfrm>
            <a:off x="3851678" y="4575232"/>
            <a:ext cx="954597" cy="553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Espace réservé du numéro de diapositive 25"/>
          <p:cNvSpPr>
            <a:spLocks noGrp="1"/>
          </p:cNvSpPr>
          <p:nvPr>
            <p:ph type="sldNum" sz="quarter" idx="12"/>
          </p:nvPr>
        </p:nvSpPr>
        <p:spPr/>
        <p:txBody>
          <a:bodyPr/>
          <a:lstStyle/>
          <a:p>
            <a:fld id="{97F7B853-8A24-4C5E-8087-7BA81C8CE4E2}" type="slidenum">
              <a:rPr lang="fr-FR" smtClean="0"/>
              <a:pPr/>
              <a:t>56</a:t>
            </a:fld>
            <a:endParaRPr lang="fr-FR" dirty="0"/>
          </a:p>
        </p:txBody>
      </p:sp>
    </p:spTree>
    <p:extLst>
      <p:ext uri="{BB962C8B-B14F-4D97-AF65-F5344CB8AC3E}">
        <p14:creationId xmlns:p14="http://schemas.microsoft.com/office/powerpoint/2010/main" val="423092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2.08333E-6 -1.11111E-6 L 0.16563 0.00787 " pathEditMode="relative" rAng="0" ptsTypes="AA">
                                      <p:cBhvr>
                                        <p:cTn id="52" dur="2000" fill="hold"/>
                                        <p:tgtEl>
                                          <p:spTgt spid="15"/>
                                        </p:tgtEl>
                                        <p:attrNameLst>
                                          <p:attrName>ppt_x</p:attrName>
                                          <p:attrName>ppt_y</p:attrName>
                                        </p:attrNameLst>
                                      </p:cBhvr>
                                      <p:rCtr x="8281" y="394"/>
                                    </p:animMotion>
                                  </p:childTnLst>
                                </p:cTn>
                              </p:par>
                              <p:par>
                                <p:cTn id="53" presetID="22" presetClass="entr" presetSubtype="8"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childTnLst>
                                </p:cTn>
                              </p:par>
                              <p:par>
                                <p:cTn id="70" presetID="42" presetClass="path" presetSubtype="0" accel="50000" decel="50000" fill="hold" nodeType="withEffect">
                                  <p:stCondLst>
                                    <p:cond delay="0"/>
                                  </p:stCondLst>
                                  <p:childTnLst>
                                    <p:animMotion origin="layout" path="M -1.04167E-6 2.96296E-6 L 0.15742 0.02083 " pathEditMode="relative" rAng="0" ptsTypes="AA">
                                      <p:cBhvr>
                                        <p:cTn id="71" dur="2000" fill="hold"/>
                                        <p:tgtEl>
                                          <p:spTgt spid="16"/>
                                        </p:tgtEl>
                                        <p:attrNameLst>
                                          <p:attrName>ppt_x</p:attrName>
                                          <p:attrName>ppt_y</p:attrName>
                                        </p:attrNameLst>
                                      </p:cBhvr>
                                      <p:rCtr x="7865" y="1042"/>
                                    </p:animMotion>
                                  </p:childTnLst>
                                </p:cTn>
                              </p:par>
                              <p:par>
                                <p:cTn id="72" presetID="22" presetClass="entr" presetSubtype="8"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P spid="12" grpId="0"/>
      <p:bldP spid="13" grpId="0"/>
      <p:bldP spid="14" grpId="0" animBg="1"/>
      <p:bldP spid="17" grpId="0"/>
      <p:bldP spid="18" grpId="0"/>
      <p:bldP spid="21" grpId="0"/>
      <p:bldP spid="22" grpId="0" animBg="1"/>
      <p:bldP spid="22" grpId="1" animBg="1"/>
      <p:bldP spid="23" grpId="0" animBg="1"/>
      <p:bldP spid="23"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94963"/>
            <a:ext cx="10515600" cy="673966"/>
          </a:xfrm>
        </p:spPr>
        <p:txBody>
          <a:bodyPr>
            <a:normAutofit fontScale="90000"/>
          </a:bodyPr>
          <a:lstStyle/>
          <a:p>
            <a:r>
              <a:rPr lang="fr-FR" dirty="0"/>
              <a:t>4. Évaluer les sorties</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B. L’inventaire</a:t>
            </a:r>
          </a:p>
        </p:txBody>
      </p:sp>
      <p:sp>
        <p:nvSpPr>
          <p:cNvPr id="26" name="ZoneTexte 25"/>
          <p:cNvSpPr txBox="1"/>
          <p:nvPr/>
        </p:nvSpPr>
        <p:spPr>
          <a:xfrm>
            <a:off x="838200" y="795237"/>
            <a:ext cx="8784976" cy="646331"/>
          </a:xfrm>
          <a:prstGeom prst="rect">
            <a:avLst/>
          </a:prstGeom>
          <a:noFill/>
        </p:spPr>
        <p:txBody>
          <a:bodyPr wrap="square" rtlCol="0">
            <a:spAutoFit/>
          </a:bodyPr>
          <a:lstStyle/>
          <a:p>
            <a:r>
              <a:rPr lang="fr-FR" dirty="0"/>
              <a:t>Si tous les biens stockés sont entrés dans le stock pour un même coût, c’est ce coût qu’on va utiliser pour évaluer les sorties.</a:t>
            </a:r>
          </a:p>
        </p:txBody>
      </p:sp>
      <p:sp>
        <p:nvSpPr>
          <p:cNvPr id="27" name="ZoneTexte 26"/>
          <p:cNvSpPr txBox="1"/>
          <p:nvPr/>
        </p:nvSpPr>
        <p:spPr>
          <a:xfrm>
            <a:off x="838200" y="1418961"/>
            <a:ext cx="8784976" cy="369332"/>
          </a:xfrm>
          <a:prstGeom prst="rect">
            <a:avLst/>
          </a:prstGeom>
          <a:noFill/>
        </p:spPr>
        <p:txBody>
          <a:bodyPr wrap="square" rtlCol="0">
            <a:spAutoFit/>
          </a:bodyPr>
          <a:lstStyle/>
          <a:p>
            <a:r>
              <a:rPr lang="fr-FR" i="1" dirty="0"/>
              <a:t>Exemple : un magasin stocke 150 kg pommes qu’il a acheté 1 € / kg</a:t>
            </a:r>
          </a:p>
        </p:txBody>
      </p:sp>
      <p:sp>
        <p:nvSpPr>
          <p:cNvPr id="28" name="ZoneTexte 27"/>
          <p:cNvSpPr txBox="1"/>
          <p:nvPr/>
        </p:nvSpPr>
        <p:spPr>
          <a:xfrm>
            <a:off x="838200" y="1661707"/>
            <a:ext cx="8784976" cy="369332"/>
          </a:xfrm>
          <a:prstGeom prst="rect">
            <a:avLst/>
          </a:prstGeom>
          <a:noFill/>
        </p:spPr>
        <p:txBody>
          <a:bodyPr wrap="square" rtlCol="0">
            <a:spAutoFit/>
          </a:bodyPr>
          <a:lstStyle/>
          <a:p>
            <a:r>
              <a:rPr lang="fr-FR" i="1" dirty="0"/>
              <a:t>Si 125 kg de pommes sortent du stock, elles ont forcement un coût de 1 € / kg</a:t>
            </a:r>
          </a:p>
        </p:txBody>
      </p:sp>
      <p:sp>
        <p:nvSpPr>
          <p:cNvPr id="29" name="ZoneTexte 28"/>
          <p:cNvSpPr txBox="1"/>
          <p:nvPr/>
        </p:nvSpPr>
        <p:spPr>
          <a:xfrm>
            <a:off x="838200" y="2160871"/>
            <a:ext cx="8784976" cy="646331"/>
          </a:xfrm>
          <a:prstGeom prst="rect">
            <a:avLst/>
          </a:prstGeom>
          <a:noFill/>
        </p:spPr>
        <p:txBody>
          <a:bodyPr wrap="square" rtlCol="0">
            <a:spAutoFit/>
          </a:bodyPr>
          <a:lstStyle/>
          <a:p>
            <a:r>
              <a:rPr lang="fr-FR" dirty="0"/>
              <a:t>Mais si les biens sont entrés dans le stock pour des coûts différents, il existe plusieurs méthodes pour évaluer les sorties.</a:t>
            </a:r>
          </a:p>
        </p:txBody>
      </p:sp>
      <p:sp>
        <p:nvSpPr>
          <p:cNvPr id="30" name="ZoneTexte 29"/>
          <p:cNvSpPr txBox="1"/>
          <p:nvPr/>
        </p:nvSpPr>
        <p:spPr>
          <a:xfrm>
            <a:off x="838200" y="2807202"/>
            <a:ext cx="8784976" cy="646331"/>
          </a:xfrm>
          <a:prstGeom prst="rect">
            <a:avLst/>
          </a:prstGeom>
          <a:noFill/>
        </p:spPr>
        <p:txBody>
          <a:bodyPr wrap="square" rtlCol="0">
            <a:spAutoFit/>
          </a:bodyPr>
          <a:lstStyle/>
          <a:p>
            <a:r>
              <a:rPr lang="fr-FR" i="1" dirty="0"/>
              <a:t>Exemple : un magasin stocke  un premier lot de 100 kg de pommes qu’il a acheté 1 € / kg et  un second lot de 50 kg de pommes qu’il a acheté 1,5 € / kg</a:t>
            </a:r>
          </a:p>
        </p:txBody>
      </p:sp>
      <p:sp>
        <p:nvSpPr>
          <p:cNvPr id="31" name="ZoneTexte 30"/>
          <p:cNvSpPr txBox="1"/>
          <p:nvPr/>
        </p:nvSpPr>
        <p:spPr>
          <a:xfrm>
            <a:off x="838200" y="3425406"/>
            <a:ext cx="8784976" cy="369332"/>
          </a:xfrm>
          <a:prstGeom prst="rect">
            <a:avLst/>
          </a:prstGeom>
          <a:noFill/>
        </p:spPr>
        <p:txBody>
          <a:bodyPr wrap="square" rtlCol="0">
            <a:spAutoFit/>
          </a:bodyPr>
          <a:lstStyle/>
          <a:p>
            <a:r>
              <a:rPr lang="fr-FR" i="1" dirty="0"/>
              <a:t>Si 125 kg de pommes sortent du stock, elles peuvent avoir  plusieurs valeurs :</a:t>
            </a:r>
          </a:p>
        </p:txBody>
      </p:sp>
      <p:sp>
        <p:nvSpPr>
          <p:cNvPr id="32" name="ZoneTexte 31"/>
          <p:cNvSpPr txBox="1"/>
          <p:nvPr/>
        </p:nvSpPr>
        <p:spPr>
          <a:xfrm>
            <a:off x="838200" y="3756968"/>
            <a:ext cx="8784976" cy="646331"/>
          </a:xfrm>
          <a:prstGeom prst="rect">
            <a:avLst/>
          </a:prstGeom>
          <a:noFill/>
        </p:spPr>
        <p:txBody>
          <a:bodyPr wrap="square" rtlCol="0">
            <a:spAutoFit/>
          </a:bodyPr>
          <a:lstStyle/>
          <a:p>
            <a:r>
              <a:rPr lang="fr-FR" i="1" dirty="0"/>
              <a:t>Soit le magasin calcule le prix moyen du kilo de pomme (100*1+50*1,5)/150 = 1,17 €  / kg</a:t>
            </a:r>
          </a:p>
          <a:p>
            <a:r>
              <a:rPr lang="fr-FR" i="1" dirty="0"/>
              <a:t>Les 125 kg ont donc un coût de 125*1,17= 146,25 €</a:t>
            </a:r>
          </a:p>
        </p:txBody>
      </p:sp>
      <p:sp>
        <p:nvSpPr>
          <p:cNvPr id="33" name="ZoneTexte 32"/>
          <p:cNvSpPr txBox="1"/>
          <p:nvPr/>
        </p:nvSpPr>
        <p:spPr>
          <a:xfrm>
            <a:off x="838200" y="4442061"/>
            <a:ext cx="8784976" cy="923330"/>
          </a:xfrm>
          <a:prstGeom prst="rect">
            <a:avLst/>
          </a:prstGeom>
          <a:noFill/>
        </p:spPr>
        <p:txBody>
          <a:bodyPr wrap="square" rtlCol="0">
            <a:spAutoFit/>
          </a:bodyPr>
          <a:lstStyle/>
          <a:p>
            <a:r>
              <a:rPr lang="fr-FR" i="1" dirty="0"/>
              <a:t>Soit le magasin prend en priorité le lot de pommes le plus ancien puis ensuite le lot de pommes le plus récent. Il y a donc 100 kg à 1 € et 25 kg à 1,5 €</a:t>
            </a:r>
          </a:p>
          <a:p>
            <a:r>
              <a:rPr lang="fr-FR" i="1" dirty="0"/>
              <a:t>Les 125 kg ont donc un coût de 100*1+25*1,5=137,5 €</a:t>
            </a:r>
          </a:p>
        </p:txBody>
      </p:sp>
      <p:sp>
        <p:nvSpPr>
          <p:cNvPr id="34" name="ZoneTexte 33"/>
          <p:cNvSpPr txBox="1"/>
          <p:nvPr/>
        </p:nvSpPr>
        <p:spPr>
          <a:xfrm>
            <a:off x="838200" y="5362262"/>
            <a:ext cx="8784976" cy="923330"/>
          </a:xfrm>
          <a:prstGeom prst="rect">
            <a:avLst/>
          </a:prstGeom>
          <a:noFill/>
        </p:spPr>
        <p:txBody>
          <a:bodyPr wrap="square" rtlCol="0">
            <a:spAutoFit/>
          </a:bodyPr>
          <a:lstStyle/>
          <a:p>
            <a:r>
              <a:rPr lang="fr-FR" i="1" dirty="0"/>
              <a:t>Soit le magasin prend en priorité le lot de pommes le plus récent puis ensuite le lot de pommes le plus ancien. Il y a donc 50 kg à 1,5 € et 75 kg à 1 €</a:t>
            </a:r>
          </a:p>
          <a:p>
            <a:r>
              <a:rPr lang="fr-FR" i="1" dirty="0"/>
              <a:t>Les 125 kg ont donc un coût de 50*1,5+75*1=150 €</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57</a:t>
            </a:fld>
            <a:endParaRPr lang="fr-FR" dirty="0"/>
          </a:p>
        </p:txBody>
      </p:sp>
    </p:spTree>
    <p:extLst>
      <p:ext uri="{BB962C8B-B14F-4D97-AF65-F5344CB8AC3E}">
        <p14:creationId xmlns:p14="http://schemas.microsoft.com/office/powerpoint/2010/main" val="274072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4127"/>
            <a:ext cx="10515600" cy="635947"/>
          </a:xfrm>
        </p:spPr>
        <p:txBody>
          <a:bodyPr>
            <a:normAutofit fontScale="90000"/>
          </a:bodyPr>
          <a:lstStyle/>
          <a:p>
            <a:r>
              <a:rPr lang="fr-FR" dirty="0"/>
              <a:t>C. Les différentes méthodes d’évaluation</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a:t>
            </a:r>
          </a:p>
        </p:txBody>
      </p:sp>
      <p:sp>
        <p:nvSpPr>
          <p:cNvPr id="6" name="ZoneTexte 5"/>
          <p:cNvSpPr txBox="1"/>
          <p:nvPr/>
        </p:nvSpPr>
        <p:spPr>
          <a:xfrm>
            <a:off x="838200" y="3478159"/>
            <a:ext cx="1872208" cy="646331"/>
          </a:xfrm>
          <a:prstGeom prst="rect">
            <a:avLst/>
          </a:prstGeom>
          <a:noFill/>
          <a:ln>
            <a:solidFill>
              <a:schemeClr val="tx1"/>
            </a:solidFill>
          </a:ln>
        </p:spPr>
        <p:txBody>
          <a:bodyPr wrap="square" rtlCol="0">
            <a:spAutoFit/>
          </a:bodyPr>
          <a:lstStyle/>
          <a:p>
            <a:pPr algn="ctr"/>
            <a:r>
              <a:rPr lang="fr-FR" dirty="0"/>
              <a:t>2 grands types de méthodes</a:t>
            </a:r>
          </a:p>
        </p:txBody>
      </p:sp>
      <p:sp>
        <p:nvSpPr>
          <p:cNvPr id="7" name="ZoneTexte 6"/>
          <p:cNvSpPr txBox="1"/>
          <p:nvPr/>
        </p:nvSpPr>
        <p:spPr>
          <a:xfrm>
            <a:off x="1702296" y="2165058"/>
            <a:ext cx="2304256" cy="646331"/>
          </a:xfrm>
          <a:prstGeom prst="rect">
            <a:avLst/>
          </a:prstGeom>
          <a:noFill/>
          <a:ln>
            <a:solidFill>
              <a:schemeClr val="tx1"/>
            </a:solidFill>
          </a:ln>
        </p:spPr>
        <p:txBody>
          <a:bodyPr wrap="square" rtlCol="0">
            <a:spAutoFit/>
          </a:bodyPr>
          <a:lstStyle/>
          <a:p>
            <a:r>
              <a:rPr lang="fr-FR" dirty="0"/>
              <a:t>Méthodes basées sur un coût moyen</a:t>
            </a:r>
          </a:p>
        </p:txBody>
      </p:sp>
      <p:sp>
        <p:nvSpPr>
          <p:cNvPr id="8" name="ZoneTexte 7"/>
          <p:cNvSpPr txBox="1"/>
          <p:nvPr/>
        </p:nvSpPr>
        <p:spPr>
          <a:xfrm>
            <a:off x="1702297" y="4755183"/>
            <a:ext cx="2304256" cy="646331"/>
          </a:xfrm>
          <a:prstGeom prst="rect">
            <a:avLst/>
          </a:prstGeom>
          <a:noFill/>
          <a:ln>
            <a:solidFill>
              <a:schemeClr val="tx1"/>
            </a:solidFill>
          </a:ln>
        </p:spPr>
        <p:txBody>
          <a:bodyPr wrap="square" rtlCol="0">
            <a:spAutoFit/>
          </a:bodyPr>
          <a:lstStyle/>
          <a:p>
            <a:r>
              <a:rPr lang="fr-FR" dirty="0"/>
              <a:t>Méthodes basées sur l’épuisement d’un lot</a:t>
            </a:r>
          </a:p>
        </p:txBody>
      </p:sp>
      <p:sp>
        <p:nvSpPr>
          <p:cNvPr id="9" name="ZoneTexte 8"/>
          <p:cNvSpPr txBox="1"/>
          <p:nvPr/>
        </p:nvSpPr>
        <p:spPr>
          <a:xfrm>
            <a:off x="4726632" y="889976"/>
            <a:ext cx="5076056" cy="1200329"/>
          </a:xfrm>
          <a:prstGeom prst="rect">
            <a:avLst/>
          </a:prstGeom>
          <a:noFill/>
          <a:ln>
            <a:solidFill>
              <a:schemeClr val="tx1"/>
            </a:solidFill>
          </a:ln>
        </p:spPr>
        <p:txBody>
          <a:bodyPr wrap="square" rtlCol="0">
            <a:spAutoFit/>
          </a:bodyPr>
          <a:lstStyle/>
          <a:p>
            <a:r>
              <a:rPr lang="fr-FR" dirty="0"/>
              <a:t>L’entreprise calcule un coût moyen à la fin de chaque période.</a:t>
            </a:r>
          </a:p>
          <a:p>
            <a:r>
              <a:rPr lang="fr-FR" dirty="0"/>
              <a:t>C’est la méthode du Coût moyen pondéré de période.</a:t>
            </a:r>
          </a:p>
        </p:txBody>
      </p:sp>
      <p:sp>
        <p:nvSpPr>
          <p:cNvPr id="10" name="ZoneTexte 9"/>
          <p:cNvSpPr txBox="1"/>
          <p:nvPr/>
        </p:nvSpPr>
        <p:spPr>
          <a:xfrm>
            <a:off x="4726632" y="2466062"/>
            <a:ext cx="5076056" cy="1200329"/>
          </a:xfrm>
          <a:prstGeom prst="rect">
            <a:avLst/>
          </a:prstGeom>
          <a:noFill/>
          <a:ln>
            <a:solidFill>
              <a:schemeClr val="tx1"/>
            </a:solidFill>
          </a:ln>
        </p:spPr>
        <p:txBody>
          <a:bodyPr wrap="square" rtlCol="0">
            <a:spAutoFit/>
          </a:bodyPr>
          <a:lstStyle/>
          <a:p>
            <a:r>
              <a:rPr lang="fr-FR" dirty="0"/>
              <a:t>L’entreprise calcule un coût moyen après chaque entrée</a:t>
            </a:r>
          </a:p>
          <a:p>
            <a:r>
              <a:rPr lang="fr-FR" dirty="0"/>
              <a:t>C’est la méthode du Coût moyen pondéré après chaque entrée.</a:t>
            </a:r>
          </a:p>
        </p:txBody>
      </p:sp>
      <p:sp>
        <p:nvSpPr>
          <p:cNvPr id="11" name="ZoneTexte 10"/>
          <p:cNvSpPr txBox="1"/>
          <p:nvPr/>
        </p:nvSpPr>
        <p:spPr>
          <a:xfrm>
            <a:off x="4707341" y="4013292"/>
            <a:ext cx="5076056" cy="646331"/>
          </a:xfrm>
          <a:prstGeom prst="rect">
            <a:avLst/>
          </a:prstGeom>
          <a:noFill/>
          <a:ln>
            <a:solidFill>
              <a:schemeClr val="tx1"/>
            </a:solidFill>
          </a:ln>
        </p:spPr>
        <p:txBody>
          <a:bodyPr wrap="square" rtlCol="0">
            <a:spAutoFit/>
          </a:bodyPr>
          <a:lstStyle/>
          <a:p>
            <a:r>
              <a:rPr lang="fr-FR" dirty="0"/>
              <a:t>L’entreprise prend en priorité les lots anciens</a:t>
            </a:r>
          </a:p>
          <a:p>
            <a:r>
              <a:rPr lang="fr-FR" dirty="0"/>
              <a:t>C’est la méthode du Premier Entré, Premier Sorti</a:t>
            </a:r>
          </a:p>
        </p:txBody>
      </p:sp>
      <p:sp>
        <p:nvSpPr>
          <p:cNvPr id="12" name="ZoneTexte 11"/>
          <p:cNvSpPr txBox="1"/>
          <p:nvPr/>
        </p:nvSpPr>
        <p:spPr>
          <a:xfrm>
            <a:off x="4693390" y="5339053"/>
            <a:ext cx="5076056" cy="923330"/>
          </a:xfrm>
          <a:prstGeom prst="rect">
            <a:avLst/>
          </a:prstGeom>
          <a:noFill/>
          <a:ln>
            <a:solidFill>
              <a:schemeClr val="tx1"/>
            </a:solidFill>
          </a:ln>
        </p:spPr>
        <p:txBody>
          <a:bodyPr wrap="square" rtlCol="0">
            <a:spAutoFit/>
          </a:bodyPr>
          <a:lstStyle/>
          <a:p>
            <a:r>
              <a:rPr lang="fr-FR" dirty="0"/>
              <a:t>L’entreprise prend en priorité les lots récents</a:t>
            </a:r>
          </a:p>
          <a:p>
            <a:r>
              <a:rPr lang="fr-FR" dirty="0"/>
              <a:t>C’est la méthode du Dernier Entré, Premier Sorti</a:t>
            </a:r>
          </a:p>
          <a:p>
            <a:r>
              <a:rPr lang="fr-FR" dirty="0"/>
              <a:t>Non étudié à l’IUT</a:t>
            </a:r>
          </a:p>
        </p:txBody>
      </p:sp>
      <p:sp>
        <p:nvSpPr>
          <p:cNvPr id="13" name="ZoneTexte 12"/>
          <p:cNvSpPr txBox="1"/>
          <p:nvPr/>
        </p:nvSpPr>
        <p:spPr>
          <a:xfrm>
            <a:off x="4258782" y="1457172"/>
            <a:ext cx="398806" cy="707886"/>
          </a:xfrm>
          <a:prstGeom prst="rect">
            <a:avLst/>
          </a:prstGeom>
          <a:noFill/>
        </p:spPr>
        <p:txBody>
          <a:bodyPr wrap="square" rtlCol="0">
            <a:spAutoFit/>
          </a:bodyPr>
          <a:lstStyle/>
          <a:p>
            <a:r>
              <a:rPr lang="fr-FR" sz="4000" dirty="0"/>
              <a:t>1</a:t>
            </a:r>
          </a:p>
        </p:txBody>
      </p:sp>
      <p:sp>
        <p:nvSpPr>
          <p:cNvPr id="14" name="ZoneTexte 13"/>
          <p:cNvSpPr txBox="1"/>
          <p:nvPr/>
        </p:nvSpPr>
        <p:spPr>
          <a:xfrm>
            <a:off x="4258782" y="2742771"/>
            <a:ext cx="398806" cy="707886"/>
          </a:xfrm>
          <a:prstGeom prst="rect">
            <a:avLst/>
          </a:prstGeom>
          <a:noFill/>
        </p:spPr>
        <p:txBody>
          <a:bodyPr wrap="square" rtlCol="0">
            <a:spAutoFit/>
          </a:bodyPr>
          <a:lstStyle/>
          <a:p>
            <a:r>
              <a:rPr lang="fr-FR" sz="4000" dirty="0"/>
              <a:t>2</a:t>
            </a:r>
          </a:p>
        </p:txBody>
      </p:sp>
      <p:sp>
        <p:nvSpPr>
          <p:cNvPr id="15" name="ZoneTexte 14"/>
          <p:cNvSpPr txBox="1"/>
          <p:nvPr/>
        </p:nvSpPr>
        <p:spPr>
          <a:xfrm>
            <a:off x="4236515" y="4013292"/>
            <a:ext cx="398806" cy="707886"/>
          </a:xfrm>
          <a:prstGeom prst="rect">
            <a:avLst/>
          </a:prstGeom>
          <a:noFill/>
        </p:spPr>
        <p:txBody>
          <a:bodyPr wrap="square" rtlCol="0">
            <a:spAutoFit/>
          </a:bodyPr>
          <a:lstStyle/>
          <a:p>
            <a:r>
              <a:rPr lang="fr-FR" sz="4000" dirty="0"/>
              <a:t>3</a:t>
            </a:r>
          </a:p>
        </p:txBody>
      </p:sp>
      <p:cxnSp>
        <p:nvCxnSpPr>
          <p:cNvPr id="17" name="Connecteur en angle 16"/>
          <p:cNvCxnSpPr>
            <a:endCxn id="7" idx="1"/>
          </p:cNvCxnSpPr>
          <p:nvPr/>
        </p:nvCxnSpPr>
        <p:spPr>
          <a:xfrm rot="5400000" flipH="1" flipV="1">
            <a:off x="1063313" y="2839178"/>
            <a:ext cx="989937" cy="2880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en angle 17"/>
          <p:cNvCxnSpPr>
            <a:endCxn id="8" idx="1"/>
          </p:cNvCxnSpPr>
          <p:nvPr/>
        </p:nvCxnSpPr>
        <p:spPr>
          <a:xfrm rot="16200000" flipH="1">
            <a:off x="1081354" y="4457405"/>
            <a:ext cx="953857" cy="2880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7" idx="3"/>
            <a:endCxn id="13" idx="1"/>
          </p:cNvCxnSpPr>
          <p:nvPr/>
        </p:nvCxnSpPr>
        <p:spPr>
          <a:xfrm flipV="1">
            <a:off x="4006552" y="1811115"/>
            <a:ext cx="252230" cy="677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7" idx="3"/>
            <a:endCxn id="14" idx="1"/>
          </p:cNvCxnSpPr>
          <p:nvPr/>
        </p:nvCxnSpPr>
        <p:spPr>
          <a:xfrm>
            <a:off x="4006552" y="2488224"/>
            <a:ext cx="252230" cy="608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8" idx="3"/>
            <a:endCxn id="15" idx="1"/>
          </p:cNvCxnSpPr>
          <p:nvPr/>
        </p:nvCxnSpPr>
        <p:spPr>
          <a:xfrm flipV="1">
            <a:off x="4006553" y="4367235"/>
            <a:ext cx="229962" cy="711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8" idx="3"/>
          </p:cNvCxnSpPr>
          <p:nvPr/>
        </p:nvCxnSpPr>
        <p:spPr>
          <a:xfrm>
            <a:off x="4006553" y="5078349"/>
            <a:ext cx="263767" cy="614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fld id="{97F7B853-8A24-4C5E-8087-7BA81C8CE4E2}" type="slidenum">
              <a:rPr lang="fr-FR" smtClean="0"/>
              <a:pPr/>
              <a:t>58</a:t>
            </a:fld>
            <a:endParaRPr lang="fr-FR" dirty="0"/>
          </a:p>
        </p:txBody>
      </p:sp>
    </p:spTree>
    <p:extLst>
      <p:ext uri="{BB962C8B-B14F-4D97-AF65-F5344CB8AC3E}">
        <p14:creationId xmlns:p14="http://schemas.microsoft.com/office/powerpoint/2010/main" val="154847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1. Le coût unitaire moyen pondéré en fin de période</a:t>
            </a:r>
          </a:p>
        </p:txBody>
      </p:sp>
      <p:sp>
        <p:nvSpPr>
          <p:cNvPr id="3" name="Espace réservé du contenu 2"/>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59</a:t>
            </a:fld>
            <a:endParaRPr lang="fr-FR" dirty="0"/>
          </a:p>
        </p:txBody>
      </p:sp>
    </p:spTree>
    <p:extLst>
      <p:ext uri="{BB962C8B-B14F-4D97-AF65-F5344CB8AC3E}">
        <p14:creationId xmlns:p14="http://schemas.microsoft.com/office/powerpoint/2010/main" val="128738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Les charges non incorporables</a:t>
            </a:r>
          </a:p>
        </p:txBody>
      </p:sp>
      <p:sp>
        <p:nvSpPr>
          <p:cNvPr id="3" name="Espace réservé du contenu 2"/>
          <p:cNvSpPr>
            <a:spLocks noGrp="1"/>
          </p:cNvSpPr>
          <p:nvPr>
            <p:ph idx="1"/>
          </p:nvPr>
        </p:nvSpPr>
        <p:spPr/>
        <p:txBody>
          <a:bodyPr/>
          <a:lstStyle/>
          <a:p>
            <a:r>
              <a:rPr lang="fr-FR" dirty="0"/>
              <a:t>Ce sont des charges enregistrées en comptabilité financière mais non prises en compte dans la comptabilité de gestion car elles n’ont pas de lien avec le produit, ou le service étudié.</a:t>
            </a:r>
          </a:p>
          <a:p>
            <a:pPr marL="0" indent="0">
              <a:buNone/>
            </a:pPr>
            <a:r>
              <a:rPr lang="fr-FR" dirty="0"/>
              <a:t>Exemple :</a:t>
            </a:r>
          </a:p>
          <a:p>
            <a:r>
              <a:rPr lang="fr-FR" dirty="0"/>
              <a:t>Des amendes </a:t>
            </a:r>
          </a:p>
          <a:p>
            <a:r>
              <a:rPr lang="fr-FR" dirty="0"/>
              <a:t>Toutes les charges exceptionnelles</a:t>
            </a:r>
          </a:p>
          <a:p>
            <a:r>
              <a:rPr lang="fr-FR" dirty="0"/>
              <a:t>La participation des salariés aux résultats</a:t>
            </a:r>
          </a:p>
          <a:p>
            <a:r>
              <a:rPr lang="fr-FR" dirty="0"/>
              <a:t>L’impôt sur les bénéfices des sociétés</a:t>
            </a:r>
          </a:p>
          <a:p>
            <a:r>
              <a:rPr lang="fr-FR" dirty="0"/>
              <a:t>…</a:t>
            </a:r>
          </a:p>
        </p:txBody>
      </p:sp>
      <p:sp>
        <p:nvSpPr>
          <p:cNvPr id="4" name="Rectangle 3">
            <a:extLst>
              <a:ext uri="{FF2B5EF4-FFF2-40B4-BE49-F238E27FC236}">
                <a16:creationId xmlns:a16="http://schemas.microsoft.com/office/drawing/2014/main" id="{1296B3DA-2542-8344-8391-AF4077594AFA}"/>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 Passer de la comptabilité financière à la comptabilité de gestion</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6</a:t>
            </a:fld>
            <a:endParaRPr lang="fr-FR" dirty="0"/>
          </a:p>
        </p:txBody>
      </p:sp>
    </p:spTree>
    <p:extLst>
      <p:ext uri="{BB962C8B-B14F-4D97-AF65-F5344CB8AC3E}">
        <p14:creationId xmlns:p14="http://schemas.microsoft.com/office/powerpoint/2010/main" val="1988434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441018916"/>
              </p:ext>
            </p:extLst>
          </p:nvPr>
        </p:nvGraphicFramePr>
        <p:xfrm>
          <a:off x="1775519" y="274870"/>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939484"/>
            <a:ext cx="576064" cy="276999"/>
          </a:xfrm>
          <a:prstGeom prst="rect">
            <a:avLst/>
          </a:prstGeom>
          <a:noFill/>
        </p:spPr>
        <p:txBody>
          <a:bodyPr wrap="square" rtlCol="0">
            <a:spAutoFit/>
          </a:bodyPr>
          <a:lstStyle/>
          <a:p>
            <a:r>
              <a:rPr lang="fr-FR" sz="1200" dirty="0"/>
              <a:t>01/04</a:t>
            </a:r>
          </a:p>
        </p:txBody>
      </p:sp>
      <p:sp>
        <p:nvSpPr>
          <p:cNvPr id="6" name="ZoneTexte 5"/>
          <p:cNvSpPr txBox="1"/>
          <p:nvPr/>
        </p:nvSpPr>
        <p:spPr>
          <a:xfrm>
            <a:off x="1763343" y="1219591"/>
            <a:ext cx="576064" cy="276999"/>
          </a:xfrm>
          <a:prstGeom prst="rect">
            <a:avLst/>
          </a:prstGeom>
          <a:noFill/>
        </p:spPr>
        <p:txBody>
          <a:bodyPr wrap="square" rtlCol="0">
            <a:spAutoFit/>
          </a:bodyPr>
          <a:lstStyle/>
          <a:p>
            <a:r>
              <a:rPr lang="fr-FR" sz="1200" dirty="0"/>
              <a:t>04/04</a:t>
            </a:r>
          </a:p>
        </p:txBody>
      </p:sp>
      <p:sp>
        <p:nvSpPr>
          <p:cNvPr id="11" name="ZoneTexte 10"/>
          <p:cNvSpPr txBox="1"/>
          <p:nvPr/>
        </p:nvSpPr>
        <p:spPr>
          <a:xfrm>
            <a:off x="2334166" y="939484"/>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34164" y="1219591"/>
            <a:ext cx="131356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647728" y="939484"/>
            <a:ext cx="648072"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647728" y="1219591"/>
            <a:ext cx="648072" cy="276999"/>
          </a:xfrm>
          <a:prstGeom prst="rect">
            <a:avLst/>
          </a:prstGeom>
          <a:noFill/>
        </p:spPr>
        <p:txBody>
          <a:bodyPr wrap="square" rtlCol="0">
            <a:spAutoFit/>
          </a:bodyPr>
          <a:lstStyle/>
          <a:p>
            <a:pPr algn="ctr"/>
            <a:r>
              <a:rPr lang="fr-FR" sz="1200" dirty="0"/>
              <a:t>25,00</a:t>
            </a:r>
          </a:p>
        </p:txBody>
      </p:sp>
      <p:sp>
        <p:nvSpPr>
          <p:cNvPr id="21" name="ZoneTexte 20"/>
          <p:cNvSpPr txBox="1"/>
          <p:nvPr/>
        </p:nvSpPr>
        <p:spPr>
          <a:xfrm>
            <a:off x="4352102" y="939484"/>
            <a:ext cx="792088"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67808" y="1219591"/>
            <a:ext cx="792088" cy="276999"/>
          </a:xfrm>
          <a:prstGeom prst="rect">
            <a:avLst/>
          </a:prstGeom>
          <a:noFill/>
        </p:spPr>
        <p:txBody>
          <a:bodyPr wrap="square" rtlCol="0">
            <a:spAutoFit/>
          </a:bodyPr>
          <a:lstStyle/>
          <a:p>
            <a:pPr algn="ctr"/>
            <a:r>
              <a:rPr lang="fr-FR" sz="1200" dirty="0"/>
              <a:t>15,00</a:t>
            </a:r>
          </a:p>
        </p:txBody>
      </p:sp>
      <p:sp>
        <p:nvSpPr>
          <p:cNvPr id="25" name="ZoneTexte 24"/>
          <p:cNvSpPr txBox="1"/>
          <p:nvPr/>
        </p:nvSpPr>
        <p:spPr>
          <a:xfrm>
            <a:off x="5123382" y="939484"/>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33786" y="1219591"/>
            <a:ext cx="792088" cy="276999"/>
          </a:xfrm>
          <a:prstGeom prst="rect">
            <a:avLst/>
          </a:prstGeom>
          <a:noFill/>
        </p:spPr>
        <p:txBody>
          <a:bodyPr wrap="square" rtlCol="0">
            <a:spAutoFit/>
          </a:bodyPr>
          <a:lstStyle/>
          <a:p>
            <a:pPr algn="ctr"/>
            <a:r>
              <a:rPr lang="fr-FR" sz="1200" dirty="0"/>
              <a:t>375,00</a:t>
            </a:r>
          </a:p>
        </p:txBody>
      </p:sp>
      <p:sp>
        <p:nvSpPr>
          <p:cNvPr id="34" name="ZoneTexte 33"/>
          <p:cNvSpPr txBox="1"/>
          <p:nvPr/>
        </p:nvSpPr>
        <p:spPr>
          <a:xfrm>
            <a:off x="8184232" y="939484"/>
            <a:ext cx="575394" cy="276999"/>
          </a:xfrm>
          <a:prstGeom prst="rect">
            <a:avLst/>
          </a:prstGeom>
          <a:noFill/>
        </p:spPr>
        <p:txBody>
          <a:bodyPr wrap="square" rtlCol="0">
            <a:spAutoFit/>
          </a:bodyPr>
          <a:lstStyle/>
          <a:p>
            <a:r>
              <a:rPr lang="fr-FR" sz="1200" dirty="0"/>
              <a:t>50,00</a:t>
            </a:r>
          </a:p>
        </p:txBody>
      </p:sp>
      <p:sp>
        <p:nvSpPr>
          <p:cNvPr id="35" name="ZoneTexte 34"/>
          <p:cNvSpPr txBox="1"/>
          <p:nvPr/>
        </p:nvSpPr>
        <p:spPr>
          <a:xfrm>
            <a:off x="8184232" y="1219591"/>
            <a:ext cx="576064" cy="276999"/>
          </a:xfrm>
          <a:prstGeom prst="rect">
            <a:avLst/>
          </a:prstGeom>
          <a:noFill/>
        </p:spPr>
        <p:txBody>
          <a:bodyPr wrap="square" rtlCol="0">
            <a:spAutoFit/>
          </a:bodyPr>
          <a:lstStyle/>
          <a:p>
            <a:r>
              <a:rPr lang="fr-FR" sz="1200" dirty="0"/>
              <a:t>75,00</a:t>
            </a:r>
          </a:p>
        </p:txBody>
      </p:sp>
      <p:sp>
        <p:nvSpPr>
          <p:cNvPr id="3" name="ZoneTexte 2"/>
          <p:cNvSpPr txBox="1"/>
          <p:nvPr/>
        </p:nvSpPr>
        <p:spPr>
          <a:xfrm>
            <a:off x="1740076" y="2939165"/>
            <a:ext cx="8635112" cy="369332"/>
          </a:xfrm>
          <a:prstGeom prst="rect">
            <a:avLst/>
          </a:prstGeom>
          <a:noFill/>
        </p:spPr>
        <p:txBody>
          <a:bodyPr wrap="square" rtlCol="0">
            <a:spAutoFit/>
          </a:bodyPr>
          <a:lstStyle/>
          <a:p>
            <a:r>
              <a:rPr lang="fr-FR" b="1" dirty="0"/>
              <a:t>Opération</a:t>
            </a:r>
            <a:r>
              <a:rPr lang="fr-FR" dirty="0"/>
              <a:t> : Le 01/04, le stock initial est de 50 planches à 12,60 € pour une valeur de 630 €.</a:t>
            </a:r>
          </a:p>
        </p:txBody>
      </p:sp>
      <p:sp>
        <p:nvSpPr>
          <p:cNvPr id="15" name="ZoneTexte 14"/>
          <p:cNvSpPr txBox="1"/>
          <p:nvPr/>
        </p:nvSpPr>
        <p:spPr>
          <a:xfrm>
            <a:off x="1758101" y="3308497"/>
            <a:ext cx="8640354" cy="369332"/>
          </a:xfrm>
          <a:prstGeom prst="rect">
            <a:avLst/>
          </a:prstGeom>
          <a:noFill/>
        </p:spPr>
        <p:txBody>
          <a:bodyPr wrap="square" rtlCol="0">
            <a:spAutoFit/>
          </a:bodyPr>
          <a:lstStyle/>
          <a:p>
            <a:r>
              <a:rPr lang="fr-FR" dirty="0"/>
              <a:t>Le stock initial est inscrit en entrée.</a:t>
            </a:r>
          </a:p>
        </p:txBody>
      </p:sp>
      <p:sp>
        <p:nvSpPr>
          <p:cNvPr id="42" name="ZoneTexte 41"/>
          <p:cNvSpPr txBox="1"/>
          <p:nvPr/>
        </p:nvSpPr>
        <p:spPr>
          <a:xfrm>
            <a:off x="1740076" y="3707796"/>
            <a:ext cx="8640354" cy="646331"/>
          </a:xfrm>
          <a:prstGeom prst="rect">
            <a:avLst/>
          </a:prstGeom>
          <a:noFill/>
        </p:spPr>
        <p:txBody>
          <a:bodyPr wrap="square" rtlCol="0">
            <a:spAutoFit/>
          </a:bodyPr>
          <a:lstStyle/>
          <a:p>
            <a:r>
              <a:rPr lang="fr-FR" dirty="0"/>
              <a:t>Dans la colonne « stock », le coût unitaire ne sera connu qu’en fin de période. On ne peut saisir que les quantités en stock.</a:t>
            </a:r>
          </a:p>
        </p:txBody>
      </p:sp>
      <p:sp>
        <p:nvSpPr>
          <p:cNvPr id="43" name="ZoneTexte 42"/>
          <p:cNvSpPr txBox="1"/>
          <p:nvPr/>
        </p:nvSpPr>
        <p:spPr>
          <a:xfrm>
            <a:off x="1763343" y="4354126"/>
            <a:ext cx="8635112" cy="369332"/>
          </a:xfrm>
          <a:prstGeom prst="rect">
            <a:avLst/>
          </a:prstGeom>
          <a:noFill/>
        </p:spPr>
        <p:txBody>
          <a:bodyPr wrap="square" rtlCol="0">
            <a:spAutoFit/>
          </a:bodyPr>
          <a:lstStyle/>
          <a:p>
            <a:r>
              <a:rPr lang="fr-FR" b="1" dirty="0"/>
              <a:t>Opération</a:t>
            </a:r>
            <a:r>
              <a:rPr lang="fr-FR" dirty="0"/>
              <a:t> : Le 04/04, entrée de 25 planches pour un coût d’achat de 15 € pièce.</a:t>
            </a:r>
          </a:p>
        </p:txBody>
      </p:sp>
      <p:sp>
        <p:nvSpPr>
          <p:cNvPr id="44" name="ZoneTexte 43"/>
          <p:cNvSpPr txBox="1"/>
          <p:nvPr/>
        </p:nvSpPr>
        <p:spPr>
          <a:xfrm>
            <a:off x="1757244" y="4723458"/>
            <a:ext cx="8635112" cy="369332"/>
          </a:xfrm>
          <a:prstGeom prst="rect">
            <a:avLst/>
          </a:prstGeom>
          <a:noFill/>
        </p:spPr>
        <p:txBody>
          <a:bodyPr wrap="square" rtlCol="0">
            <a:spAutoFit/>
          </a:bodyPr>
          <a:lstStyle/>
          <a:p>
            <a:r>
              <a:rPr lang="fr-FR" dirty="0"/>
              <a:t>Dans la colonne « entrée » on saisi la quantité, le coût unitaire et le montant.</a:t>
            </a:r>
          </a:p>
        </p:txBody>
      </p:sp>
      <p:sp>
        <p:nvSpPr>
          <p:cNvPr id="45" name="ZoneTexte 44"/>
          <p:cNvSpPr txBox="1"/>
          <p:nvPr/>
        </p:nvSpPr>
        <p:spPr>
          <a:xfrm>
            <a:off x="1757244" y="5092790"/>
            <a:ext cx="8635112" cy="923330"/>
          </a:xfrm>
          <a:prstGeom prst="rect">
            <a:avLst/>
          </a:prstGeom>
          <a:noFill/>
        </p:spPr>
        <p:txBody>
          <a:bodyPr wrap="square" rtlCol="0">
            <a:spAutoFit/>
          </a:bodyPr>
          <a:lstStyle/>
          <a:p>
            <a:r>
              <a:rPr lang="fr-FR" dirty="0"/>
              <a:t>Dans la colonne « stock », on ne peut que calculer les nouvelles quantités en stocks : avant, il y avait 50 planches. Maintenant, il y en a 25 en plus. En tout, il y en a 50 + 25 = 75.</a:t>
            </a:r>
          </a:p>
          <a:p>
            <a:r>
              <a:rPr lang="fr-FR" dirty="0"/>
              <a:t>Pour la valeur, il faut attendre la fin de la période</a:t>
            </a:r>
          </a:p>
        </p:txBody>
      </p:sp>
      <p:sp>
        <p:nvSpPr>
          <p:cNvPr id="23" name="Rectangle 22">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1. CUMP fin de période</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60</a:t>
            </a:fld>
            <a:endParaRPr lang="fr-FR" dirty="0"/>
          </a:p>
        </p:txBody>
      </p:sp>
    </p:spTree>
    <p:extLst>
      <p:ext uri="{BB962C8B-B14F-4D97-AF65-F5344CB8AC3E}">
        <p14:creationId xmlns:p14="http://schemas.microsoft.com/office/powerpoint/2010/main" val="161086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2" grpId="0"/>
      <p:bldP spid="18" grpId="0"/>
      <p:bldP spid="21" grpId="0"/>
      <p:bldP spid="22" grpId="0"/>
      <p:bldP spid="25" grpId="0"/>
      <p:bldP spid="26" grpId="0"/>
      <p:bldP spid="34" grpId="0"/>
      <p:bldP spid="35" grpId="0"/>
      <p:bldP spid="3" grpId="0"/>
      <p:bldP spid="3" grpId="1"/>
      <p:bldP spid="15" grpId="0"/>
      <p:bldP spid="15" grpId="1"/>
      <p:bldP spid="42" grpId="0"/>
      <p:bldP spid="42" grpId="1"/>
      <p:bldP spid="43" grpId="0"/>
      <p:bldP spid="44" grpId="0"/>
      <p:bldP spid="4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816564313"/>
              </p:ext>
            </p:extLst>
          </p:nvPr>
        </p:nvGraphicFramePr>
        <p:xfrm>
          <a:off x="1775519" y="170964"/>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819036"/>
            <a:ext cx="576064" cy="276999"/>
          </a:xfrm>
          <a:prstGeom prst="rect">
            <a:avLst/>
          </a:prstGeom>
          <a:noFill/>
        </p:spPr>
        <p:txBody>
          <a:bodyPr wrap="square" rtlCol="0">
            <a:spAutoFit/>
          </a:bodyPr>
          <a:lstStyle/>
          <a:p>
            <a:r>
              <a:rPr lang="fr-FR" sz="1200" dirty="0"/>
              <a:t>01/04</a:t>
            </a:r>
          </a:p>
        </p:txBody>
      </p:sp>
      <p:sp>
        <p:nvSpPr>
          <p:cNvPr id="6" name="ZoneTexte 5"/>
          <p:cNvSpPr txBox="1"/>
          <p:nvPr/>
        </p:nvSpPr>
        <p:spPr>
          <a:xfrm>
            <a:off x="1760051" y="1107068"/>
            <a:ext cx="576064" cy="276999"/>
          </a:xfrm>
          <a:prstGeom prst="rect">
            <a:avLst/>
          </a:prstGeom>
          <a:noFill/>
        </p:spPr>
        <p:txBody>
          <a:bodyPr wrap="square" rtlCol="0">
            <a:spAutoFit/>
          </a:bodyPr>
          <a:lstStyle/>
          <a:p>
            <a:r>
              <a:rPr lang="fr-FR" sz="1200" dirty="0"/>
              <a:t>04/04</a:t>
            </a:r>
          </a:p>
        </p:txBody>
      </p:sp>
      <p:sp>
        <p:nvSpPr>
          <p:cNvPr id="7" name="ZoneTexte 6"/>
          <p:cNvSpPr txBox="1"/>
          <p:nvPr/>
        </p:nvSpPr>
        <p:spPr>
          <a:xfrm>
            <a:off x="1763343" y="1391122"/>
            <a:ext cx="576064" cy="276999"/>
          </a:xfrm>
          <a:prstGeom prst="rect">
            <a:avLst/>
          </a:prstGeom>
          <a:noFill/>
        </p:spPr>
        <p:txBody>
          <a:bodyPr wrap="square" rtlCol="0">
            <a:spAutoFit/>
          </a:bodyPr>
          <a:lstStyle/>
          <a:p>
            <a:r>
              <a:rPr lang="fr-FR" sz="1200" dirty="0"/>
              <a:t>13/04</a:t>
            </a:r>
          </a:p>
        </p:txBody>
      </p:sp>
      <p:sp>
        <p:nvSpPr>
          <p:cNvPr id="8" name="ZoneTexte 7"/>
          <p:cNvSpPr txBox="1"/>
          <p:nvPr/>
        </p:nvSpPr>
        <p:spPr>
          <a:xfrm>
            <a:off x="1763343" y="1683132"/>
            <a:ext cx="576064" cy="276999"/>
          </a:xfrm>
          <a:prstGeom prst="rect">
            <a:avLst/>
          </a:prstGeom>
          <a:noFill/>
        </p:spPr>
        <p:txBody>
          <a:bodyPr wrap="square" rtlCol="0">
            <a:spAutoFit/>
          </a:bodyPr>
          <a:lstStyle/>
          <a:p>
            <a:r>
              <a:rPr lang="fr-FR" sz="1200" dirty="0"/>
              <a:t>23/04</a:t>
            </a:r>
          </a:p>
        </p:txBody>
      </p:sp>
      <p:sp>
        <p:nvSpPr>
          <p:cNvPr id="11" name="ZoneTexte 10"/>
          <p:cNvSpPr txBox="1"/>
          <p:nvPr/>
        </p:nvSpPr>
        <p:spPr>
          <a:xfrm>
            <a:off x="2340510" y="850441"/>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40509" y="1127440"/>
            <a:ext cx="1241555" cy="276999"/>
          </a:xfrm>
          <a:prstGeom prst="rect">
            <a:avLst/>
          </a:prstGeom>
          <a:noFill/>
        </p:spPr>
        <p:txBody>
          <a:bodyPr wrap="square" rtlCol="0">
            <a:spAutoFit/>
          </a:bodyPr>
          <a:lstStyle/>
          <a:p>
            <a:r>
              <a:rPr lang="fr-FR" sz="1200" dirty="0"/>
              <a:t>Entrée</a:t>
            </a:r>
          </a:p>
        </p:txBody>
      </p:sp>
      <p:sp>
        <p:nvSpPr>
          <p:cNvPr id="13" name="ZoneTexte 12"/>
          <p:cNvSpPr txBox="1"/>
          <p:nvPr/>
        </p:nvSpPr>
        <p:spPr>
          <a:xfrm>
            <a:off x="2325741" y="1404438"/>
            <a:ext cx="1241555" cy="276999"/>
          </a:xfrm>
          <a:prstGeom prst="rect">
            <a:avLst/>
          </a:prstGeom>
          <a:noFill/>
        </p:spPr>
        <p:txBody>
          <a:bodyPr wrap="square" rtlCol="0">
            <a:spAutoFit/>
          </a:bodyPr>
          <a:lstStyle/>
          <a:p>
            <a:r>
              <a:rPr lang="fr-FR" sz="1200" dirty="0"/>
              <a:t>Sortie</a:t>
            </a:r>
          </a:p>
        </p:txBody>
      </p:sp>
      <p:sp>
        <p:nvSpPr>
          <p:cNvPr id="16" name="ZoneTexte 15"/>
          <p:cNvSpPr txBox="1"/>
          <p:nvPr/>
        </p:nvSpPr>
        <p:spPr>
          <a:xfrm>
            <a:off x="2330752" y="1687910"/>
            <a:ext cx="124155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647728" y="850441"/>
            <a:ext cx="688668"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647728" y="1127440"/>
            <a:ext cx="688668" cy="276999"/>
          </a:xfrm>
          <a:prstGeom prst="rect">
            <a:avLst/>
          </a:prstGeom>
          <a:noFill/>
        </p:spPr>
        <p:txBody>
          <a:bodyPr wrap="square" rtlCol="0">
            <a:spAutoFit/>
          </a:bodyPr>
          <a:lstStyle/>
          <a:p>
            <a:pPr algn="ctr"/>
            <a:r>
              <a:rPr lang="fr-FR" sz="1200" dirty="0"/>
              <a:t>25,00</a:t>
            </a:r>
          </a:p>
        </p:txBody>
      </p:sp>
      <p:sp>
        <p:nvSpPr>
          <p:cNvPr id="19" name="ZoneTexte 18"/>
          <p:cNvSpPr txBox="1"/>
          <p:nvPr/>
        </p:nvSpPr>
        <p:spPr>
          <a:xfrm>
            <a:off x="3632022" y="1687910"/>
            <a:ext cx="688668" cy="276999"/>
          </a:xfrm>
          <a:prstGeom prst="rect">
            <a:avLst/>
          </a:prstGeom>
          <a:noFill/>
        </p:spPr>
        <p:txBody>
          <a:bodyPr wrap="square" rtlCol="0">
            <a:spAutoFit/>
          </a:bodyPr>
          <a:lstStyle/>
          <a:p>
            <a:pPr algn="ctr"/>
            <a:r>
              <a:rPr lang="fr-FR" sz="1200" dirty="0"/>
              <a:t>60,00</a:t>
            </a:r>
          </a:p>
        </p:txBody>
      </p:sp>
      <p:sp>
        <p:nvSpPr>
          <p:cNvPr id="21" name="ZoneTexte 20"/>
          <p:cNvSpPr txBox="1"/>
          <p:nvPr/>
        </p:nvSpPr>
        <p:spPr>
          <a:xfrm>
            <a:off x="4320690" y="850440"/>
            <a:ext cx="781684"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36397" y="1127439"/>
            <a:ext cx="749495" cy="276999"/>
          </a:xfrm>
          <a:prstGeom prst="rect">
            <a:avLst/>
          </a:prstGeom>
          <a:noFill/>
        </p:spPr>
        <p:txBody>
          <a:bodyPr wrap="square" rtlCol="0">
            <a:spAutoFit/>
          </a:bodyPr>
          <a:lstStyle/>
          <a:p>
            <a:pPr algn="ctr"/>
            <a:r>
              <a:rPr lang="fr-FR" sz="1200" dirty="0"/>
              <a:t>15,00</a:t>
            </a:r>
          </a:p>
        </p:txBody>
      </p:sp>
      <p:sp>
        <p:nvSpPr>
          <p:cNvPr id="23" name="ZoneTexte 22"/>
          <p:cNvSpPr txBox="1"/>
          <p:nvPr/>
        </p:nvSpPr>
        <p:spPr>
          <a:xfrm>
            <a:off x="4336397" y="1687909"/>
            <a:ext cx="749495" cy="276999"/>
          </a:xfrm>
          <a:prstGeom prst="rect">
            <a:avLst/>
          </a:prstGeom>
          <a:noFill/>
        </p:spPr>
        <p:txBody>
          <a:bodyPr wrap="square" rtlCol="0">
            <a:spAutoFit/>
          </a:bodyPr>
          <a:lstStyle/>
          <a:p>
            <a:pPr algn="ctr"/>
            <a:r>
              <a:rPr lang="fr-FR" sz="1200" dirty="0"/>
              <a:t>17,00</a:t>
            </a:r>
          </a:p>
        </p:txBody>
      </p:sp>
      <p:sp>
        <p:nvSpPr>
          <p:cNvPr id="25" name="ZoneTexte 24"/>
          <p:cNvSpPr txBox="1"/>
          <p:nvPr/>
        </p:nvSpPr>
        <p:spPr>
          <a:xfrm>
            <a:off x="5091971" y="850440"/>
            <a:ext cx="816157"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02375" y="1127439"/>
            <a:ext cx="805753" cy="276999"/>
          </a:xfrm>
          <a:prstGeom prst="rect">
            <a:avLst/>
          </a:prstGeom>
          <a:noFill/>
        </p:spPr>
        <p:txBody>
          <a:bodyPr wrap="square" rtlCol="0">
            <a:spAutoFit/>
          </a:bodyPr>
          <a:lstStyle/>
          <a:p>
            <a:pPr algn="ctr"/>
            <a:r>
              <a:rPr lang="fr-FR" sz="1200" dirty="0"/>
              <a:t>375,00</a:t>
            </a:r>
          </a:p>
        </p:txBody>
      </p:sp>
      <p:sp>
        <p:nvSpPr>
          <p:cNvPr id="27" name="ZoneTexte 26"/>
          <p:cNvSpPr txBox="1"/>
          <p:nvPr/>
        </p:nvSpPr>
        <p:spPr>
          <a:xfrm>
            <a:off x="5085891" y="1687909"/>
            <a:ext cx="822236" cy="276999"/>
          </a:xfrm>
          <a:prstGeom prst="rect">
            <a:avLst/>
          </a:prstGeom>
          <a:noFill/>
        </p:spPr>
        <p:txBody>
          <a:bodyPr wrap="square" rtlCol="0">
            <a:spAutoFit/>
          </a:bodyPr>
          <a:lstStyle/>
          <a:p>
            <a:pPr algn="ctr"/>
            <a:r>
              <a:rPr lang="fr-FR" sz="1200" dirty="0"/>
              <a:t>1020,00</a:t>
            </a:r>
          </a:p>
        </p:txBody>
      </p:sp>
      <p:sp>
        <p:nvSpPr>
          <p:cNvPr id="29" name="ZoneTexte 28"/>
          <p:cNvSpPr txBox="1"/>
          <p:nvPr/>
        </p:nvSpPr>
        <p:spPr>
          <a:xfrm>
            <a:off x="5908128" y="1404438"/>
            <a:ext cx="619921" cy="276997"/>
          </a:xfrm>
          <a:prstGeom prst="rect">
            <a:avLst/>
          </a:prstGeom>
          <a:noFill/>
        </p:spPr>
        <p:txBody>
          <a:bodyPr wrap="square" rtlCol="0">
            <a:spAutoFit/>
          </a:bodyPr>
          <a:lstStyle/>
          <a:p>
            <a:pPr algn="ctr"/>
            <a:r>
              <a:rPr lang="fr-FR" sz="1200" dirty="0"/>
              <a:t>60,00</a:t>
            </a:r>
          </a:p>
        </p:txBody>
      </p:sp>
      <p:sp>
        <p:nvSpPr>
          <p:cNvPr id="34" name="ZoneTexte 33"/>
          <p:cNvSpPr txBox="1"/>
          <p:nvPr/>
        </p:nvSpPr>
        <p:spPr>
          <a:xfrm>
            <a:off x="8113062" y="843966"/>
            <a:ext cx="647235" cy="276999"/>
          </a:xfrm>
          <a:prstGeom prst="rect">
            <a:avLst/>
          </a:prstGeom>
          <a:noFill/>
        </p:spPr>
        <p:txBody>
          <a:bodyPr wrap="square" rtlCol="0">
            <a:spAutoFit/>
          </a:bodyPr>
          <a:lstStyle/>
          <a:p>
            <a:pPr algn="ctr"/>
            <a:r>
              <a:rPr lang="fr-FR" sz="1200" dirty="0"/>
              <a:t>50,00</a:t>
            </a:r>
          </a:p>
        </p:txBody>
      </p:sp>
      <p:sp>
        <p:nvSpPr>
          <p:cNvPr id="35" name="ZoneTexte 34"/>
          <p:cNvSpPr txBox="1"/>
          <p:nvPr/>
        </p:nvSpPr>
        <p:spPr>
          <a:xfrm>
            <a:off x="8113062" y="1120964"/>
            <a:ext cx="647235" cy="276999"/>
          </a:xfrm>
          <a:prstGeom prst="rect">
            <a:avLst/>
          </a:prstGeom>
          <a:noFill/>
        </p:spPr>
        <p:txBody>
          <a:bodyPr wrap="square" rtlCol="0">
            <a:spAutoFit/>
          </a:bodyPr>
          <a:lstStyle/>
          <a:p>
            <a:pPr algn="ctr"/>
            <a:r>
              <a:rPr lang="fr-FR" sz="1200" dirty="0"/>
              <a:t>75,00</a:t>
            </a:r>
          </a:p>
        </p:txBody>
      </p:sp>
      <p:sp>
        <p:nvSpPr>
          <p:cNvPr id="36" name="ZoneTexte 35"/>
          <p:cNvSpPr txBox="1"/>
          <p:nvPr/>
        </p:nvSpPr>
        <p:spPr>
          <a:xfrm>
            <a:off x="8138294" y="1397964"/>
            <a:ext cx="647235" cy="276999"/>
          </a:xfrm>
          <a:prstGeom prst="rect">
            <a:avLst/>
          </a:prstGeom>
          <a:noFill/>
        </p:spPr>
        <p:txBody>
          <a:bodyPr wrap="square" rtlCol="0">
            <a:spAutoFit/>
          </a:bodyPr>
          <a:lstStyle/>
          <a:p>
            <a:pPr algn="ctr"/>
            <a:r>
              <a:rPr lang="fr-FR" sz="1200" dirty="0"/>
              <a:t>15,00</a:t>
            </a:r>
          </a:p>
        </p:txBody>
      </p:sp>
      <p:sp>
        <p:nvSpPr>
          <p:cNvPr id="37" name="ZoneTexte 36"/>
          <p:cNvSpPr txBox="1"/>
          <p:nvPr/>
        </p:nvSpPr>
        <p:spPr>
          <a:xfrm>
            <a:off x="8133052" y="1681435"/>
            <a:ext cx="647235" cy="276999"/>
          </a:xfrm>
          <a:prstGeom prst="rect">
            <a:avLst/>
          </a:prstGeom>
          <a:noFill/>
        </p:spPr>
        <p:txBody>
          <a:bodyPr wrap="square" rtlCol="0">
            <a:spAutoFit/>
          </a:bodyPr>
          <a:lstStyle/>
          <a:p>
            <a:pPr algn="ctr"/>
            <a:r>
              <a:rPr lang="fr-FR" sz="1200" dirty="0"/>
              <a:t>75,00</a:t>
            </a:r>
          </a:p>
        </p:txBody>
      </p:sp>
      <p:sp>
        <p:nvSpPr>
          <p:cNvPr id="3" name="ZoneTexte 2"/>
          <p:cNvSpPr txBox="1"/>
          <p:nvPr/>
        </p:nvSpPr>
        <p:spPr>
          <a:xfrm>
            <a:off x="1740076" y="2835259"/>
            <a:ext cx="8635112" cy="369332"/>
          </a:xfrm>
          <a:prstGeom prst="rect">
            <a:avLst/>
          </a:prstGeom>
          <a:noFill/>
        </p:spPr>
        <p:txBody>
          <a:bodyPr wrap="square" rtlCol="0">
            <a:spAutoFit/>
          </a:bodyPr>
          <a:lstStyle/>
          <a:p>
            <a:r>
              <a:rPr lang="fr-FR" b="1" dirty="0"/>
              <a:t>Opération</a:t>
            </a:r>
            <a:r>
              <a:rPr lang="fr-FR" dirty="0"/>
              <a:t> : Le 13/04 sortie de 60 planches.</a:t>
            </a:r>
          </a:p>
        </p:txBody>
      </p:sp>
      <p:sp>
        <p:nvSpPr>
          <p:cNvPr id="15" name="ZoneTexte 14"/>
          <p:cNvSpPr txBox="1"/>
          <p:nvPr/>
        </p:nvSpPr>
        <p:spPr>
          <a:xfrm>
            <a:off x="1745391" y="3204592"/>
            <a:ext cx="8640354" cy="646331"/>
          </a:xfrm>
          <a:prstGeom prst="rect">
            <a:avLst/>
          </a:prstGeom>
          <a:noFill/>
        </p:spPr>
        <p:txBody>
          <a:bodyPr wrap="square" rtlCol="0">
            <a:spAutoFit/>
          </a:bodyPr>
          <a:lstStyle/>
          <a:p>
            <a:r>
              <a:rPr lang="fr-FR" dirty="0"/>
              <a:t>Dans la colonne « sortie », on saisit uniquement la quantité, car la valeur de chaque planche sortie sera connue en fin de période.</a:t>
            </a:r>
          </a:p>
        </p:txBody>
      </p:sp>
      <p:sp>
        <p:nvSpPr>
          <p:cNvPr id="42" name="ZoneTexte 41"/>
          <p:cNvSpPr txBox="1"/>
          <p:nvPr/>
        </p:nvSpPr>
        <p:spPr>
          <a:xfrm>
            <a:off x="1763343" y="3876996"/>
            <a:ext cx="8640354" cy="923330"/>
          </a:xfrm>
          <a:prstGeom prst="rect">
            <a:avLst/>
          </a:prstGeom>
          <a:noFill/>
        </p:spPr>
        <p:txBody>
          <a:bodyPr wrap="square" rtlCol="0">
            <a:spAutoFit/>
          </a:bodyPr>
          <a:lstStyle/>
          <a:p>
            <a:r>
              <a:rPr lang="fr-FR" dirty="0"/>
              <a:t>Dans la colonne « stock », il y avait 75 planches, mais 60 sont utilisées. Il en reste 75-60=15.</a:t>
            </a:r>
          </a:p>
          <a:p>
            <a:r>
              <a:rPr lang="fr-FR" dirty="0"/>
              <a:t>Le coût unitaire et le montant seront connus en fin de période. </a:t>
            </a:r>
          </a:p>
        </p:txBody>
      </p:sp>
      <p:sp>
        <p:nvSpPr>
          <p:cNvPr id="43" name="ZoneTexte 42"/>
          <p:cNvSpPr txBox="1"/>
          <p:nvPr/>
        </p:nvSpPr>
        <p:spPr>
          <a:xfrm>
            <a:off x="1786610" y="4523327"/>
            <a:ext cx="8635112" cy="369332"/>
          </a:xfrm>
          <a:prstGeom prst="rect">
            <a:avLst/>
          </a:prstGeom>
          <a:noFill/>
        </p:spPr>
        <p:txBody>
          <a:bodyPr wrap="square" rtlCol="0">
            <a:spAutoFit/>
          </a:bodyPr>
          <a:lstStyle/>
          <a:p>
            <a:r>
              <a:rPr lang="fr-FR" b="1" dirty="0"/>
              <a:t>Opération</a:t>
            </a:r>
            <a:r>
              <a:rPr lang="fr-FR" dirty="0"/>
              <a:t> : Le 23/04, entrée de 60 planches pour un coût d’achat de 17 € pièce.</a:t>
            </a:r>
          </a:p>
        </p:txBody>
      </p:sp>
      <p:sp>
        <p:nvSpPr>
          <p:cNvPr id="44" name="ZoneTexte 43"/>
          <p:cNvSpPr txBox="1"/>
          <p:nvPr/>
        </p:nvSpPr>
        <p:spPr>
          <a:xfrm>
            <a:off x="1780511" y="4892659"/>
            <a:ext cx="8635112" cy="369332"/>
          </a:xfrm>
          <a:prstGeom prst="rect">
            <a:avLst/>
          </a:prstGeom>
          <a:noFill/>
        </p:spPr>
        <p:txBody>
          <a:bodyPr wrap="square" rtlCol="0">
            <a:spAutoFit/>
          </a:bodyPr>
          <a:lstStyle/>
          <a:p>
            <a:r>
              <a:rPr lang="fr-FR" dirty="0"/>
              <a:t>Dans la colonne « entrée », on saisit la quantité, le coût unitaire et le montant.</a:t>
            </a:r>
          </a:p>
        </p:txBody>
      </p:sp>
      <p:sp>
        <p:nvSpPr>
          <p:cNvPr id="45" name="ZoneTexte 44"/>
          <p:cNvSpPr txBox="1"/>
          <p:nvPr/>
        </p:nvSpPr>
        <p:spPr>
          <a:xfrm>
            <a:off x="1780511" y="5261992"/>
            <a:ext cx="8635112" cy="646331"/>
          </a:xfrm>
          <a:prstGeom prst="rect">
            <a:avLst/>
          </a:prstGeom>
          <a:noFill/>
        </p:spPr>
        <p:txBody>
          <a:bodyPr wrap="square" rtlCol="0">
            <a:spAutoFit/>
          </a:bodyPr>
          <a:lstStyle/>
          <a:p>
            <a:r>
              <a:rPr lang="fr-FR" dirty="0"/>
              <a:t>Dans la colonne « stock », il y  avait 15 planches, mais 60 entrent. Il en reste 15+60=75.</a:t>
            </a:r>
          </a:p>
          <a:p>
            <a:r>
              <a:rPr lang="fr-FR" dirty="0"/>
              <a:t>Le coût unitaire et le montant seront connus en fin de période. </a:t>
            </a:r>
          </a:p>
        </p:txBody>
      </p:sp>
      <p:sp>
        <p:nvSpPr>
          <p:cNvPr id="31" name="Rectangle 30">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1. CUMP fin de période</a:t>
            </a:r>
          </a:p>
        </p:txBody>
      </p:sp>
      <p:sp>
        <p:nvSpPr>
          <p:cNvPr id="9" name="Espace réservé du numéro de diapositive 8"/>
          <p:cNvSpPr>
            <a:spLocks noGrp="1"/>
          </p:cNvSpPr>
          <p:nvPr>
            <p:ph type="sldNum" sz="quarter" idx="12"/>
          </p:nvPr>
        </p:nvSpPr>
        <p:spPr/>
        <p:txBody>
          <a:bodyPr/>
          <a:lstStyle/>
          <a:p>
            <a:fld id="{97F7B853-8A24-4C5E-8087-7BA81C8CE4E2}" type="slidenum">
              <a:rPr lang="fr-FR" smtClean="0"/>
              <a:pPr/>
              <a:t>61</a:t>
            </a:fld>
            <a:endParaRPr lang="fr-FR" dirty="0"/>
          </a:p>
        </p:txBody>
      </p:sp>
    </p:spTree>
    <p:extLst>
      <p:ext uri="{BB962C8B-B14F-4D97-AF65-F5344CB8AC3E}">
        <p14:creationId xmlns:p14="http://schemas.microsoft.com/office/powerpoint/2010/main" val="312551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6" grpId="0"/>
      <p:bldP spid="19" grpId="0"/>
      <p:bldP spid="23" grpId="0"/>
      <p:bldP spid="27" grpId="0"/>
      <p:bldP spid="29" grpId="0"/>
      <p:bldP spid="36" grpId="0"/>
      <p:bldP spid="37" grpId="0"/>
      <p:bldP spid="3" grpId="0"/>
      <p:bldP spid="15" grpId="0"/>
      <p:bldP spid="42" grpId="0"/>
      <p:bldP spid="43" grpId="0"/>
      <p:bldP spid="44"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75519" y="908721"/>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1589713"/>
            <a:ext cx="576064" cy="276999"/>
          </a:xfrm>
          <a:prstGeom prst="rect">
            <a:avLst/>
          </a:prstGeom>
          <a:noFill/>
        </p:spPr>
        <p:txBody>
          <a:bodyPr wrap="square" rtlCol="0">
            <a:spAutoFit/>
          </a:bodyPr>
          <a:lstStyle/>
          <a:p>
            <a:pPr algn="ctr"/>
            <a:r>
              <a:rPr lang="fr-FR" sz="1200" dirty="0"/>
              <a:t>01/04</a:t>
            </a:r>
          </a:p>
        </p:txBody>
      </p:sp>
      <p:sp>
        <p:nvSpPr>
          <p:cNvPr id="6" name="ZoneTexte 5"/>
          <p:cNvSpPr txBox="1"/>
          <p:nvPr/>
        </p:nvSpPr>
        <p:spPr>
          <a:xfrm>
            <a:off x="1758101" y="1866712"/>
            <a:ext cx="576064" cy="276999"/>
          </a:xfrm>
          <a:prstGeom prst="rect">
            <a:avLst/>
          </a:prstGeom>
          <a:noFill/>
        </p:spPr>
        <p:txBody>
          <a:bodyPr wrap="square" rtlCol="0">
            <a:spAutoFit/>
          </a:bodyPr>
          <a:lstStyle/>
          <a:p>
            <a:pPr algn="ctr"/>
            <a:r>
              <a:rPr lang="fr-FR" sz="1200" dirty="0"/>
              <a:t>04/04</a:t>
            </a:r>
          </a:p>
        </p:txBody>
      </p:sp>
      <p:sp>
        <p:nvSpPr>
          <p:cNvPr id="7" name="ZoneTexte 6"/>
          <p:cNvSpPr txBox="1"/>
          <p:nvPr/>
        </p:nvSpPr>
        <p:spPr>
          <a:xfrm>
            <a:off x="1763343" y="2143711"/>
            <a:ext cx="576064" cy="276999"/>
          </a:xfrm>
          <a:prstGeom prst="rect">
            <a:avLst/>
          </a:prstGeom>
          <a:noFill/>
        </p:spPr>
        <p:txBody>
          <a:bodyPr wrap="square" rtlCol="0">
            <a:spAutoFit/>
          </a:bodyPr>
          <a:lstStyle/>
          <a:p>
            <a:pPr algn="ctr"/>
            <a:r>
              <a:rPr lang="fr-FR" sz="1200" dirty="0"/>
              <a:t>13/04</a:t>
            </a:r>
          </a:p>
        </p:txBody>
      </p:sp>
      <p:sp>
        <p:nvSpPr>
          <p:cNvPr id="8" name="ZoneTexte 7"/>
          <p:cNvSpPr txBox="1"/>
          <p:nvPr/>
        </p:nvSpPr>
        <p:spPr>
          <a:xfrm>
            <a:off x="1763343" y="2427182"/>
            <a:ext cx="576064" cy="276999"/>
          </a:xfrm>
          <a:prstGeom prst="rect">
            <a:avLst/>
          </a:prstGeom>
          <a:noFill/>
        </p:spPr>
        <p:txBody>
          <a:bodyPr wrap="square" rtlCol="0">
            <a:spAutoFit/>
          </a:bodyPr>
          <a:lstStyle/>
          <a:p>
            <a:pPr algn="ctr"/>
            <a:r>
              <a:rPr lang="fr-FR" sz="1200" dirty="0"/>
              <a:t>23/04</a:t>
            </a:r>
          </a:p>
        </p:txBody>
      </p:sp>
      <p:sp>
        <p:nvSpPr>
          <p:cNvPr id="11" name="ZoneTexte 10"/>
          <p:cNvSpPr txBox="1"/>
          <p:nvPr/>
        </p:nvSpPr>
        <p:spPr>
          <a:xfrm>
            <a:off x="2346594" y="1601608"/>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46593" y="1878607"/>
            <a:ext cx="1241555" cy="276999"/>
          </a:xfrm>
          <a:prstGeom prst="rect">
            <a:avLst/>
          </a:prstGeom>
          <a:noFill/>
        </p:spPr>
        <p:txBody>
          <a:bodyPr wrap="square" rtlCol="0">
            <a:spAutoFit/>
          </a:bodyPr>
          <a:lstStyle/>
          <a:p>
            <a:r>
              <a:rPr lang="fr-FR" sz="1200" dirty="0"/>
              <a:t>Entrée</a:t>
            </a:r>
          </a:p>
        </p:txBody>
      </p:sp>
      <p:sp>
        <p:nvSpPr>
          <p:cNvPr id="13" name="ZoneTexte 12"/>
          <p:cNvSpPr txBox="1"/>
          <p:nvPr/>
        </p:nvSpPr>
        <p:spPr>
          <a:xfrm>
            <a:off x="2331825" y="2155605"/>
            <a:ext cx="1241555" cy="276999"/>
          </a:xfrm>
          <a:prstGeom prst="rect">
            <a:avLst/>
          </a:prstGeom>
          <a:noFill/>
        </p:spPr>
        <p:txBody>
          <a:bodyPr wrap="square" rtlCol="0">
            <a:spAutoFit/>
          </a:bodyPr>
          <a:lstStyle/>
          <a:p>
            <a:r>
              <a:rPr lang="fr-FR" sz="1200" dirty="0"/>
              <a:t>Sortie</a:t>
            </a:r>
          </a:p>
        </p:txBody>
      </p:sp>
      <p:sp>
        <p:nvSpPr>
          <p:cNvPr id="16" name="ZoneTexte 15"/>
          <p:cNvSpPr txBox="1"/>
          <p:nvPr/>
        </p:nvSpPr>
        <p:spPr>
          <a:xfrm>
            <a:off x="2336836" y="2439077"/>
            <a:ext cx="124155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575720" y="1594453"/>
            <a:ext cx="792088"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575720" y="1871452"/>
            <a:ext cx="792088" cy="276999"/>
          </a:xfrm>
          <a:prstGeom prst="rect">
            <a:avLst/>
          </a:prstGeom>
          <a:noFill/>
        </p:spPr>
        <p:txBody>
          <a:bodyPr wrap="square" rtlCol="0">
            <a:spAutoFit/>
          </a:bodyPr>
          <a:lstStyle/>
          <a:p>
            <a:pPr algn="ctr"/>
            <a:r>
              <a:rPr lang="fr-FR" sz="1200" dirty="0"/>
              <a:t>25,00</a:t>
            </a:r>
          </a:p>
        </p:txBody>
      </p:sp>
      <p:sp>
        <p:nvSpPr>
          <p:cNvPr id="19" name="ZoneTexte 18"/>
          <p:cNvSpPr txBox="1"/>
          <p:nvPr/>
        </p:nvSpPr>
        <p:spPr>
          <a:xfrm>
            <a:off x="3560014" y="2431922"/>
            <a:ext cx="792088" cy="276999"/>
          </a:xfrm>
          <a:prstGeom prst="rect">
            <a:avLst/>
          </a:prstGeom>
          <a:noFill/>
        </p:spPr>
        <p:txBody>
          <a:bodyPr wrap="square" rtlCol="0">
            <a:spAutoFit/>
          </a:bodyPr>
          <a:lstStyle/>
          <a:p>
            <a:pPr algn="ctr"/>
            <a:r>
              <a:rPr lang="fr-FR" sz="1200" dirty="0"/>
              <a:t>60,00</a:t>
            </a:r>
          </a:p>
        </p:txBody>
      </p:sp>
      <p:sp>
        <p:nvSpPr>
          <p:cNvPr id="21" name="ZoneTexte 20"/>
          <p:cNvSpPr txBox="1"/>
          <p:nvPr/>
        </p:nvSpPr>
        <p:spPr>
          <a:xfrm>
            <a:off x="4352102" y="1594453"/>
            <a:ext cx="792088"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67808" y="1871452"/>
            <a:ext cx="792088" cy="276999"/>
          </a:xfrm>
          <a:prstGeom prst="rect">
            <a:avLst/>
          </a:prstGeom>
          <a:noFill/>
        </p:spPr>
        <p:txBody>
          <a:bodyPr wrap="square" rtlCol="0">
            <a:spAutoFit/>
          </a:bodyPr>
          <a:lstStyle/>
          <a:p>
            <a:pPr algn="ctr"/>
            <a:r>
              <a:rPr lang="fr-FR" sz="1200" dirty="0"/>
              <a:t>15,00</a:t>
            </a:r>
          </a:p>
        </p:txBody>
      </p:sp>
      <p:sp>
        <p:nvSpPr>
          <p:cNvPr id="23" name="ZoneTexte 22"/>
          <p:cNvSpPr txBox="1"/>
          <p:nvPr/>
        </p:nvSpPr>
        <p:spPr>
          <a:xfrm>
            <a:off x="4367808" y="2431922"/>
            <a:ext cx="792088" cy="276999"/>
          </a:xfrm>
          <a:prstGeom prst="rect">
            <a:avLst/>
          </a:prstGeom>
          <a:noFill/>
        </p:spPr>
        <p:txBody>
          <a:bodyPr wrap="square" rtlCol="0">
            <a:spAutoFit/>
          </a:bodyPr>
          <a:lstStyle/>
          <a:p>
            <a:pPr algn="ctr"/>
            <a:r>
              <a:rPr lang="fr-FR" sz="1200" dirty="0"/>
              <a:t>17,00</a:t>
            </a:r>
          </a:p>
        </p:txBody>
      </p:sp>
      <p:sp>
        <p:nvSpPr>
          <p:cNvPr id="25" name="ZoneTexte 24"/>
          <p:cNvSpPr txBox="1"/>
          <p:nvPr/>
        </p:nvSpPr>
        <p:spPr>
          <a:xfrm>
            <a:off x="5123382" y="1594453"/>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33786" y="1871452"/>
            <a:ext cx="792088" cy="276999"/>
          </a:xfrm>
          <a:prstGeom prst="rect">
            <a:avLst/>
          </a:prstGeom>
          <a:noFill/>
        </p:spPr>
        <p:txBody>
          <a:bodyPr wrap="square" rtlCol="0">
            <a:spAutoFit/>
          </a:bodyPr>
          <a:lstStyle/>
          <a:p>
            <a:pPr algn="ctr"/>
            <a:r>
              <a:rPr lang="fr-FR" sz="1200" dirty="0"/>
              <a:t>375,00</a:t>
            </a:r>
          </a:p>
        </p:txBody>
      </p:sp>
      <p:sp>
        <p:nvSpPr>
          <p:cNvPr id="27" name="ZoneTexte 26"/>
          <p:cNvSpPr txBox="1"/>
          <p:nvPr/>
        </p:nvSpPr>
        <p:spPr>
          <a:xfrm>
            <a:off x="5117303" y="2431922"/>
            <a:ext cx="792088" cy="276999"/>
          </a:xfrm>
          <a:prstGeom prst="rect">
            <a:avLst/>
          </a:prstGeom>
          <a:noFill/>
        </p:spPr>
        <p:txBody>
          <a:bodyPr wrap="square" rtlCol="0">
            <a:spAutoFit/>
          </a:bodyPr>
          <a:lstStyle/>
          <a:p>
            <a:pPr algn="ctr"/>
            <a:r>
              <a:rPr lang="fr-FR" sz="1200" dirty="0"/>
              <a:t>1020,00</a:t>
            </a:r>
          </a:p>
        </p:txBody>
      </p:sp>
      <p:sp>
        <p:nvSpPr>
          <p:cNvPr id="29" name="ZoneTexte 28"/>
          <p:cNvSpPr txBox="1"/>
          <p:nvPr/>
        </p:nvSpPr>
        <p:spPr>
          <a:xfrm>
            <a:off x="5931974" y="2148451"/>
            <a:ext cx="601317" cy="276997"/>
          </a:xfrm>
          <a:prstGeom prst="rect">
            <a:avLst/>
          </a:prstGeom>
          <a:noFill/>
        </p:spPr>
        <p:txBody>
          <a:bodyPr wrap="square" rtlCol="0">
            <a:spAutoFit/>
          </a:bodyPr>
          <a:lstStyle/>
          <a:p>
            <a:pPr algn="ctr"/>
            <a:r>
              <a:rPr lang="fr-FR" sz="1200" dirty="0"/>
              <a:t>60,00</a:t>
            </a:r>
          </a:p>
        </p:txBody>
      </p:sp>
      <p:sp>
        <p:nvSpPr>
          <p:cNvPr id="34" name="ZoneTexte 33"/>
          <p:cNvSpPr txBox="1"/>
          <p:nvPr/>
        </p:nvSpPr>
        <p:spPr>
          <a:xfrm>
            <a:off x="8145930" y="1594453"/>
            <a:ext cx="611539" cy="276999"/>
          </a:xfrm>
          <a:prstGeom prst="rect">
            <a:avLst/>
          </a:prstGeom>
          <a:noFill/>
        </p:spPr>
        <p:txBody>
          <a:bodyPr wrap="square" rtlCol="0">
            <a:spAutoFit/>
          </a:bodyPr>
          <a:lstStyle/>
          <a:p>
            <a:pPr algn="ctr"/>
            <a:r>
              <a:rPr lang="fr-FR" sz="1200" dirty="0"/>
              <a:t>50,00</a:t>
            </a:r>
          </a:p>
        </p:txBody>
      </p:sp>
      <p:sp>
        <p:nvSpPr>
          <p:cNvPr id="35" name="ZoneTexte 34"/>
          <p:cNvSpPr txBox="1"/>
          <p:nvPr/>
        </p:nvSpPr>
        <p:spPr>
          <a:xfrm>
            <a:off x="8145930" y="1860324"/>
            <a:ext cx="611539" cy="276999"/>
          </a:xfrm>
          <a:prstGeom prst="rect">
            <a:avLst/>
          </a:prstGeom>
          <a:noFill/>
        </p:spPr>
        <p:txBody>
          <a:bodyPr wrap="square" rtlCol="0">
            <a:spAutoFit/>
          </a:bodyPr>
          <a:lstStyle/>
          <a:p>
            <a:pPr algn="ctr"/>
            <a:r>
              <a:rPr lang="fr-FR" sz="1200" dirty="0"/>
              <a:t>75,00</a:t>
            </a:r>
          </a:p>
        </p:txBody>
      </p:sp>
      <p:sp>
        <p:nvSpPr>
          <p:cNvPr id="36" name="ZoneTexte 35"/>
          <p:cNvSpPr txBox="1"/>
          <p:nvPr/>
        </p:nvSpPr>
        <p:spPr>
          <a:xfrm>
            <a:off x="8135466" y="2137323"/>
            <a:ext cx="622003" cy="276999"/>
          </a:xfrm>
          <a:prstGeom prst="rect">
            <a:avLst/>
          </a:prstGeom>
          <a:noFill/>
        </p:spPr>
        <p:txBody>
          <a:bodyPr wrap="square" rtlCol="0">
            <a:spAutoFit/>
          </a:bodyPr>
          <a:lstStyle/>
          <a:p>
            <a:pPr algn="ctr"/>
            <a:r>
              <a:rPr lang="fr-FR" sz="1200" dirty="0"/>
              <a:t>15,00</a:t>
            </a:r>
          </a:p>
        </p:txBody>
      </p:sp>
      <p:sp>
        <p:nvSpPr>
          <p:cNvPr id="37" name="ZoneTexte 36"/>
          <p:cNvSpPr txBox="1"/>
          <p:nvPr/>
        </p:nvSpPr>
        <p:spPr>
          <a:xfrm>
            <a:off x="8130224" y="2420794"/>
            <a:ext cx="627245" cy="276999"/>
          </a:xfrm>
          <a:prstGeom prst="rect">
            <a:avLst/>
          </a:prstGeom>
          <a:noFill/>
        </p:spPr>
        <p:txBody>
          <a:bodyPr wrap="square" rtlCol="0">
            <a:spAutoFit/>
          </a:bodyPr>
          <a:lstStyle/>
          <a:p>
            <a:pPr algn="ctr"/>
            <a:r>
              <a:rPr lang="fr-FR" sz="1200" dirty="0"/>
              <a:t>75,00</a:t>
            </a:r>
          </a:p>
        </p:txBody>
      </p:sp>
      <p:sp>
        <p:nvSpPr>
          <p:cNvPr id="3" name="ZoneTexte 2"/>
          <p:cNvSpPr txBox="1"/>
          <p:nvPr/>
        </p:nvSpPr>
        <p:spPr>
          <a:xfrm>
            <a:off x="1740076" y="3573016"/>
            <a:ext cx="8635112" cy="369332"/>
          </a:xfrm>
          <a:prstGeom prst="rect">
            <a:avLst/>
          </a:prstGeom>
          <a:noFill/>
        </p:spPr>
        <p:txBody>
          <a:bodyPr wrap="square" rtlCol="0">
            <a:spAutoFit/>
          </a:bodyPr>
          <a:lstStyle/>
          <a:p>
            <a:r>
              <a:rPr lang="fr-FR" b="1" dirty="0"/>
              <a:t>Opération</a:t>
            </a:r>
            <a:r>
              <a:rPr lang="fr-FR" dirty="0"/>
              <a:t> : Le 27/04 sortie de 70 planches.</a:t>
            </a:r>
          </a:p>
        </p:txBody>
      </p:sp>
      <p:sp>
        <p:nvSpPr>
          <p:cNvPr id="15" name="ZoneTexte 14"/>
          <p:cNvSpPr txBox="1"/>
          <p:nvPr/>
        </p:nvSpPr>
        <p:spPr>
          <a:xfrm>
            <a:off x="1745391" y="3942349"/>
            <a:ext cx="8640354" cy="646331"/>
          </a:xfrm>
          <a:prstGeom prst="rect">
            <a:avLst/>
          </a:prstGeom>
          <a:noFill/>
        </p:spPr>
        <p:txBody>
          <a:bodyPr wrap="square" rtlCol="0">
            <a:spAutoFit/>
          </a:bodyPr>
          <a:lstStyle/>
          <a:p>
            <a:r>
              <a:rPr lang="fr-FR" dirty="0"/>
              <a:t>Dans la colonne « sortie » on saisi uniquement la quantité, car la valeur de chaque planche sortie sera connue en fin de période.</a:t>
            </a:r>
          </a:p>
        </p:txBody>
      </p:sp>
      <p:sp>
        <p:nvSpPr>
          <p:cNvPr id="42" name="ZoneTexte 41"/>
          <p:cNvSpPr txBox="1"/>
          <p:nvPr/>
        </p:nvSpPr>
        <p:spPr>
          <a:xfrm>
            <a:off x="1763343" y="4614754"/>
            <a:ext cx="8640354" cy="646331"/>
          </a:xfrm>
          <a:prstGeom prst="rect">
            <a:avLst/>
          </a:prstGeom>
          <a:noFill/>
        </p:spPr>
        <p:txBody>
          <a:bodyPr wrap="square" rtlCol="0">
            <a:spAutoFit/>
          </a:bodyPr>
          <a:lstStyle/>
          <a:p>
            <a:r>
              <a:rPr lang="fr-FR" dirty="0"/>
              <a:t>Dans la colonne « stock », il y avait 75 planches, mais 70 sortent. Il en reste 75-70=5.</a:t>
            </a:r>
          </a:p>
          <a:p>
            <a:r>
              <a:rPr lang="fr-FR" dirty="0"/>
              <a:t>Le coût unitaire et le montant seront connus en fin de période. </a:t>
            </a:r>
          </a:p>
        </p:txBody>
      </p:sp>
      <p:sp>
        <p:nvSpPr>
          <p:cNvPr id="31" name="ZoneTexte 30"/>
          <p:cNvSpPr txBox="1"/>
          <p:nvPr/>
        </p:nvSpPr>
        <p:spPr>
          <a:xfrm>
            <a:off x="1779049" y="2715309"/>
            <a:ext cx="576064" cy="276999"/>
          </a:xfrm>
          <a:prstGeom prst="rect">
            <a:avLst/>
          </a:prstGeom>
          <a:noFill/>
        </p:spPr>
        <p:txBody>
          <a:bodyPr wrap="square" rtlCol="0">
            <a:spAutoFit/>
          </a:bodyPr>
          <a:lstStyle/>
          <a:p>
            <a:pPr algn="ctr"/>
            <a:r>
              <a:rPr lang="fr-FR" sz="1200" dirty="0"/>
              <a:t>27/04</a:t>
            </a:r>
          </a:p>
        </p:txBody>
      </p:sp>
      <p:sp>
        <p:nvSpPr>
          <p:cNvPr id="32" name="ZoneTexte 31"/>
          <p:cNvSpPr txBox="1"/>
          <p:nvPr/>
        </p:nvSpPr>
        <p:spPr>
          <a:xfrm>
            <a:off x="2352542" y="2727204"/>
            <a:ext cx="1241555" cy="276999"/>
          </a:xfrm>
          <a:prstGeom prst="rect">
            <a:avLst/>
          </a:prstGeom>
          <a:noFill/>
        </p:spPr>
        <p:txBody>
          <a:bodyPr wrap="square" rtlCol="0">
            <a:spAutoFit/>
          </a:bodyPr>
          <a:lstStyle/>
          <a:p>
            <a:r>
              <a:rPr lang="fr-FR" sz="1200" dirty="0"/>
              <a:t>Sortie</a:t>
            </a:r>
          </a:p>
        </p:txBody>
      </p:sp>
      <p:sp>
        <p:nvSpPr>
          <p:cNvPr id="33" name="ZoneTexte 32"/>
          <p:cNvSpPr txBox="1"/>
          <p:nvPr/>
        </p:nvSpPr>
        <p:spPr>
          <a:xfrm>
            <a:off x="5931974" y="2727204"/>
            <a:ext cx="601317" cy="276999"/>
          </a:xfrm>
          <a:prstGeom prst="rect">
            <a:avLst/>
          </a:prstGeom>
          <a:noFill/>
        </p:spPr>
        <p:txBody>
          <a:bodyPr wrap="square" rtlCol="0">
            <a:spAutoFit/>
          </a:bodyPr>
          <a:lstStyle/>
          <a:p>
            <a:pPr algn="ctr"/>
            <a:r>
              <a:rPr lang="fr-FR" sz="1200" dirty="0"/>
              <a:t>70,00</a:t>
            </a:r>
          </a:p>
        </p:txBody>
      </p:sp>
      <p:sp>
        <p:nvSpPr>
          <p:cNvPr id="40" name="ZoneTexte 39"/>
          <p:cNvSpPr txBox="1"/>
          <p:nvPr/>
        </p:nvSpPr>
        <p:spPr>
          <a:xfrm>
            <a:off x="8145930" y="2708921"/>
            <a:ext cx="611539" cy="276999"/>
          </a:xfrm>
          <a:prstGeom prst="rect">
            <a:avLst/>
          </a:prstGeom>
          <a:noFill/>
        </p:spPr>
        <p:txBody>
          <a:bodyPr wrap="square" rtlCol="0">
            <a:spAutoFit/>
          </a:bodyPr>
          <a:lstStyle/>
          <a:p>
            <a:pPr algn="ctr"/>
            <a:r>
              <a:rPr lang="fr-FR" sz="1200" dirty="0"/>
              <a:t>5,00</a:t>
            </a:r>
          </a:p>
        </p:txBody>
      </p:sp>
      <p:sp>
        <p:nvSpPr>
          <p:cNvPr id="38" name="Rectangle 37">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1. CUMP fin de période</a:t>
            </a:r>
          </a:p>
        </p:txBody>
      </p:sp>
      <p:sp>
        <p:nvSpPr>
          <p:cNvPr id="9" name="Espace réservé du numéro de diapositive 8"/>
          <p:cNvSpPr>
            <a:spLocks noGrp="1"/>
          </p:cNvSpPr>
          <p:nvPr>
            <p:ph type="sldNum" sz="quarter" idx="12"/>
          </p:nvPr>
        </p:nvSpPr>
        <p:spPr/>
        <p:txBody>
          <a:bodyPr/>
          <a:lstStyle/>
          <a:p>
            <a:fld id="{97F7B853-8A24-4C5E-8087-7BA81C8CE4E2}" type="slidenum">
              <a:rPr lang="fr-FR" smtClean="0"/>
              <a:pPr/>
              <a:t>62</a:t>
            </a:fld>
            <a:endParaRPr lang="fr-FR" dirty="0"/>
          </a:p>
        </p:txBody>
      </p:sp>
    </p:spTree>
    <p:extLst>
      <p:ext uri="{BB962C8B-B14F-4D97-AF65-F5344CB8AC3E}">
        <p14:creationId xmlns:p14="http://schemas.microsoft.com/office/powerpoint/2010/main" val="304629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914488395"/>
              </p:ext>
            </p:extLst>
          </p:nvPr>
        </p:nvGraphicFramePr>
        <p:xfrm>
          <a:off x="1781467" y="347607"/>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1022402"/>
            <a:ext cx="576064" cy="276999"/>
          </a:xfrm>
          <a:prstGeom prst="rect">
            <a:avLst/>
          </a:prstGeom>
          <a:noFill/>
        </p:spPr>
        <p:txBody>
          <a:bodyPr wrap="square" rtlCol="0">
            <a:spAutoFit/>
          </a:bodyPr>
          <a:lstStyle/>
          <a:p>
            <a:pPr algn="ctr"/>
            <a:r>
              <a:rPr lang="fr-FR" sz="1200" dirty="0"/>
              <a:t>01/04</a:t>
            </a:r>
          </a:p>
        </p:txBody>
      </p:sp>
      <p:sp>
        <p:nvSpPr>
          <p:cNvPr id="6" name="ZoneTexte 5"/>
          <p:cNvSpPr txBox="1"/>
          <p:nvPr/>
        </p:nvSpPr>
        <p:spPr>
          <a:xfrm>
            <a:off x="1758101" y="1299401"/>
            <a:ext cx="576064" cy="276999"/>
          </a:xfrm>
          <a:prstGeom prst="rect">
            <a:avLst/>
          </a:prstGeom>
          <a:noFill/>
        </p:spPr>
        <p:txBody>
          <a:bodyPr wrap="square" rtlCol="0">
            <a:spAutoFit/>
          </a:bodyPr>
          <a:lstStyle/>
          <a:p>
            <a:pPr algn="ctr"/>
            <a:r>
              <a:rPr lang="fr-FR" sz="1200" dirty="0"/>
              <a:t>04/04</a:t>
            </a:r>
          </a:p>
        </p:txBody>
      </p:sp>
      <p:sp>
        <p:nvSpPr>
          <p:cNvPr id="7" name="ZoneTexte 6"/>
          <p:cNvSpPr txBox="1"/>
          <p:nvPr/>
        </p:nvSpPr>
        <p:spPr>
          <a:xfrm>
            <a:off x="1763343" y="1576400"/>
            <a:ext cx="576064" cy="276999"/>
          </a:xfrm>
          <a:prstGeom prst="rect">
            <a:avLst/>
          </a:prstGeom>
          <a:noFill/>
        </p:spPr>
        <p:txBody>
          <a:bodyPr wrap="square" rtlCol="0">
            <a:spAutoFit/>
          </a:bodyPr>
          <a:lstStyle/>
          <a:p>
            <a:pPr algn="ctr"/>
            <a:r>
              <a:rPr lang="fr-FR" sz="1200" dirty="0"/>
              <a:t>13/04</a:t>
            </a:r>
          </a:p>
        </p:txBody>
      </p:sp>
      <p:sp>
        <p:nvSpPr>
          <p:cNvPr id="8" name="ZoneTexte 7"/>
          <p:cNvSpPr txBox="1"/>
          <p:nvPr/>
        </p:nvSpPr>
        <p:spPr>
          <a:xfrm>
            <a:off x="1763343" y="1859871"/>
            <a:ext cx="576064" cy="276999"/>
          </a:xfrm>
          <a:prstGeom prst="rect">
            <a:avLst/>
          </a:prstGeom>
          <a:noFill/>
        </p:spPr>
        <p:txBody>
          <a:bodyPr wrap="square" rtlCol="0">
            <a:spAutoFit/>
          </a:bodyPr>
          <a:lstStyle/>
          <a:p>
            <a:pPr algn="ctr"/>
            <a:r>
              <a:rPr lang="fr-FR" sz="1200" dirty="0"/>
              <a:t>23/04</a:t>
            </a:r>
          </a:p>
        </p:txBody>
      </p:sp>
      <p:sp>
        <p:nvSpPr>
          <p:cNvPr id="11" name="ZoneTexte 10"/>
          <p:cNvSpPr txBox="1"/>
          <p:nvPr/>
        </p:nvSpPr>
        <p:spPr>
          <a:xfrm>
            <a:off x="2334166" y="1022402"/>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34165" y="1299401"/>
            <a:ext cx="1241555" cy="276999"/>
          </a:xfrm>
          <a:prstGeom prst="rect">
            <a:avLst/>
          </a:prstGeom>
          <a:noFill/>
        </p:spPr>
        <p:txBody>
          <a:bodyPr wrap="square" rtlCol="0">
            <a:spAutoFit/>
          </a:bodyPr>
          <a:lstStyle/>
          <a:p>
            <a:r>
              <a:rPr lang="fr-FR" sz="1200" dirty="0"/>
              <a:t>Entrée</a:t>
            </a:r>
          </a:p>
        </p:txBody>
      </p:sp>
      <p:sp>
        <p:nvSpPr>
          <p:cNvPr id="13" name="ZoneTexte 12"/>
          <p:cNvSpPr txBox="1"/>
          <p:nvPr/>
        </p:nvSpPr>
        <p:spPr>
          <a:xfrm>
            <a:off x="2319397" y="1576399"/>
            <a:ext cx="1241555" cy="276999"/>
          </a:xfrm>
          <a:prstGeom prst="rect">
            <a:avLst/>
          </a:prstGeom>
          <a:noFill/>
        </p:spPr>
        <p:txBody>
          <a:bodyPr wrap="square" rtlCol="0">
            <a:spAutoFit/>
          </a:bodyPr>
          <a:lstStyle/>
          <a:p>
            <a:r>
              <a:rPr lang="fr-FR" sz="1200" dirty="0"/>
              <a:t>Sortie</a:t>
            </a:r>
          </a:p>
        </p:txBody>
      </p:sp>
      <p:sp>
        <p:nvSpPr>
          <p:cNvPr id="16" name="ZoneTexte 15"/>
          <p:cNvSpPr txBox="1"/>
          <p:nvPr/>
        </p:nvSpPr>
        <p:spPr>
          <a:xfrm>
            <a:off x="2324408" y="1859871"/>
            <a:ext cx="124155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587174" y="1028343"/>
            <a:ext cx="792088"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587174" y="1305342"/>
            <a:ext cx="792088" cy="276999"/>
          </a:xfrm>
          <a:prstGeom prst="rect">
            <a:avLst/>
          </a:prstGeom>
          <a:noFill/>
        </p:spPr>
        <p:txBody>
          <a:bodyPr wrap="square" rtlCol="0">
            <a:spAutoFit/>
          </a:bodyPr>
          <a:lstStyle/>
          <a:p>
            <a:pPr algn="ctr"/>
            <a:r>
              <a:rPr lang="fr-FR" sz="1200" dirty="0"/>
              <a:t>25,00</a:t>
            </a:r>
          </a:p>
        </p:txBody>
      </p:sp>
      <p:sp>
        <p:nvSpPr>
          <p:cNvPr id="19" name="ZoneTexte 18"/>
          <p:cNvSpPr txBox="1"/>
          <p:nvPr/>
        </p:nvSpPr>
        <p:spPr>
          <a:xfrm>
            <a:off x="3571468" y="1865812"/>
            <a:ext cx="792088" cy="276999"/>
          </a:xfrm>
          <a:prstGeom prst="rect">
            <a:avLst/>
          </a:prstGeom>
          <a:noFill/>
        </p:spPr>
        <p:txBody>
          <a:bodyPr wrap="square" rtlCol="0">
            <a:spAutoFit/>
          </a:bodyPr>
          <a:lstStyle/>
          <a:p>
            <a:pPr algn="ctr"/>
            <a:r>
              <a:rPr lang="fr-FR" sz="1200" dirty="0"/>
              <a:t>60,00</a:t>
            </a:r>
          </a:p>
        </p:txBody>
      </p:sp>
      <p:sp>
        <p:nvSpPr>
          <p:cNvPr id="21" name="ZoneTexte 20"/>
          <p:cNvSpPr txBox="1"/>
          <p:nvPr/>
        </p:nvSpPr>
        <p:spPr>
          <a:xfrm>
            <a:off x="4363556" y="1028343"/>
            <a:ext cx="792088"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79262" y="1305342"/>
            <a:ext cx="792088" cy="276999"/>
          </a:xfrm>
          <a:prstGeom prst="rect">
            <a:avLst/>
          </a:prstGeom>
          <a:noFill/>
        </p:spPr>
        <p:txBody>
          <a:bodyPr wrap="square" rtlCol="0">
            <a:spAutoFit/>
          </a:bodyPr>
          <a:lstStyle/>
          <a:p>
            <a:pPr algn="ctr"/>
            <a:r>
              <a:rPr lang="fr-FR" sz="1200" dirty="0"/>
              <a:t>15,00</a:t>
            </a:r>
          </a:p>
        </p:txBody>
      </p:sp>
      <p:sp>
        <p:nvSpPr>
          <p:cNvPr id="23" name="ZoneTexte 22"/>
          <p:cNvSpPr txBox="1"/>
          <p:nvPr/>
        </p:nvSpPr>
        <p:spPr>
          <a:xfrm>
            <a:off x="4379262" y="1865812"/>
            <a:ext cx="792088" cy="276999"/>
          </a:xfrm>
          <a:prstGeom prst="rect">
            <a:avLst/>
          </a:prstGeom>
          <a:noFill/>
        </p:spPr>
        <p:txBody>
          <a:bodyPr wrap="square" rtlCol="0">
            <a:spAutoFit/>
          </a:bodyPr>
          <a:lstStyle/>
          <a:p>
            <a:pPr algn="ctr"/>
            <a:r>
              <a:rPr lang="fr-FR" sz="1200" dirty="0"/>
              <a:t>17,00</a:t>
            </a:r>
          </a:p>
        </p:txBody>
      </p:sp>
      <p:sp>
        <p:nvSpPr>
          <p:cNvPr id="25" name="ZoneTexte 24"/>
          <p:cNvSpPr txBox="1"/>
          <p:nvPr/>
        </p:nvSpPr>
        <p:spPr>
          <a:xfrm>
            <a:off x="5134836" y="1028343"/>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45240" y="1305342"/>
            <a:ext cx="792088" cy="276999"/>
          </a:xfrm>
          <a:prstGeom prst="rect">
            <a:avLst/>
          </a:prstGeom>
          <a:noFill/>
        </p:spPr>
        <p:txBody>
          <a:bodyPr wrap="square" rtlCol="0">
            <a:spAutoFit/>
          </a:bodyPr>
          <a:lstStyle/>
          <a:p>
            <a:pPr algn="ctr"/>
            <a:r>
              <a:rPr lang="fr-FR" sz="1200" dirty="0"/>
              <a:t>375,00</a:t>
            </a:r>
          </a:p>
        </p:txBody>
      </p:sp>
      <p:sp>
        <p:nvSpPr>
          <p:cNvPr id="27" name="ZoneTexte 26"/>
          <p:cNvSpPr txBox="1"/>
          <p:nvPr/>
        </p:nvSpPr>
        <p:spPr>
          <a:xfrm>
            <a:off x="5128757" y="1865812"/>
            <a:ext cx="792088" cy="276999"/>
          </a:xfrm>
          <a:prstGeom prst="rect">
            <a:avLst/>
          </a:prstGeom>
          <a:noFill/>
        </p:spPr>
        <p:txBody>
          <a:bodyPr wrap="square" rtlCol="0">
            <a:spAutoFit/>
          </a:bodyPr>
          <a:lstStyle/>
          <a:p>
            <a:pPr algn="ctr"/>
            <a:r>
              <a:rPr lang="fr-FR" sz="1200" dirty="0"/>
              <a:t>1020,00</a:t>
            </a:r>
          </a:p>
        </p:txBody>
      </p:sp>
      <p:sp>
        <p:nvSpPr>
          <p:cNvPr id="29" name="ZoneTexte 28"/>
          <p:cNvSpPr txBox="1"/>
          <p:nvPr/>
        </p:nvSpPr>
        <p:spPr>
          <a:xfrm>
            <a:off x="5943428" y="1582341"/>
            <a:ext cx="601317" cy="276997"/>
          </a:xfrm>
          <a:prstGeom prst="rect">
            <a:avLst/>
          </a:prstGeom>
          <a:noFill/>
        </p:spPr>
        <p:txBody>
          <a:bodyPr wrap="square" rtlCol="0">
            <a:spAutoFit/>
          </a:bodyPr>
          <a:lstStyle/>
          <a:p>
            <a:pPr algn="ctr"/>
            <a:r>
              <a:rPr lang="fr-FR" sz="1200" dirty="0"/>
              <a:t>60,00</a:t>
            </a:r>
          </a:p>
        </p:txBody>
      </p:sp>
      <p:sp>
        <p:nvSpPr>
          <p:cNvPr id="34" name="ZoneTexte 33"/>
          <p:cNvSpPr txBox="1"/>
          <p:nvPr/>
        </p:nvSpPr>
        <p:spPr>
          <a:xfrm>
            <a:off x="8113062" y="989848"/>
            <a:ext cx="647235" cy="276999"/>
          </a:xfrm>
          <a:prstGeom prst="rect">
            <a:avLst/>
          </a:prstGeom>
          <a:noFill/>
        </p:spPr>
        <p:txBody>
          <a:bodyPr wrap="square" rtlCol="0">
            <a:spAutoFit/>
          </a:bodyPr>
          <a:lstStyle/>
          <a:p>
            <a:pPr algn="ctr"/>
            <a:r>
              <a:rPr lang="fr-FR" sz="1200" dirty="0"/>
              <a:t>50,00</a:t>
            </a:r>
          </a:p>
        </p:txBody>
      </p:sp>
      <p:sp>
        <p:nvSpPr>
          <p:cNvPr id="35" name="ZoneTexte 34"/>
          <p:cNvSpPr txBox="1"/>
          <p:nvPr/>
        </p:nvSpPr>
        <p:spPr>
          <a:xfrm>
            <a:off x="8113062" y="1266847"/>
            <a:ext cx="647235" cy="276999"/>
          </a:xfrm>
          <a:prstGeom prst="rect">
            <a:avLst/>
          </a:prstGeom>
          <a:noFill/>
        </p:spPr>
        <p:txBody>
          <a:bodyPr wrap="square" rtlCol="0">
            <a:spAutoFit/>
          </a:bodyPr>
          <a:lstStyle/>
          <a:p>
            <a:pPr algn="ctr"/>
            <a:r>
              <a:rPr lang="fr-FR" sz="1200" dirty="0"/>
              <a:t>75,00</a:t>
            </a:r>
          </a:p>
        </p:txBody>
      </p:sp>
      <p:sp>
        <p:nvSpPr>
          <p:cNvPr id="36" name="ZoneTexte 35"/>
          <p:cNvSpPr txBox="1"/>
          <p:nvPr/>
        </p:nvSpPr>
        <p:spPr>
          <a:xfrm>
            <a:off x="8138294" y="1543846"/>
            <a:ext cx="647235" cy="276999"/>
          </a:xfrm>
          <a:prstGeom prst="rect">
            <a:avLst/>
          </a:prstGeom>
          <a:noFill/>
        </p:spPr>
        <p:txBody>
          <a:bodyPr wrap="square" rtlCol="0">
            <a:spAutoFit/>
          </a:bodyPr>
          <a:lstStyle/>
          <a:p>
            <a:pPr algn="ctr"/>
            <a:r>
              <a:rPr lang="fr-FR" sz="1200" dirty="0"/>
              <a:t>15,00</a:t>
            </a:r>
          </a:p>
        </p:txBody>
      </p:sp>
      <p:sp>
        <p:nvSpPr>
          <p:cNvPr id="37" name="ZoneTexte 36"/>
          <p:cNvSpPr txBox="1"/>
          <p:nvPr/>
        </p:nvSpPr>
        <p:spPr>
          <a:xfrm>
            <a:off x="8133052" y="1827317"/>
            <a:ext cx="647235" cy="276999"/>
          </a:xfrm>
          <a:prstGeom prst="rect">
            <a:avLst/>
          </a:prstGeom>
          <a:noFill/>
        </p:spPr>
        <p:txBody>
          <a:bodyPr wrap="square" rtlCol="0">
            <a:spAutoFit/>
          </a:bodyPr>
          <a:lstStyle/>
          <a:p>
            <a:pPr algn="ctr"/>
            <a:r>
              <a:rPr lang="fr-FR" sz="1200" dirty="0"/>
              <a:t>75,00</a:t>
            </a:r>
          </a:p>
        </p:txBody>
      </p:sp>
      <p:sp>
        <p:nvSpPr>
          <p:cNvPr id="43" name="ZoneTexte 42"/>
          <p:cNvSpPr txBox="1"/>
          <p:nvPr/>
        </p:nvSpPr>
        <p:spPr>
          <a:xfrm>
            <a:off x="1786610" y="2867887"/>
            <a:ext cx="8635112" cy="369332"/>
          </a:xfrm>
          <a:prstGeom prst="rect">
            <a:avLst/>
          </a:prstGeom>
          <a:noFill/>
        </p:spPr>
        <p:txBody>
          <a:bodyPr wrap="square" rtlCol="0">
            <a:spAutoFit/>
          </a:bodyPr>
          <a:lstStyle/>
          <a:p>
            <a:r>
              <a:rPr lang="fr-FR" b="1" dirty="0"/>
              <a:t>Opération</a:t>
            </a:r>
            <a:r>
              <a:rPr lang="fr-FR" dirty="0"/>
              <a:t> : Le 31/04, l’entreprise constate le stock final. </a:t>
            </a:r>
          </a:p>
        </p:txBody>
      </p:sp>
      <p:sp>
        <p:nvSpPr>
          <p:cNvPr id="44" name="ZoneTexte 43"/>
          <p:cNvSpPr txBox="1"/>
          <p:nvPr/>
        </p:nvSpPr>
        <p:spPr>
          <a:xfrm>
            <a:off x="2129637" y="3578244"/>
            <a:ext cx="8205988" cy="369332"/>
          </a:xfrm>
          <a:prstGeom prst="rect">
            <a:avLst/>
          </a:prstGeom>
          <a:noFill/>
        </p:spPr>
        <p:txBody>
          <a:bodyPr wrap="square" rtlCol="0">
            <a:spAutoFit/>
          </a:bodyPr>
          <a:lstStyle/>
          <a:p>
            <a:r>
              <a:rPr lang="fr-FR" dirty="0"/>
              <a:t>additionnant toutes les quantités entrées</a:t>
            </a:r>
          </a:p>
        </p:txBody>
      </p:sp>
      <p:sp>
        <p:nvSpPr>
          <p:cNvPr id="45" name="ZoneTexte 44"/>
          <p:cNvSpPr txBox="1"/>
          <p:nvPr/>
        </p:nvSpPr>
        <p:spPr>
          <a:xfrm>
            <a:off x="1740076" y="4656247"/>
            <a:ext cx="8635112" cy="369332"/>
          </a:xfrm>
          <a:prstGeom prst="rect">
            <a:avLst/>
          </a:prstGeom>
          <a:noFill/>
        </p:spPr>
        <p:txBody>
          <a:bodyPr wrap="square" rtlCol="0">
            <a:spAutoFit/>
          </a:bodyPr>
          <a:lstStyle/>
          <a:p>
            <a:r>
              <a:rPr lang="fr-FR" dirty="0"/>
              <a:t>Dans la colonne « stock », l’entreprise recopie la dernière quantité calculée</a:t>
            </a:r>
          </a:p>
        </p:txBody>
      </p:sp>
      <p:sp>
        <p:nvSpPr>
          <p:cNvPr id="31" name="ZoneTexte 30"/>
          <p:cNvSpPr txBox="1"/>
          <p:nvPr/>
        </p:nvSpPr>
        <p:spPr>
          <a:xfrm>
            <a:off x="1779049" y="2147998"/>
            <a:ext cx="576064" cy="276999"/>
          </a:xfrm>
          <a:prstGeom prst="rect">
            <a:avLst/>
          </a:prstGeom>
          <a:noFill/>
        </p:spPr>
        <p:txBody>
          <a:bodyPr wrap="square" rtlCol="0">
            <a:spAutoFit/>
          </a:bodyPr>
          <a:lstStyle/>
          <a:p>
            <a:pPr algn="ctr"/>
            <a:r>
              <a:rPr lang="fr-FR" sz="1200" dirty="0"/>
              <a:t>27/04</a:t>
            </a:r>
          </a:p>
        </p:txBody>
      </p:sp>
      <p:sp>
        <p:nvSpPr>
          <p:cNvPr id="32" name="ZoneTexte 31"/>
          <p:cNvSpPr txBox="1"/>
          <p:nvPr/>
        </p:nvSpPr>
        <p:spPr>
          <a:xfrm>
            <a:off x="2340114" y="2147998"/>
            <a:ext cx="1241555" cy="276999"/>
          </a:xfrm>
          <a:prstGeom prst="rect">
            <a:avLst/>
          </a:prstGeom>
          <a:noFill/>
        </p:spPr>
        <p:txBody>
          <a:bodyPr wrap="square" rtlCol="0">
            <a:spAutoFit/>
          </a:bodyPr>
          <a:lstStyle/>
          <a:p>
            <a:r>
              <a:rPr lang="fr-FR" sz="1200" dirty="0"/>
              <a:t>Sortie</a:t>
            </a:r>
          </a:p>
        </p:txBody>
      </p:sp>
      <p:sp>
        <p:nvSpPr>
          <p:cNvPr id="33" name="ZoneTexte 32"/>
          <p:cNvSpPr txBox="1"/>
          <p:nvPr/>
        </p:nvSpPr>
        <p:spPr>
          <a:xfrm>
            <a:off x="5931974" y="2162309"/>
            <a:ext cx="601317" cy="276999"/>
          </a:xfrm>
          <a:prstGeom prst="rect">
            <a:avLst/>
          </a:prstGeom>
          <a:noFill/>
        </p:spPr>
        <p:txBody>
          <a:bodyPr wrap="square" rtlCol="0">
            <a:spAutoFit/>
          </a:bodyPr>
          <a:lstStyle/>
          <a:p>
            <a:pPr algn="ctr"/>
            <a:r>
              <a:rPr lang="fr-FR" sz="1200" dirty="0"/>
              <a:t>70,00</a:t>
            </a:r>
          </a:p>
        </p:txBody>
      </p:sp>
      <p:sp>
        <p:nvSpPr>
          <p:cNvPr id="40" name="ZoneTexte 39"/>
          <p:cNvSpPr txBox="1"/>
          <p:nvPr/>
        </p:nvSpPr>
        <p:spPr>
          <a:xfrm>
            <a:off x="8148758" y="2115444"/>
            <a:ext cx="647235" cy="276999"/>
          </a:xfrm>
          <a:prstGeom prst="rect">
            <a:avLst/>
          </a:prstGeom>
          <a:noFill/>
        </p:spPr>
        <p:txBody>
          <a:bodyPr wrap="square" rtlCol="0">
            <a:spAutoFit/>
          </a:bodyPr>
          <a:lstStyle/>
          <a:p>
            <a:pPr algn="ctr"/>
            <a:r>
              <a:rPr lang="fr-FR" sz="1200" dirty="0"/>
              <a:t>5,00</a:t>
            </a:r>
          </a:p>
        </p:txBody>
      </p:sp>
      <p:sp>
        <p:nvSpPr>
          <p:cNvPr id="41" name="ZoneTexte 40"/>
          <p:cNvSpPr txBox="1"/>
          <p:nvPr/>
        </p:nvSpPr>
        <p:spPr>
          <a:xfrm>
            <a:off x="1768180" y="2439307"/>
            <a:ext cx="576064" cy="276999"/>
          </a:xfrm>
          <a:prstGeom prst="rect">
            <a:avLst/>
          </a:prstGeom>
          <a:noFill/>
        </p:spPr>
        <p:txBody>
          <a:bodyPr wrap="square" rtlCol="0">
            <a:spAutoFit/>
          </a:bodyPr>
          <a:lstStyle/>
          <a:p>
            <a:pPr algn="ctr"/>
            <a:r>
              <a:rPr lang="fr-FR" sz="1200" dirty="0"/>
              <a:t>31/04</a:t>
            </a:r>
          </a:p>
        </p:txBody>
      </p:sp>
      <p:sp>
        <p:nvSpPr>
          <p:cNvPr id="46" name="ZoneTexte 45"/>
          <p:cNvSpPr txBox="1"/>
          <p:nvPr/>
        </p:nvSpPr>
        <p:spPr>
          <a:xfrm>
            <a:off x="2329245" y="2439307"/>
            <a:ext cx="1241555" cy="276999"/>
          </a:xfrm>
          <a:prstGeom prst="rect">
            <a:avLst/>
          </a:prstGeom>
          <a:noFill/>
        </p:spPr>
        <p:txBody>
          <a:bodyPr wrap="square" rtlCol="0">
            <a:spAutoFit/>
          </a:bodyPr>
          <a:lstStyle/>
          <a:p>
            <a:r>
              <a:rPr lang="fr-FR" sz="1200" dirty="0"/>
              <a:t>Stock final</a:t>
            </a:r>
          </a:p>
        </p:txBody>
      </p:sp>
      <p:sp>
        <p:nvSpPr>
          <p:cNvPr id="47" name="ZoneTexte 46"/>
          <p:cNvSpPr txBox="1"/>
          <p:nvPr/>
        </p:nvSpPr>
        <p:spPr>
          <a:xfrm>
            <a:off x="8148758" y="2439308"/>
            <a:ext cx="647235" cy="276999"/>
          </a:xfrm>
          <a:prstGeom prst="rect">
            <a:avLst/>
          </a:prstGeom>
          <a:noFill/>
        </p:spPr>
        <p:txBody>
          <a:bodyPr wrap="square" rtlCol="0">
            <a:spAutoFit/>
          </a:bodyPr>
          <a:lstStyle/>
          <a:p>
            <a:pPr algn="ctr"/>
            <a:r>
              <a:rPr lang="fr-FR" sz="1200" dirty="0"/>
              <a:t>5,00</a:t>
            </a:r>
          </a:p>
        </p:txBody>
      </p:sp>
      <p:sp>
        <p:nvSpPr>
          <p:cNvPr id="48" name="ZoneTexte 47"/>
          <p:cNvSpPr txBox="1"/>
          <p:nvPr/>
        </p:nvSpPr>
        <p:spPr>
          <a:xfrm>
            <a:off x="3560014" y="2439308"/>
            <a:ext cx="792088" cy="276999"/>
          </a:xfrm>
          <a:prstGeom prst="rect">
            <a:avLst/>
          </a:prstGeom>
          <a:noFill/>
        </p:spPr>
        <p:txBody>
          <a:bodyPr wrap="square" rtlCol="0">
            <a:spAutoFit/>
          </a:bodyPr>
          <a:lstStyle/>
          <a:p>
            <a:pPr algn="ctr"/>
            <a:r>
              <a:rPr lang="fr-FR" sz="1200" dirty="0"/>
              <a:t>135,00</a:t>
            </a:r>
          </a:p>
        </p:txBody>
      </p:sp>
      <p:sp>
        <p:nvSpPr>
          <p:cNvPr id="49" name="ZoneTexte 48"/>
          <p:cNvSpPr txBox="1"/>
          <p:nvPr/>
        </p:nvSpPr>
        <p:spPr>
          <a:xfrm>
            <a:off x="4367808" y="2439308"/>
            <a:ext cx="792088" cy="276999"/>
          </a:xfrm>
          <a:prstGeom prst="rect">
            <a:avLst/>
          </a:prstGeom>
          <a:noFill/>
        </p:spPr>
        <p:txBody>
          <a:bodyPr wrap="square" rtlCol="0">
            <a:spAutoFit/>
          </a:bodyPr>
          <a:lstStyle/>
          <a:p>
            <a:pPr algn="ctr"/>
            <a:r>
              <a:rPr lang="fr-FR" sz="1200" dirty="0"/>
              <a:t>15,00</a:t>
            </a:r>
          </a:p>
        </p:txBody>
      </p:sp>
      <p:sp>
        <p:nvSpPr>
          <p:cNvPr id="50" name="ZoneTexte 49"/>
          <p:cNvSpPr txBox="1"/>
          <p:nvPr/>
        </p:nvSpPr>
        <p:spPr>
          <a:xfrm>
            <a:off x="5117303" y="2439308"/>
            <a:ext cx="792088" cy="276999"/>
          </a:xfrm>
          <a:prstGeom prst="rect">
            <a:avLst/>
          </a:prstGeom>
          <a:noFill/>
        </p:spPr>
        <p:txBody>
          <a:bodyPr wrap="square" rtlCol="0">
            <a:spAutoFit/>
          </a:bodyPr>
          <a:lstStyle/>
          <a:p>
            <a:pPr algn="ctr"/>
            <a:r>
              <a:rPr lang="fr-FR" sz="1200" dirty="0"/>
              <a:t>2025,00</a:t>
            </a:r>
          </a:p>
        </p:txBody>
      </p:sp>
      <p:sp>
        <p:nvSpPr>
          <p:cNvPr id="51" name="ZoneTexte 50"/>
          <p:cNvSpPr txBox="1"/>
          <p:nvPr/>
        </p:nvSpPr>
        <p:spPr>
          <a:xfrm>
            <a:off x="8760296" y="2439308"/>
            <a:ext cx="792088" cy="276999"/>
          </a:xfrm>
          <a:prstGeom prst="rect">
            <a:avLst/>
          </a:prstGeom>
          <a:noFill/>
        </p:spPr>
        <p:txBody>
          <a:bodyPr wrap="square" rtlCol="0">
            <a:spAutoFit/>
          </a:bodyPr>
          <a:lstStyle/>
          <a:p>
            <a:pPr algn="ctr"/>
            <a:r>
              <a:rPr lang="fr-FR" sz="1200" dirty="0"/>
              <a:t>15,00</a:t>
            </a:r>
          </a:p>
        </p:txBody>
      </p:sp>
      <p:sp>
        <p:nvSpPr>
          <p:cNvPr id="52" name="ZoneTexte 51"/>
          <p:cNvSpPr txBox="1"/>
          <p:nvPr/>
        </p:nvSpPr>
        <p:spPr>
          <a:xfrm>
            <a:off x="9583100" y="2439308"/>
            <a:ext cx="792088" cy="276999"/>
          </a:xfrm>
          <a:prstGeom prst="rect">
            <a:avLst/>
          </a:prstGeom>
          <a:noFill/>
        </p:spPr>
        <p:txBody>
          <a:bodyPr wrap="square" rtlCol="0">
            <a:spAutoFit/>
          </a:bodyPr>
          <a:lstStyle/>
          <a:p>
            <a:pPr algn="ctr"/>
            <a:r>
              <a:rPr lang="fr-FR" sz="1200" dirty="0"/>
              <a:t>75,00</a:t>
            </a:r>
          </a:p>
        </p:txBody>
      </p:sp>
      <p:sp>
        <p:nvSpPr>
          <p:cNvPr id="9" name="ZoneTexte 8"/>
          <p:cNvSpPr txBox="1"/>
          <p:nvPr/>
        </p:nvSpPr>
        <p:spPr>
          <a:xfrm>
            <a:off x="1786610" y="3237219"/>
            <a:ext cx="8635112" cy="369332"/>
          </a:xfrm>
          <a:prstGeom prst="rect">
            <a:avLst/>
          </a:prstGeom>
          <a:noFill/>
        </p:spPr>
        <p:txBody>
          <a:bodyPr wrap="square" rtlCol="0">
            <a:spAutoFit/>
          </a:bodyPr>
          <a:lstStyle/>
          <a:p>
            <a:r>
              <a:rPr lang="fr-FR" dirty="0"/>
              <a:t>Dans la colonne « Entrée », elle calcule le coût unitaire moyen pondéré en :</a:t>
            </a:r>
          </a:p>
        </p:txBody>
      </p:sp>
      <p:sp>
        <p:nvSpPr>
          <p:cNvPr id="56" name="ZoneTexte 55"/>
          <p:cNvSpPr txBox="1"/>
          <p:nvPr/>
        </p:nvSpPr>
        <p:spPr>
          <a:xfrm>
            <a:off x="2129637" y="3931969"/>
            <a:ext cx="8205988" cy="369332"/>
          </a:xfrm>
          <a:prstGeom prst="rect">
            <a:avLst/>
          </a:prstGeom>
          <a:noFill/>
        </p:spPr>
        <p:txBody>
          <a:bodyPr wrap="square" rtlCol="0">
            <a:spAutoFit/>
          </a:bodyPr>
          <a:lstStyle/>
          <a:p>
            <a:r>
              <a:rPr lang="fr-FR" dirty="0"/>
              <a:t>additionnant tous les montants</a:t>
            </a:r>
          </a:p>
        </p:txBody>
      </p:sp>
      <p:sp>
        <p:nvSpPr>
          <p:cNvPr id="57" name="ZoneTexte 56"/>
          <p:cNvSpPr txBox="1"/>
          <p:nvPr/>
        </p:nvSpPr>
        <p:spPr>
          <a:xfrm>
            <a:off x="2129637" y="4286915"/>
            <a:ext cx="8193536" cy="369332"/>
          </a:xfrm>
          <a:prstGeom prst="rect">
            <a:avLst/>
          </a:prstGeom>
          <a:noFill/>
        </p:spPr>
        <p:txBody>
          <a:bodyPr wrap="square" rtlCol="0">
            <a:spAutoFit/>
          </a:bodyPr>
          <a:lstStyle/>
          <a:p>
            <a:r>
              <a:rPr lang="fr-FR" dirty="0"/>
              <a:t>divisant le total des montants par le total des quantités : 2025/135= 15 €</a:t>
            </a:r>
          </a:p>
        </p:txBody>
      </p:sp>
      <p:sp>
        <p:nvSpPr>
          <p:cNvPr id="10" name="ZoneTexte 9"/>
          <p:cNvSpPr txBox="1"/>
          <p:nvPr/>
        </p:nvSpPr>
        <p:spPr>
          <a:xfrm>
            <a:off x="1772356" y="4997228"/>
            <a:ext cx="8663621" cy="646331"/>
          </a:xfrm>
          <a:prstGeom prst="rect">
            <a:avLst/>
          </a:prstGeom>
          <a:noFill/>
        </p:spPr>
        <p:txBody>
          <a:bodyPr wrap="square" rtlCol="0">
            <a:spAutoFit/>
          </a:bodyPr>
          <a:lstStyle/>
          <a:p>
            <a:r>
              <a:rPr lang="fr-FR" dirty="0"/>
              <a:t>Puis, elle peut enfin donner une valeur au stock..</a:t>
            </a:r>
          </a:p>
          <a:p>
            <a:r>
              <a:rPr lang="fr-FR" dirty="0"/>
              <a:t>Chaque planche stockée a pour valeur le coût unitaire moyen pondéré.</a:t>
            </a:r>
          </a:p>
        </p:txBody>
      </p:sp>
      <p:sp>
        <p:nvSpPr>
          <p:cNvPr id="58" name="ZoneTexte 57"/>
          <p:cNvSpPr txBox="1"/>
          <p:nvPr/>
        </p:nvSpPr>
        <p:spPr>
          <a:xfrm>
            <a:off x="1772356" y="5650556"/>
            <a:ext cx="8663621" cy="369332"/>
          </a:xfrm>
          <a:prstGeom prst="rect">
            <a:avLst/>
          </a:prstGeom>
          <a:noFill/>
        </p:spPr>
        <p:txBody>
          <a:bodyPr wrap="square" rtlCol="0">
            <a:spAutoFit/>
          </a:bodyPr>
          <a:lstStyle/>
          <a:p>
            <a:r>
              <a:rPr lang="fr-FR" dirty="0"/>
              <a:t>Le montant global est égal à quantité * Coût unitaire = 5*15 = 75 €.</a:t>
            </a:r>
          </a:p>
        </p:txBody>
      </p:sp>
      <p:sp>
        <p:nvSpPr>
          <p:cNvPr id="53" name="Rectangle 52">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1. CUMP fin de période</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63</a:t>
            </a:fld>
            <a:endParaRPr lang="fr-FR" dirty="0"/>
          </a:p>
        </p:txBody>
      </p:sp>
    </p:spTree>
    <p:extLst>
      <p:ext uri="{BB962C8B-B14F-4D97-AF65-F5344CB8AC3E}">
        <p14:creationId xmlns:p14="http://schemas.microsoft.com/office/powerpoint/2010/main" val="252079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1" grpId="0"/>
      <p:bldP spid="46" grpId="0"/>
      <p:bldP spid="47" grpId="0"/>
      <p:bldP spid="48" grpId="0"/>
      <p:bldP spid="49" grpId="0"/>
      <p:bldP spid="50" grpId="0"/>
      <p:bldP spid="51" grpId="0"/>
      <p:bldP spid="52" grpId="0"/>
      <p:bldP spid="9" grpId="0"/>
      <p:bldP spid="56" grpId="0"/>
      <p:bldP spid="57" grpId="0"/>
      <p:bldP spid="10" grpId="0"/>
      <p:bldP spid="5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2. Le coût unitaire moyen pondéré après chaque entrée</a:t>
            </a:r>
          </a:p>
        </p:txBody>
      </p:sp>
      <p:sp>
        <p:nvSpPr>
          <p:cNvPr id="3" name="Espace réservé du contenu 2"/>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3. Les différentes méthodes d’évaluation</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64</a:t>
            </a:fld>
            <a:endParaRPr lang="fr-FR" dirty="0"/>
          </a:p>
        </p:txBody>
      </p:sp>
    </p:spTree>
    <p:extLst>
      <p:ext uri="{BB962C8B-B14F-4D97-AF65-F5344CB8AC3E}">
        <p14:creationId xmlns:p14="http://schemas.microsoft.com/office/powerpoint/2010/main" val="204864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157713839"/>
              </p:ext>
            </p:extLst>
          </p:nvPr>
        </p:nvGraphicFramePr>
        <p:xfrm>
          <a:off x="1775519" y="347608"/>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1030208"/>
            <a:ext cx="576064" cy="276999"/>
          </a:xfrm>
          <a:prstGeom prst="rect">
            <a:avLst/>
          </a:prstGeom>
          <a:noFill/>
        </p:spPr>
        <p:txBody>
          <a:bodyPr wrap="square" rtlCol="0">
            <a:spAutoFit/>
          </a:bodyPr>
          <a:lstStyle/>
          <a:p>
            <a:r>
              <a:rPr lang="fr-FR" sz="1200" dirty="0"/>
              <a:t>01/04</a:t>
            </a:r>
          </a:p>
        </p:txBody>
      </p:sp>
      <p:sp>
        <p:nvSpPr>
          <p:cNvPr id="6" name="ZoneTexte 5"/>
          <p:cNvSpPr txBox="1"/>
          <p:nvPr/>
        </p:nvSpPr>
        <p:spPr>
          <a:xfrm>
            <a:off x="1763343" y="1327269"/>
            <a:ext cx="576064" cy="276999"/>
          </a:xfrm>
          <a:prstGeom prst="rect">
            <a:avLst/>
          </a:prstGeom>
          <a:noFill/>
        </p:spPr>
        <p:txBody>
          <a:bodyPr wrap="square" rtlCol="0">
            <a:spAutoFit/>
          </a:bodyPr>
          <a:lstStyle/>
          <a:p>
            <a:r>
              <a:rPr lang="fr-FR" sz="1200" dirty="0"/>
              <a:t>04/04</a:t>
            </a:r>
          </a:p>
        </p:txBody>
      </p:sp>
      <p:sp>
        <p:nvSpPr>
          <p:cNvPr id="11" name="ZoneTexte 10"/>
          <p:cNvSpPr txBox="1"/>
          <p:nvPr/>
        </p:nvSpPr>
        <p:spPr>
          <a:xfrm>
            <a:off x="2334166" y="1030208"/>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34164" y="1327269"/>
            <a:ext cx="131356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647728" y="1030208"/>
            <a:ext cx="648072"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647728" y="1327269"/>
            <a:ext cx="648072" cy="276999"/>
          </a:xfrm>
          <a:prstGeom prst="rect">
            <a:avLst/>
          </a:prstGeom>
          <a:noFill/>
        </p:spPr>
        <p:txBody>
          <a:bodyPr wrap="square" rtlCol="0">
            <a:spAutoFit/>
          </a:bodyPr>
          <a:lstStyle/>
          <a:p>
            <a:pPr algn="ctr"/>
            <a:r>
              <a:rPr lang="fr-FR" sz="1200" dirty="0"/>
              <a:t>25,00</a:t>
            </a:r>
          </a:p>
        </p:txBody>
      </p:sp>
      <p:sp>
        <p:nvSpPr>
          <p:cNvPr id="21" name="ZoneTexte 20"/>
          <p:cNvSpPr txBox="1"/>
          <p:nvPr/>
        </p:nvSpPr>
        <p:spPr>
          <a:xfrm>
            <a:off x="4352102" y="1030208"/>
            <a:ext cx="792088"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31294" y="1327269"/>
            <a:ext cx="792088" cy="276999"/>
          </a:xfrm>
          <a:prstGeom prst="rect">
            <a:avLst/>
          </a:prstGeom>
          <a:noFill/>
        </p:spPr>
        <p:txBody>
          <a:bodyPr wrap="square" rtlCol="0">
            <a:spAutoFit/>
          </a:bodyPr>
          <a:lstStyle/>
          <a:p>
            <a:pPr algn="ctr"/>
            <a:r>
              <a:rPr lang="fr-FR" sz="1200" dirty="0"/>
              <a:t>15,00</a:t>
            </a:r>
          </a:p>
        </p:txBody>
      </p:sp>
      <p:sp>
        <p:nvSpPr>
          <p:cNvPr id="25" name="ZoneTexte 24"/>
          <p:cNvSpPr txBox="1"/>
          <p:nvPr/>
        </p:nvSpPr>
        <p:spPr>
          <a:xfrm>
            <a:off x="5123382" y="1030208"/>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33786" y="1327269"/>
            <a:ext cx="792088" cy="276999"/>
          </a:xfrm>
          <a:prstGeom prst="rect">
            <a:avLst/>
          </a:prstGeom>
          <a:noFill/>
        </p:spPr>
        <p:txBody>
          <a:bodyPr wrap="square" rtlCol="0">
            <a:spAutoFit/>
          </a:bodyPr>
          <a:lstStyle/>
          <a:p>
            <a:pPr algn="ctr"/>
            <a:r>
              <a:rPr lang="fr-FR" sz="1200" dirty="0"/>
              <a:t>375,00</a:t>
            </a:r>
          </a:p>
        </p:txBody>
      </p:sp>
      <p:sp>
        <p:nvSpPr>
          <p:cNvPr id="34" name="ZoneTexte 33"/>
          <p:cNvSpPr txBox="1"/>
          <p:nvPr/>
        </p:nvSpPr>
        <p:spPr>
          <a:xfrm>
            <a:off x="8184232" y="1030208"/>
            <a:ext cx="575394" cy="276999"/>
          </a:xfrm>
          <a:prstGeom prst="rect">
            <a:avLst/>
          </a:prstGeom>
          <a:noFill/>
        </p:spPr>
        <p:txBody>
          <a:bodyPr wrap="square" rtlCol="0">
            <a:spAutoFit/>
          </a:bodyPr>
          <a:lstStyle/>
          <a:p>
            <a:r>
              <a:rPr lang="fr-FR" sz="1200" dirty="0"/>
              <a:t>50,00</a:t>
            </a:r>
          </a:p>
        </p:txBody>
      </p:sp>
      <p:sp>
        <p:nvSpPr>
          <p:cNvPr id="35" name="ZoneTexte 34"/>
          <p:cNvSpPr txBox="1"/>
          <p:nvPr/>
        </p:nvSpPr>
        <p:spPr>
          <a:xfrm>
            <a:off x="8184232" y="1327269"/>
            <a:ext cx="576064" cy="276999"/>
          </a:xfrm>
          <a:prstGeom prst="rect">
            <a:avLst/>
          </a:prstGeom>
          <a:noFill/>
        </p:spPr>
        <p:txBody>
          <a:bodyPr wrap="square" rtlCol="0">
            <a:spAutoFit/>
          </a:bodyPr>
          <a:lstStyle/>
          <a:p>
            <a:r>
              <a:rPr lang="fr-FR" sz="1200" dirty="0"/>
              <a:t>75,00</a:t>
            </a:r>
          </a:p>
        </p:txBody>
      </p:sp>
      <p:sp>
        <p:nvSpPr>
          <p:cNvPr id="3" name="ZoneTexte 2"/>
          <p:cNvSpPr txBox="1"/>
          <p:nvPr/>
        </p:nvSpPr>
        <p:spPr>
          <a:xfrm>
            <a:off x="1707265" y="3011904"/>
            <a:ext cx="8853231" cy="646331"/>
          </a:xfrm>
          <a:prstGeom prst="rect">
            <a:avLst/>
          </a:prstGeom>
          <a:noFill/>
        </p:spPr>
        <p:txBody>
          <a:bodyPr wrap="square" rtlCol="0">
            <a:spAutoFit/>
          </a:bodyPr>
          <a:lstStyle/>
          <a:p>
            <a:r>
              <a:rPr lang="fr-FR" b="1" dirty="0"/>
              <a:t>Opération</a:t>
            </a:r>
            <a:r>
              <a:rPr lang="fr-FR" dirty="0"/>
              <a:t> : Le 01/04, le stock initial est de 50 planches à 12,60 € pour une valeur de 630,00 €.</a:t>
            </a:r>
          </a:p>
        </p:txBody>
      </p:sp>
      <p:sp>
        <p:nvSpPr>
          <p:cNvPr id="15" name="ZoneTexte 14"/>
          <p:cNvSpPr txBox="1"/>
          <p:nvPr/>
        </p:nvSpPr>
        <p:spPr>
          <a:xfrm>
            <a:off x="1707265" y="3381235"/>
            <a:ext cx="8640354" cy="369332"/>
          </a:xfrm>
          <a:prstGeom prst="rect">
            <a:avLst/>
          </a:prstGeom>
          <a:noFill/>
        </p:spPr>
        <p:txBody>
          <a:bodyPr wrap="square" rtlCol="0">
            <a:spAutoFit/>
          </a:bodyPr>
          <a:lstStyle/>
          <a:p>
            <a:r>
              <a:rPr lang="fr-FR" dirty="0"/>
              <a:t>Le stock initial est inscrit en entrée.</a:t>
            </a:r>
          </a:p>
        </p:txBody>
      </p:sp>
      <p:sp>
        <p:nvSpPr>
          <p:cNvPr id="42" name="ZoneTexte 41"/>
          <p:cNvSpPr txBox="1"/>
          <p:nvPr/>
        </p:nvSpPr>
        <p:spPr>
          <a:xfrm>
            <a:off x="1707265" y="3780533"/>
            <a:ext cx="8640354" cy="369332"/>
          </a:xfrm>
          <a:prstGeom prst="rect">
            <a:avLst/>
          </a:prstGeom>
          <a:noFill/>
        </p:spPr>
        <p:txBody>
          <a:bodyPr wrap="square" rtlCol="0">
            <a:spAutoFit/>
          </a:bodyPr>
          <a:lstStyle/>
          <a:p>
            <a:r>
              <a:rPr lang="fr-FR" dirty="0"/>
              <a:t>Dans la colonne « stock », on inscrit le stock initial</a:t>
            </a:r>
          </a:p>
        </p:txBody>
      </p:sp>
      <p:sp>
        <p:nvSpPr>
          <p:cNvPr id="43" name="ZoneTexte 42"/>
          <p:cNvSpPr txBox="1"/>
          <p:nvPr/>
        </p:nvSpPr>
        <p:spPr>
          <a:xfrm>
            <a:off x="1707265" y="4110706"/>
            <a:ext cx="8635112" cy="369332"/>
          </a:xfrm>
          <a:prstGeom prst="rect">
            <a:avLst/>
          </a:prstGeom>
          <a:noFill/>
        </p:spPr>
        <p:txBody>
          <a:bodyPr wrap="square" rtlCol="0">
            <a:spAutoFit/>
          </a:bodyPr>
          <a:lstStyle/>
          <a:p>
            <a:r>
              <a:rPr lang="fr-FR" b="1" dirty="0"/>
              <a:t>Opération</a:t>
            </a:r>
            <a:r>
              <a:rPr lang="fr-FR" dirty="0"/>
              <a:t> : Le 04/04, entrée de 25 planches pour un coût d’achat de 15 € pièce.</a:t>
            </a:r>
          </a:p>
        </p:txBody>
      </p:sp>
      <p:sp>
        <p:nvSpPr>
          <p:cNvPr id="44" name="ZoneTexte 43"/>
          <p:cNvSpPr txBox="1"/>
          <p:nvPr/>
        </p:nvSpPr>
        <p:spPr>
          <a:xfrm>
            <a:off x="1707265" y="4480038"/>
            <a:ext cx="8635112" cy="369332"/>
          </a:xfrm>
          <a:prstGeom prst="rect">
            <a:avLst/>
          </a:prstGeom>
          <a:noFill/>
        </p:spPr>
        <p:txBody>
          <a:bodyPr wrap="square" rtlCol="0">
            <a:spAutoFit/>
          </a:bodyPr>
          <a:lstStyle/>
          <a:p>
            <a:r>
              <a:rPr lang="fr-FR" dirty="0"/>
              <a:t>Dans la colonne « entrée » on saisit la quantité, le coût unitaire, et le montant.</a:t>
            </a:r>
          </a:p>
        </p:txBody>
      </p:sp>
      <p:sp>
        <p:nvSpPr>
          <p:cNvPr id="45" name="ZoneTexte 44"/>
          <p:cNvSpPr txBox="1"/>
          <p:nvPr/>
        </p:nvSpPr>
        <p:spPr>
          <a:xfrm>
            <a:off x="1707265" y="4849370"/>
            <a:ext cx="8635112" cy="369332"/>
          </a:xfrm>
          <a:prstGeom prst="rect">
            <a:avLst/>
          </a:prstGeom>
          <a:noFill/>
        </p:spPr>
        <p:txBody>
          <a:bodyPr wrap="square" rtlCol="0">
            <a:spAutoFit/>
          </a:bodyPr>
          <a:lstStyle/>
          <a:p>
            <a:r>
              <a:rPr lang="fr-FR" dirty="0"/>
              <a:t>Dans la colonne « stock », on calcule les nouvelles quantités en stock : 50+25 = 75.</a:t>
            </a:r>
          </a:p>
        </p:txBody>
      </p:sp>
      <p:sp>
        <p:nvSpPr>
          <p:cNvPr id="23" name="ZoneTexte 22"/>
          <p:cNvSpPr txBox="1"/>
          <p:nvPr/>
        </p:nvSpPr>
        <p:spPr>
          <a:xfrm>
            <a:off x="8794289" y="1030208"/>
            <a:ext cx="792088" cy="276999"/>
          </a:xfrm>
          <a:prstGeom prst="rect">
            <a:avLst/>
          </a:prstGeom>
          <a:noFill/>
        </p:spPr>
        <p:txBody>
          <a:bodyPr wrap="square" rtlCol="0">
            <a:spAutoFit/>
          </a:bodyPr>
          <a:lstStyle/>
          <a:p>
            <a:pPr algn="ctr"/>
            <a:r>
              <a:rPr lang="fr-FR" sz="1200" dirty="0"/>
              <a:t>12,60</a:t>
            </a:r>
          </a:p>
        </p:txBody>
      </p:sp>
      <p:sp>
        <p:nvSpPr>
          <p:cNvPr id="24" name="ZoneTexte 23"/>
          <p:cNvSpPr txBox="1"/>
          <p:nvPr/>
        </p:nvSpPr>
        <p:spPr>
          <a:xfrm>
            <a:off x="9565569" y="1030208"/>
            <a:ext cx="792088" cy="276999"/>
          </a:xfrm>
          <a:prstGeom prst="rect">
            <a:avLst/>
          </a:prstGeom>
          <a:noFill/>
        </p:spPr>
        <p:txBody>
          <a:bodyPr wrap="square" rtlCol="0">
            <a:spAutoFit/>
          </a:bodyPr>
          <a:lstStyle/>
          <a:p>
            <a:pPr algn="ctr"/>
            <a:r>
              <a:rPr lang="fr-FR" sz="1200" dirty="0"/>
              <a:t>630,00</a:t>
            </a:r>
          </a:p>
        </p:txBody>
      </p:sp>
      <p:sp>
        <p:nvSpPr>
          <p:cNvPr id="27" name="ZoneTexte 26"/>
          <p:cNvSpPr txBox="1"/>
          <p:nvPr/>
        </p:nvSpPr>
        <p:spPr>
          <a:xfrm>
            <a:off x="1707265" y="5270817"/>
            <a:ext cx="8635112" cy="369332"/>
          </a:xfrm>
          <a:prstGeom prst="rect">
            <a:avLst/>
          </a:prstGeom>
          <a:noFill/>
        </p:spPr>
        <p:txBody>
          <a:bodyPr wrap="square" rtlCol="0">
            <a:spAutoFit/>
          </a:bodyPr>
          <a:lstStyle/>
          <a:p>
            <a:r>
              <a:rPr lang="fr-FR" dirty="0"/>
              <a:t>Il faut ensuite calculer le coût unitaire pondéré : (50*12,60+25*15)/75 = 13,40 €</a:t>
            </a:r>
          </a:p>
        </p:txBody>
      </p:sp>
      <p:sp>
        <p:nvSpPr>
          <p:cNvPr id="28" name="ZoneTexte 27"/>
          <p:cNvSpPr txBox="1"/>
          <p:nvPr/>
        </p:nvSpPr>
        <p:spPr>
          <a:xfrm>
            <a:off x="8779009" y="1327269"/>
            <a:ext cx="792088" cy="276999"/>
          </a:xfrm>
          <a:prstGeom prst="rect">
            <a:avLst/>
          </a:prstGeom>
          <a:noFill/>
        </p:spPr>
        <p:txBody>
          <a:bodyPr wrap="square" rtlCol="0">
            <a:spAutoFit/>
          </a:bodyPr>
          <a:lstStyle/>
          <a:p>
            <a:pPr algn="ctr"/>
            <a:r>
              <a:rPr lang="fr-FR" sz="1200" dirty="0"/>
              <a:t>13,40</a:t>
            </a:r>
          </a:p>
        </p:txBody>
      </p:sp>
      <p:sp>
        <p:nvSpPr>
          <p:cNvPr id="29" name="ZoneTexte 28"/>
          <p:cNvSpPr txBox="1"/>
          <p:nvPr/>
        </p:nvSpPr>
        <p:spPr>
          <a:xfrm>
            <a:off x="9550289" y="1327269"/>
            <a:ext cx="792088" cy="276999"/>
          </a:xfrm>
          <a:prstGeom prst="rect">
            <a:avLst/>
          </a:prstGeom>
          <a:noFill/>
        </p:spPr>
        <p:txBody>
          <a:bodyPr wrap="square" rtlCol="0">
            <a:spAutoFit/>
          </a:bodyPr>
          <a:lstStyle/>
          <a:p>
            <a:pPr algn="ctr"/>
            <a:r>
              <a:rPr lang="fr-FR" sz="1200" dirty="0"/>
              <a:t>1005,00</a:t>
            </a:r>
          </a:p>
        </p:txBody>
      </p:sp>
      <p:sp>
        <p:nvSpPr>
          <p:cNvPr id="30" name="ZoneTexte 29"/>
          <p:cNvSpPr txBox="1"/>
          <p:nvPr/>
        </p:nvSpPr>
        <p:spPr>
          <a:xfrm>
            <a:off x="1707265" y="5694611"/>
            <a:ext cx="8635112" cy="369332"/>
          </a:xfrm>
          <a:prstGeom prst="rect">
            <a:avLst/>
          </a:prstGeom>
          <a:noFill/>
        </p:spPr>
        <p:txBody>
          <a:bodyPr wrap="square" rtlCol="0">
            <a:spAutoFit/>
          </a:bodyPr>
          <a:lstStyle/>
          <a:p>
            <a:r>
              <a:rPr lang="fr-FR" dirty="0"/>
              <a:t>Le montant total est égal à la quantité * Coût unitaire = 75*13 ,40= 1005,00 €</a:t>
            </a:r>
          </a:p>
        </p:txBody>
      </p:sp>
      <p:sp>
        <p:nvSpPr>
          <p:cNvPr id="31" name="Rectangle 30">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2. CUMP après chaque entrée</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65</a:t>
            </a:fld>
            <a:endParaRPr lang="fr-FR" dirty="0"/>
          </a:p>
        </p:txBody>
      </p:sp>
    </p:spTree>
    <p:extLst>
      <p:ext uri="{BB962C8B-B14F-4D97-AF65-F5344CB8AC3E}">
        <p14:creationId xmlns:p14="http://schemas.microsoft.com/office/powerpoint/2010/main" val="247929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2" grpId="0"/>
      <p:bldP spid="18" grpId="0"/>
      <p:bldP spid="21" grpId="0"/>
      <p:bldP spid="22" grpId="0"/>
      <p:bldP spid="25" grpId="0"/>
      <p:bldP spid="26" grpId="0"/>
      <p:bldP spid="34" grpId="0"/>
      <p:bldP spid="35" grpId="0"/>
      <p:bldP spid="3" grpId="0"/>
      <p:bldP spid="3" grpId="1"/>
      <p:bldP spid="15" grpId="0"/>
      <p:bldP spid="15" grpId="1"/>
      <p:bldP spid="42" grpId="0"/>
      <p:bldP spid="42" grpId="1"/>
      <p:bldP spid="43" grpId="0"/>
      <p:bldP spid="44" grpId="0"/>
      <p:bldP spid="45" grpId="0"/>
      <p:bldP spid="23" grpId="0"/>
      <p:bldP spid="24" grpId="0"/>
      <p:bldP spid="27" grpId="0"/>
      <p:bldP spid="28" grpId="0"/>
      <p:bldP spid="29" grpId="0"/>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675950460"/>
              </p:ext>
            </p:extLst>
          </p:nvPr>
        </p:nvGraphicFramePr>
        <p:xfrm>
          <a:off x="1775519" y="368390"/>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1050990"/>
            <a:ext cx="576064" cy="276999"/>
          </a:xfrm>
          <a:prstGeom prst="rect">
            <a:avLst/>
          </a:prstGeom>
          <a:noFill/>
        </p:spPr>
        <p:txBody>
          <a:bodyPr wrap="square" rtlCol="0">
            <a:spAutoFit/>
          </a:bodyPr>
          <a:lstStyle/>
          <a:p>
            <a:r>
              <a:rPr lang="fr-FR" sz="1200" dirty="0"/>
              <a:t>01/04</a:t>
            </a:r>
          </a:p>
        </p:txBody>
      </p:sp>
      <p:sp>
        <p:nvSpPr>
          <p:cNvPr id="6" name="ZoneTexte 5"/>
          <p:cNvSpPr txBox="1"/>
          <p:nvPr/>
        </p:nvSpPr>
        <p:spPr>
          <a:xfrm>
            <a:off x="1763343" y="1348051"/>
            <a:ext cx="576064" cy="276999"/>
          </a:xfrm>
          <a:prstGeom prst="rect">
            <a:avLst/>
          </a:prstGeom>
          <a:noFill/>
        </p:spPr>
        <p:txBody>
          <a:bodyPr wrap="square" rtlCol="0">
            <a:spAutoFit/>
          </a:bodyPr>
          <a:lstStyle/>
          <a:p>
            <a:r>
              <a:rPr lang="fr-FR" sz="1200" dirty="0"/>
              <a:t>04/04</a:t>
            </a:r>
          </a:p>
        </p:txBody>
      </p:sp>
      <p:sp>
        <p:nvSpPr>
          <p:cNvPr id="11" name="ZoneTexte 10"/>
          <p:cNvSpPr txBox="1"/>
          <p:nvPr/>
        </p:nvSpPr>
        <p:spPr>
          <a:xfrm>
            <a:off x="2334166" y="1050990"/>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34164" y="1348051"/>
            <a:ext cx="131356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647728" y="1050990"/>
            <a:ext cx="648072"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647728" y="1348051"/>
            <a:ext cx="648072" cy="276999"/>
          </a:xfrm>
          <a:prstGeom prst="rect">
            <a:avLst/>
          </a:prstGeom>
          <a:noFill/>
        </p:spPr>
        <p:txBody>
          <a:bodyPr wrap="square" rtlCol="0">
            <a:spAutoFit/>
          </a:bodyPr>
          <a:lstStyle/>
          <a:p>
            <a:pPr algn="ctr"/>
            <a:r>
              <a:rPr lang="fr-FR" sz="1200" dirty="0"/>
              <a:t>25,00</a:t>
            </a:r>
          </a:p>
        </p:txBody>
      </p:sp>
      <p:sp>
        <p:nvSpPr>
          <p:cNvPr id="21" name="ZoneTexte 20"/>
          <p:cNvSpPr txBox="1"/>
          <p:nvPr/>
        </p:nvSpPr>
        <p:spPr>
          <a:xfrm>
            <a:off x="4352102" y="1050990"/>
            <a:ext cx="792088" cy="276999"/>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31294" y="1348051"/>
            <a:ext cx="792088" cy="276999"/>
          </a:xfrm>
          <a:prstGeom prst="rect">
            <a:avLst/>
          </a:prstGeom>
          <a:noFill/>
        </p:spPr>
        <p:txBody>
          <a:bodyPr wrap="square" rtlCol="0">
            <a:spAutoFit/>
          </a:bodyPr>
          <a:lstStyle/>
          <a:p>
            <a:pPr algn="ctr"/>
            <a:r>
              <a:rPr lang="fr-FR" sz="1200" dirty="0"/>
              <a:t>15,00</a:t>
            </a:r>
          </a:p>
        </p:txBody>
      </p:sp>
      <p:sp>
        <p:nvSpPr>
          <p:cNvPr id="25" name="ZoneTexte 24"/>
          <p:cNvSpPr txBox="1"/>
          <p:nvPr/>
        </p:nvSpPr>
        <p:spPr>
          <a:xfrm>
            <a:off x="5123382" y="1050990"/>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33786" y="1348051"/>
            <a:ext cx="792088" cy="276999"/>
          </a:xfrm>
          <a:prstGeom prst="rect">
            <a:avLst/>
          </a:prstGeom>
          <a:noFill/>
        </p:spPr>
        <p:txBody>
          <a:bodyPr wrap="square" rtlCol="0">
            <a:spAutoFit/>
          </a:bodyPr>
          <a:lstStyle/>
          <a:p>
            <a:pPr algn="ctr"/>
            <a:r>
              <a:rPr lang="fr-FR" sz="1200" dirty="0"/>
              <a:t>375,00</a:t>
            </a:r>
          </a:p>
        </p:txBody>
      </p:sp>
      <p:sp>
        <p:nvSpPr>
          <p:cNvPr id="34" name="ZoneTexte 33"/>
          <p:cNvSpPr txBox="1"/>
          <p:nvPr/>
        </p:nvSpPr>
        <p:spPr>
          <a:xfrm>
            <a:off x="8184232" y="1050990"/>
            <a:ext cx="575394" cy="276999"/>
          </a:xfrm>
          <a:prstGeom prst="rect">
            <a:avLst/>
          </a:prstGeom>
          <a:noFill/>
        </p:spPr>
        <p:txBody>
          <a:bodyPr wrap="square" rtlCol="0">
            <a:spAutoFit/>
          </a:bodyPr>
          <a:lstStyle/>
          <a:p>
            <a:r>
              <a:rPr lang="fr-FR" sz="1200" dirty="0"/>
              <a:t>50,00</a:t>
            </a:r>
          </a:p>
        </p:txBody>
      </p:sp>
      <p:sp>
        <p:nvSpPr>
          <p:cNvPr id="35" name="ZoneTexte 34"/>
          <p:cNvSpPr txBox="1"/>
          <p:nvPr/>
        </p:nvSpPr>
        <p:spPr>
          <a:xfrm>
            <a:off x="8184232" y="1348051"/>
            <a:ext cx="576064" cy="276999"/>
          </a:xfrm>
          <a:prstGeom prst="rect">
            <a:avLst/>
          </a:prstGeom>
          <a:noFill/>
        </p:spPr>
        <p:txBody>
          <a:bodyPr wrap="square" rtlCol="0">
            <a:spAutoFit/>
          </a:bodyPr>
          <a:lstStyle/>
          <a:p>
            <a:r>
              <a:rPr lang="fr-FR" sz="1200" dirty="0"/>
              <a:t>75,00</a:t>
            </a:r>
          </a:p>
        </p:txBody>
      </p:sp>
      <p:sp>
        <p:nvSpPr>
          <p:cNvPr id="3" name="ZoneTexte 2"/>
          <p:cNvSpPr txBox="1"/>
          <p:nvPr/>
        </p:nvSpPr>
        <p:spPr>
          <a:xfrm>
            <a:off x="1702023" y="3032685"/>
            <a:ext cx="8635112" cy="369332"/>
          </a:xfrm>
          <a:prstGeom prst="rect">
            <a:avLst/>
          </a:prstGeom>
          <a:noFill/>
        </p:spPr>
        <p:txBody>
          <a:bodyPr wrap="square" rtlCol="0">
            <a:spAutoFit/>
          </a:bodyPr>
          <a:lstStyle/>
          <a:p>
            <a:r>
              <a:rPr lang="fr-FR" b="1" dirty="0"/>
              <a:t>Opération</a:t>
            </a:r>
            <a:r>
              <a:rPr lang="fr-FR" dirty="0"/>
              <a:t> : Le 13/04, sortie de 60 planches.</a:t>
            </a:r>
          </a:p>
        </p:txBody>
      </p:sp>
      <p:sp>
        <p:nvSpPr>
          <p:cNvPr id="15" name="ZoneTexte 14"/>
          <p:cNvSpPr txBox="1"/>
          <p:nvPr/>
        </p:nvSpPr>
        <p:spPr>
          <a:xfrm>
            <a:off x="1702023" y="3402018"/>
            <a:ext cx="8640354" cy="646331"/>
          </a:xfrm>
          <a:prstGeom prst="rect">
            <a:avLst/>
          </a:prstGeom>
          <a:noFill/>
        </p:spPr>
        <p:txBody>
          <a:bodyPr wrap="square" rtlCol="0">
            <a:spAutoFit/>
          </a:bodyPr>
          <a:lstStyle/>
          <a:p>
            <a:r>
              <a:rPr lang="fr-FR" dirty="0"/>
              <a:t>On constate la sortie en inscrivant la quantité de planches sorties dans la colonne « quantité ».</a:t>
            </a:r>
          </a:p>
        </p:txBody>
      </p:sp>
      <p:sp>
        <p:nvSpPr>
          <p:cNvPr id="42" name="ZoneTexte 41"/>
          <p:cNvSpPr txBox="1"/>
          <p:nvPr/>
        </p:nvSpPr>
        <p:spPr>
          <a:xfrm>
            <a:off x="1702023" y="3801316"/>
            <a:ext cx="8640354" cy="646331"/>
          </a:xfrm>
          <a:prstGeom prst="rect">
            <a:avLst/>
          </a:prstGeom>
          <a:noFill/>
        </p:spPr>
        <p:txBody>
          <a:bodyPr wrap="square" rtlCol="0">
            <a:spAutoFit/>
          </a:bodyPr>
          <a:lstStyle/>
          <a:p>
            <a:r>
              <a:rPr lang="fr-FR" dirty="0"/>
              <a:t>Chaque planche sortie est valorisée au dernier coût unitaire moyen pondéré calculé : 13,40 €.</a:t>
            </a:r>
          </a:p>
        </p:txBody>
      </p:sp>
      <p:sp>
        <p:nvSpPr>
          <p:cNvPr id="23" name="ZoneTexte 22"/>
          <p:cNvSpPr txBox="1"/>
          <p:nvPr/>
        </p:nvSpPr>
        <p:spPr>
          <a:xfrm>
            <a:off x="8794289" y="1050990"/>
            <a:ext cx="792088" cy="276999"/>
          </a:xfrm>
          <a:prstGeom prst="rect">
            <a:avLst/>
          </a:prstGeom>
          <a:noFill/>
        </p:spPr>
        <p:txBody>
          <a:bodyPr wrap="square" rtlCol="0">
            <a:spAutoFit/>
          </a:bodyPr>
          <a:lstStyle/>
          <a:p>
            <a:pPr algn="ctr"/>
            <a:r>
              <a:rPr lang="fr-FR" sz="1200" dirty="0"/>
              <a:t>12,60</a:t>
            </a:r>
          </a:p>
        </p:txBody>
      </p:sp>
      <p:sp>
        <p:nvSpPr>
          <p:cNvPr id="24" name="ZoneTexte 23"/>
          <p:cNvSpPr txBox="1"/>
          <p:nvPr/>
        </p:nvSpPr>
        <p:spPr>
          <a:xfrm>
            <a:off x="9565569" y="1050990"/>
            <a:ext cx="792088" cy="276999"/>
          </a:xfrm>
          <a:prstGeom prst="rect">
            <a:avLst/>
          </a:prstGeom>
          <a:noFill/>
        </p:spPr>
        <p:txBody>
          <a:bodyPr wrap="square" rtlCol="0">
            <a:spAutoFit/>
          </a:bodyPr>
          <a:lstStyle/>
          <a:p>
            <a:pPr algn="ctr"/>
            <a:r>
              <a:rPr lang="fr-FR" sz="1200" dirty="0"/>
              <a:t>630,00</a:t>
            </a:r>
          </a:p>
        </p:txBody>
      </p:sp>
      <p:sp>
        <p:nvSpPr>
          <p:cNvPr id="28" name="ZoneTexte 27"/>
          <p:cNvSpPr txBox="1"/>
          <p:nvPr/>
        </p:nvSpPr>
        <p:spPr>
          <a:xfrm>
            <a:off x="8779009" y="1348051"/>
            <a:ext cx="792088" cy="276999"/>
          </a:xfrm>
          <a:prstGeom prst="rect">
            <a:avLst/>
          </a:prstGeom>
          <a:noFill/>
        </p:spPr>
        <p:txBody>
          <a:bodyPr wrap="square" rtlCol="0">
            <a:spAutoFit/>
          </a:bodyPr>
          <a:lstStyle/>
          <a:p>
            <a:pPr algn="ctr"/>
            <a:r>
              <a:rPr lang="fr-FR" sz="1200" dirty="0"/>
              <a:t>13,40</a:t>
            </a:r>
          </a:p>
        </p:txBody>
      </p:sp>
      <p:sp>
        <p:nvSpPr>
          <p:cNvPr id="29" name="ZoneTexte 28"/>
          <p:cNvSpPr txBox="1"/>
          <p:nvPr/>
        </p:nvSpPr>
        <p:spPr>
          <a:xfrm>
            <a:off x="7308852" y="1603121"/>
            <a:ext cx="792088" cy="276999"/>
          </a:xfrm>
          <a:prstGeom prst="rect">
            <a:avLst/>
          </a:prstGeom>
          <a:noFill/>
        </p:spPr>
        <p:txBody>
          <a:bodyPr wrap="square" rtlCol="0">
            <a:spAutoFit/>
          </a:bodyPr>
          <a:lstStyle/>
          <a:p>
            <a:pPr algn="ctr"/>
            <a:r>
              <a:rPr lang="fr-FR" sz="1200" dirty="0"/>
              <a:t>804,00</a:t>
            </a:r>
          </a:p>
        </p:txBody>
      </p:sp>
      <p:sp>
        <p:nvSpPr>
          <p:cNvPr id="31" name="ZoneTexte 30"/>
          <p:cNvSpPr txBox="1"/>
          <p:nvPr/>
        </p:nvSpPr>
        <p:spPr>
          <a:xfrm>
            <a:off x="1763343" y="1603121"/>
            <a:ext cx="576064" cy="276999"/>
          </a:xfrm>
          <a:prstGeom prst="rect">
            <a:avLst/>
          </a:prstGeom>
          <a:noFill/>
        </p:spPr>
        <p:txBody>
          <a:bodyPr wrap="square" rtlCol="0">
            <a:spAutoFit/>
          </a:bodyPr>
          <a:lstStyle/>
          <a:p>
            <a:pPr algn="ctr"/>
            <a:r>
              <a:rPr lang="fr-FR" sz="1200" dirty="0"/>
              <a:t>13/04</a:t>
            </a:r>
          </a:p>
        </p:txBody>
      </p:sp>
      <p:sp>
        <p:nvSpPr>
          <p:cNvPr id="33" name="ZoneTexte 32"/>
          <p:cNvSpPr txBox="1"/>
          <p:nvPr/>
        </p:nvSpPr>
        <p:spPr>
          <a:xfrm>
            <a:off x="2319397" y="1603121"/>
            <a:ext cx="1241555" cy="276999"/>
          </a:xfrm>
          <a:prstGeom prst="rect">
            <a:avLst/>
          </a:prstGeom>
          <a:noFill/>
        </p:spPr>
        <p:txBody>
          <a:bodyPr wrap="square" rtlCol="0">
            <a:spAutoFit/>
          </a:bodyPr>
          <a:lstStyle/>
          <a:p>
            <a:r>
              <a:rPr lang="fr-FR" sz="1200" dirty="0"/>
              <a:t>Sortie</a:t>
            </a:r>
          </a:p>
        </p:txBody>
      </p:sp>
      <p:sp>
        <p:nvSpPr>
          <p:cNvPr id="40" name="ZoneTexte 39"/>
          <p:cNvSpPr txBox="1"/>
          <p:nvPr/>
        </p:nvSpPr>
        <p:spPr>
          <a:xfrm>
            <a:off x="5943428" y="1603123"/>
            <a:ext cx="601317" cy="276997"/>
          </a:xfrm>
          <a:prstGeom prst="rect">
            <a:avLst/>
          </a:prstGeom>
          <a:noFill/>
        </p:spPr>
        <p:txBody>
          <a:bodyPr wrap="square" rtlCol="0">
            <a:spAutoFit/>
          </a:bodyPr>
          <a:lstStyle/>
          <a:p>
            <a:pPr algn="ctr"/>
            <a:r>
              <a:rPr lang="fr-FR" sz="1200" dirty="0"/>
              <a:t>60,00</a:t>
            </a:r>
          </a:p>
        </p:txBody>
      </p:sp>
      <p:sp>
        <p:nvSpPr>
          <p:cNvPr id="41" name="ZoneTexte 40"/>
          <p:cNvSpPr txBox="1"/>
          <p:nvPr/>
        </p:nvSpPr>
        <p:spPr>
          <a:xfrm>
            <a:off x="8138294" y="1603121"/>
            <a:ext cx="647235" cy="276999"/>
          </a:xfrm>
          <a:prstGeom prst="rect">
            <a:avLst/>
          </a:prstGeom>
          <a:noFill/>
        </p:spPr>
        <p:txBody>
          <a:bodyPr wrap="square" rtlCol="0">
            <a:spAutoFit/>
          </a:bodyPr>
          <a:lstStyle/>
          <a:p>
            <a:pPr algn="ctr"/>
            <a:r>
              <a:rPr lang="fr-FR" sz="1200" dirty="0"/>
              <a:t>15,00</a:t>
            </a:r>
          </a:p>
        </p:txBody>
      </p:sp>
      <p:sp>
        <p:nvSpPr>
          <p:cNvPr id="47" name="ZoneTexte 46"/>
          <p:cNvSpPr txBox="1"/>
          <p:nvPr/>
        </p:nvSpPr>
        <p:spPr>
          <a:xfrm>
            <a:off x="6516764" y="1603121"/>
            <a:ext cx="792088" cy="276999"/>
          </a:xfrm>
          <a:prstGeom prst="rect">
            <a:avLst/>
          </a:prstGeom>
          <a:noFill/>
        </p:spPr>
        <p:txBody>
          <a:bodyPr wrap="square" rtlCol="0">
            <a:spAutoFit/>
          </a:bodyPr>
          <a:lstStyle/>
          <a:p>
            <a:pPr algn="ctr"/>
            <a:r>
              <a:rPr lang="fr-FR" sz="1200" dirty="0"/>
              <a:t>13,40</a:t>
            </a:r>
          </a:p>
        </p:txBody>
      </p:sp>
      <p:sp>
        <p:nvSpPr>
          <p:cNvPr id="48" name="ZoneTexte 47"/>
          <p:cNvSpPr txBox="1"/>
          <p:nvPr/>
        </p:nvSpPr>
        <p:spPr>
          <a:xfrm>
            <a:off x="1702023" y="4170647"/>
            <a:ext cx="8640354" cy="369332"/>
          </a:xfrm>
          <a:prstGeom prst="rect">
            <a:avLst/>
          </a:prstGeom>
          <a:noFill/>
        </p:spPr>
        <p:txBody>
          <a:bodyPr wrap="square" rtlCol="0">
            <a:spAutoFit/>
          </a:bodyPr>
          <a:lstStyle/>
          <a:p>
            <a:r>
              <a:rPr lang="fr-FR" dirty="0"/>
              <a:t>Le montant total de la sortie est égal à quantité * Coût unitaire : 60*13,40 = 804,00 €.</a:t>
            </a:r>
          </a:p>
        </p:txBody>
      </p:sp>
      <p:sp>
        <p:nvSpPr>
          <p:cNvPr id="49" name="ZoneTexte 48"/>
          <p:cNvSpPr txBox="1"/>
          <p:nvPr/>
        </p:nvSpPr>
        <p:spPr>
          <a:xfrm>
            <a:off x="1702023" y="4552989"/>
            <a:ext cx="8640354" cy="369332"/>
          </a:xfrm>
          <a:prstGeom prst="rect">
            <a:avLst/>
          </a:prstGeom>
          <a:noFill/>
        </p:spPr>
        <p:txBody>
          <a:bodyPr wrap="square" rtlCol="0">
            <a:spAutoFit/>
          </a:bodyPr>
          <a:lstStyle/>
          <a:p>
            <a:r>
              <a:rPr lang="fr-FR" dirty="0"/>
              <a:t>Il faut constater le nouveau stock :</a:t>
            </a:r>
          </a:p>
        </p:txBody>
      </p:sp>
      <p:sp>
        <p:nvSpPr>
          <p:cNvPr id="50" name="ZoneTexte 49"/>
          <p:cNvSpPr txBox="1"/>
          <p:nvPr/>
        </p:nvSpPr>
        <p:spPr>
          <a:xfrm>
            <a:off x="1702023" y="4922321"/>
            <a:ext cx="8640354" cy="369332"/>
          </a:xfrm>
          <a:prstGeom prst="rect">
            <a:avLst/>
          </a:prstGeom>
          <a:noFill/>
        </p:spPr>
        <p:txBody>
          <a:bodyPr wrap="square" rtlCol="0">
            <a:spAutoFit/>
          </a:bodyPr>
          <a:lstStyle/>
          <a:p>
            <a:r>
              <a:rPr lang="fr-FR" dirty="0"/>
              <a:t>En calculant la nouvelle quantité : 75 – 60 = 15 planches.</a:t>
            </a:r>
          </a:p>
        </p:txBody>
      </p:sp>
      <p:sp>
        <p:nvSpPr>
          <p:cNvPr id="51" name="ZoneTexte 50"/>
          <p:cNvSpPr txBox="1"/>
          <p:nvPr/>
        </p:nvSpPr>
        <p:spPr>
          <a:xfrm>
            <a:off x="1702023" y="5294338"/>
            <a:ext cx="8640354" cy="646331"/>
          </a:xfrm>
          <a:prstGeom prst="rect">
            <a:avLst/>
          </a:prstGeom>
          <a:noFill/>
        </p:spPr>
        <p:txBody>
          <a:bodyPr wrap="square" rtlCol="0">
            <a:spAutoFit/>
          </a:bodyPr>
          <a:lstStyle/>
          <a:p>
            <a:r>
              <a:rPr lang="fr-FR" dirty="0"/>
              <a:t>Chaque planche stockée est valorisée au dernier coût unitaire moyen pondéré calculé : 13,40 €</a:t>
            </a:r>
          </a:p>
        </p:txBody>
      </p:sp>
      <p:sp>
        <p:nvSpPr>
          <p:cNvPr id="52" name="ZoneTexte 51"/>
          <p:cNvSpPr txBox="1"/>
          <p:nvPr/>
        </p:nvSpPr>
        <p:spPr>
          <a:xfrm>
            <a:off x="1702023" y="5670069"/>
            <a:ext cx="8640354" cy="369332"/>
          </a:xfrm>
          <a:prstGeom prst="rect">
            <a:avLst/>
          </a:prstGeom>
          <a:noFill/>
        </p:spPr>
        <p:txBody>
          <a:bodyPr wrap="square" rtlCol="0">
            <a:spAutoFit/>
          </a:bodyPr>
          <a:lstStyle/>
          <a:p>
            <a:r>
              <a:rPr lang="fr-FR" dirty="0"/>
              <a:t>Le montant total est égal à quantité * Coût unitaire : 15*13,40 = 201,00 €</a:t>
            </a:r>
          </a:p>
        </p:txBody>
      </p:sp>
      <p:sp>
        <p:nvSpPr>
          <p:cNvPr id="53" name="ZoneTexte 52"/>
          <p:cNvSpPr txBox="1"/>
          <p:nvPr/>
        </p:nvSpPr>
        <p:spPr>
          <a:xfrm>
            <a:off x="9550289" y="1348051"/>
            <a:ext cx="792088" cy="276999"/>
          </a:xfrm>
          <a:prstGeom prst="rect">
            <a:avLst/>
          </a:prstGeom>
          <a:noFill/>
        </p:spPr>
        <p:txBody>
          <a:bodyPr wrap="square" rtlCol="0">
            <a:spAutoFit/>
          </a:bodyPr>
          <a:lstStyle/>
          <a:p>
            <a:pPr algn="ctr"/>
            <a:r>
              <a:rPr lang="fr-FR" sz="1200" dirty="0"/>
              <a:t>1005,00</a:t>
            </a:r>
          </a:p>
        </p:txBody>
      </p:sp>
      <p:sp>
        <p:nvSpPr>
          <p:cNvPr id="54" name="ZoneTexte 53"/>
          <p:cNvSpPr txBox="1"/>
          <p:nvPr/>
        </p:nvSpPr>
        <p:spPr>
          <a:xfrm>
            <a:off x="8779009" y="1603121"/>
            <a:ext cx="792088" cy="276999"/>
          </a:xfrm>
          <a:prstGeom prst="rect">
            <a:avLst/>
          </a:prstGeom>
          <a:noFill/>
        </p:spPr>
        <p:txBody>
          <a:bodyPr wrap="square" rtlCol="0">
            <a:spAutoFit/>
          </a:bodyPr>
          <a:lstStyle/>
          <a:p>
            <a:pPr algn="ctr"/>
            <a:r>
              <a:rPr lang="fr-FR" sz="1200" dirty="0"/>
              <a:t>13,40</a:t>
            </a:r>
          </a:p>
        </p:txBody>
      </p:sp>
      <p:sp>
        <p:nvSpPr>
          <p:cNvPr id="55" name="ZoneTexte 54"/>
          <p:cNvSpPr txBox="1"/>
          <p:nvPr/>
        </p:nvSpPr>
        <p:spPr>
          <a:xfrm>
            <a:off x="9550289" y="1603121"/>
            <a:ext cx="792088" cy="276999"/>
          </a:xfrm>
          <a:prstGeom prst="rect">
            <a:avLst/>
          </a:prstGeom>
          <a:noFill/>
        </p:spPr>
        <p:txBody>
          <a:bodyPr wrap="square" rtlCol="0">
            <a:spAutoFit/>
          </a:bodyPr>
          <a:lstStyle/>
          <a:p>
            <a:pPr algn="ctr"/>
            <a:r>
              <a:rPr lang="fr-FR" sz="1200" dirty="0"/>
              <a:t>201,00</a:t>
            </a:r>
          </a:p>
        </p:txBody>
      </p:sp>
      <p:sp>
        <p:nvSpPr>
          <p:cNvPr id="36" name="Rectangle 35">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2. CUMP après chaque entrée</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66</a:t>
            </a:fld>
            <a:endParaRPr lang="fr-FR" dirty="0"/>
          </a:p>
        </p:txBody>
      </p:sp>
    </p:spTree>
    <p:extLst>
      <p:ext uri="{BB962C8B-B14F-4D97-AF65-F5344CB8AC3E}">
        <p14:creationId xmlns:p14="http://schemas.microsoft.com/office/powerpoint/2010/main" val="407491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2" grpId="0"/>
      <p:bldP spid="29" grpId="0"/>
      <p:bldP spid="31" grpId="0"/>
      <p:bldP spid="33" grpId="0"/>
      <p:bldP spid="40" grpId="0"/>
      <p:bldP spid="41" grpId="0"/>
      <p:bldP spid="47" grpId="0"/>
      <p:bldP spid="48" grpId="0"/>
      <p:bldP spid="49" grpId="0"/>
      <p:bldP spid="50" grpId="0"/>
      <p:bldP spid="51" grpId="0"/>
      <p:bldP spid="52" grpId="0"/>
      <p:bldP spid="54" grpId="0"/>
      <p:bldP spid="5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915082840"/>
              </p:ext>
            </p:extLst>
          </p:nvPr>
        </p:nvGraphicFramePr>
        <p:xfrm>
          <a:off x="1781467" y="409952"/>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ZoneTexte 7"/>
          <p:cNvSpPr txBox="1"/>
          <p:nvPr/>
        </p:nvSpPr>
        <p:spPr>
          <a:xfrm>
            <a:off x="1763343" y="1928157"/>
            <a:ext cx="576064" cy="276999"/>
          </a:xfrm>
          <a:prstGeom prst="rect">
            <a:avLst/>
          </a:prstGeom>
          <a:noFill/>
        </p:spPr>
        <p:txBody>
          <a:bodyPr wrap="square" rtlCol="0">
            <a:spAutoFit/>
          </a:bodyPr>
          <a:lstStyle/>
          <a:p>
            <a:pPr algn="ctr"/>
            <a:r>
              <a:rPr lang="fr-FR" sz="1200" dirty="0"/>
              <a:t>23/04</a:t>
            </a:r>
          </a:p>
        </p:txBody>
      </p:sp>
      <p:sp>
        <p:nvSpPr>
          <p:cNvPr id="16" name="ZoneTexte 15"/>
          <p:cNvSpPr txBox="1"/>
          <p:nvPr/>
        </p:nvSpPr>
        <p:spPr>
          <a:xfrm>
            <a:off x="2324408" y="1928157"/>
            <a:ext cx="1241555" cy="276999"/>
          </a:xfrm>
          <a:prstGeom prst="rect">
            <a:avLst/>
          </a:prstGeom>
          <a:noFill/>
        </p:spPr>
        <p:txBody>
          <a:bodyPr wrap="square" rtlCol="0">
            <a:spAutoFit/>
          </a:bodyPr>
          <a:lstStyle/>
          <a:p>
            <a:r>
              <a:rPr lang="fr-FR" sz="1200" dirty="0"/>
              <a:t>Entrée</a:t>
            </a:r>
          </a:p>
        </p:txBody>
      </p:sp>
      <p:sp>
        <p:nvSpPr>
          <p:cNvPr id="19" name="ZoneTexte 18"/>
          <p:cNvSpPr txBox="1"/>
          <p:nvPr/>
        </p:nvSpPr>
        <p:spPr>
          <a:xfrm>
            <a:off x="3571468" y="1928157"/>
            <a:ext cx="792088" cy="276999"/>
          </a:xfrm>
          <a:prstGeom prst="rect">
            <a:avLst/>
          </a:prstGeom>
          <a:noFill/>
        </p:spPr>
        <p:txBody>
          <a:bodyPr wrap="square" rtlCol="0">
            <a:spAutoFit/>
          </a:bodyPr>
          <a:lstStyle/>
          <a:p>
            <a:pPr algn="ctr"/>
            <a:r>
              <a:rPr lang="fr-FR" sz="1200" dirty="0"/>
              <a:t>60,00</a:t>
            </a:r>
          </a:p>
        </p:txBody>
      </p:sp>
      <p:sp>
        <p:nvSpPr>
          <p:cNvPr id="23" name="ZoneTexte 22"/>
          <p:cNvSpPr txBox="1"/>
          <p:nvPr/>
        </p:nvSpPr>
        <p:spPr>
          <a:xfrm>
            <a:off x="4379262" y="1928157"/>
            <a:ext cx="792088" cy="276999"/>
          </a:xfrm>
          <a:prstGeom prst="rect">
            <a:avLst/>
          </a:prstGeom>
          <a:noFill/>
        </p:spPr>
        <p:txBody>
          <a:bodyPr wrap="square" rtlCol="0">
            <a:spAutoFit/>
          </a:bodyPr>
          <a:lstStyle/>
          <a:p>
            <a:pPr algn="ctr"/>
            <a:r>
              <a:rPr lang="fr-FR" sz="1200" dirty="0"/>
              <a:t>17,00</a:t>
            </a:r>
          </a:p>
        </p:txBody>
      </p:sp>
      <p:sp>
        <p:nvSpPr>
          <p:cNvPr id="27" name="ZoneTexte 26"/>
          <p:cNvSpPr txBox="1"/>
          <p:nvPr/>
        </p:nvSpPr>
        <p:spPr>
          <a:xfrm>
            <a:off x="5128757" y="1928157"/>
            <a:ext cx="792088" cy="276999"/>
          </a:xfrm>
          <a:prstGeom prst="rect">
            <a:avLst/>
          </a:prstGeom>
          <a:noFill/>
        </p:spPr>
        <p:txBody>
          <a:bodyPr wrap="square" rtlCol="0">
            <a:spAutoFit/>
          </a:bodyPr>
          <a:lstStyle/>
          <a:p>
            <a:pPr algn="ctr"/>
            <a:r>
              <a:rPr lang="fr-FR" sz="1200" dirty="0"/>
              <a:t>1020,00</a:t>
            </a:r>
          </a:p>
        </p:txBody>
      </p:sp>
      <p:sp>
        <p:nvSpPr>
          <p:cNvPr id="37" name="ZoneTexte 36"/>
          <p:cNvSpPr txBox="1"/>
          <p:nvPr/>
        </p:nvSpPr>
        <p:spPr>
          <a:xfrm>
            <a:off x="8133052" y="1928157"/>
            <a:ext cx="647235" cy="276999"/>
          </a:xfrm>
          <a:prstGeom prst="rect">
            <a:avLst/>
          </a:prstGeom>
          <a:noFill/>
        </p:spPr>
        <p:txBody>
          <a:bodyPr wrap="square" rtlCol="0">
            <a:spAutoFit/>
          </a:bodyPr>
          <a:lstStyle/>
          <a:p>
            <a:pPr algn="ctr"/>
            <a:r>
              <a:rPr lang="fr-FR" sz="1200" dirty="0"/>
              <a:t>75,00</a:t>
            </a:r>
          </a:p>
        </p:txBody>
      </p:sp>
      <p:sp>
        <p:nvSpPr>
          <p:cNvPr id="43" name="ZoneTexte 42"/>
          <p:cNvSpPr txBox="1"/>
          <p:nvPr/>
        </p:nvSpPr>
        <p:spPr>
          <a:xfrm>
            <a:off x="1786610" y="2778651"/>
            <a:ext cx="8635112" cy="369332"/>
          </a:xfrm>
          <a:prstGeom prst="rect">
            <a:avLst/>
          </a:prstGeom>
          <a:noFill/>
        </p:spPr>
        <p:txBody>
          <a:bodyPr wrap="square" rtlCol="0">
            <a:spAutoFit/>
          </a:bodyPr>
          <a:lstStyle/>
          <a:p>
            <a:r>
              <a:rPr lang="fr-FR" b="1" dirty="0"/>
              <a:t>Opération</a:t>
            </a:r>
            <a:r>
              <a:rPr lang="fr-FR" dirty="0"/>
              <a:t> : Le 23/04, l’entreprise achète 60 planches à 17 € pièce.</a:t>
            </a:r>
          </a:p>
        </p:txBody>
      </p:sp>
      <p:sp>
        <p:nvSpPr>
          <p:cNvPr id="44" name="ZoneTexte 43"/>
          <p:cNvSpPr txBox="1"/>
          <p:nvPr/>
        </p:nvSpPr>
        <p:spPr>
          <a:xfrm>
            <a:off x="2119387" y="3489008"/>
            <a:ext cx="8205988" cy="369332"/>
          </a:xfrm>
          <a:prstGeom prst="rect">
            <a:avLst/>
          </a:prstGeom>
          <a:noFill/>
        </p:spPr>
        <p:txBody>
          <a:bodyPr wrap="square" rtlCol="0">
            <a:spAutoFit/>
          </a:bodyPr>
          <a:lstStyle/>
          <a:p>
            <a:r>
              <a:rPr lang="fr-FR" dirty="0"/>
              <a:t>- dans quantité, il faut inscrire les 60 planches.</a:t>
            </a:r>
          </a:p>
        </p:txBody>
      </p:sp>
      <p:sp>
        <p:nvSpPr>
          <p:cNvPr id="45" name="ZoneTexte 44"/>
          <p:cNvSpPr txBox="1"/>
          <p:nvPr/>
        </p:nvSpPr>
        <p:spPr>
          <a:xfrm>
            <a:off x="1753361" y="4531846"/>
            <a:ext cx="8635112" cy="369332"/>
          </a:xfrm>
          <a:prstGeom prst="rect">
            <a:avLst/>
          </a:prstGeom>
          <a:noFill/>
        </p:spPr>
        <p:txBody>
          <a:bodyPr wrap="square" rtlCol="0">
            <a:spAutoFit/>
          </a:bodyPr>
          <a:lstStyle/>
          <a:p>
            <a:r>
              <a:rPr lang="fr-FR" dirty="0"/>
              <a:t>Dans la colonne « stock », il faut :</a:t>
            </a:r>
          </a:p>
        </p:txBody>
      </p:sp>
      <p:sp>
        <p:nvSpPr>
          <p:cNvPr id="9" name="ZoneTexte 8"/>
          <p:cNvSpPr txBox="1"/>
          <p:nvPr/>
        </p:nvSpPr>
        <p:spPr>
          <a:xfrm>
            <a:off x="1786610" y="3147983"/>
            <a:ext cx="8635112" cy="369332"/>
          </a:xfrm>
          <a:prstGeom prst="rect">
            <a:avLst/>
          </a:prstGeom>
          <a:noFill/>
        </p:spPr>
        <p:txBody>
          <a:bodyPr wrap="square" rtlCol="0">
            <a:spAutoFit/>
          </a:bodyPr>
          <a:lstStyle/>
          <a:p>
            <a:r>
              <a:rPr lang="fr-FR" dirty="0"/>
              <a:t>Dans la colonne « Entrée », il faut compléter les 3 colonnes :</a:t>
            </a:r>
          </a:p>
        </p:txBody>
      </p:sp>
      <p:sp>
        <p:nvSpPr>
          <p:cNvPr id="56" name="ZoneTexte 55"/>
          <p:cNvSpPr txBox="1"/>
          <p:nvPr/>
        </p:nvSpPr>
        <p:spPr>
          <a:xfrm>
            <a:off x="2119387" y="3828347"/>
            <a:ext cx="8205988" cy="369332"/>
          </a:xfrm>
          <a:prstGeom prst="rect">
            <a:avLst/>
          </a:prstGeom>
          <a:noFill/>
        </p:spPr>
        <p:txBody>
          <a:bodyPr wrap="square" rtlCol="0">
            <a:spAutoFit/>
          </a:bodyPr>
          <a:lstStyle/>
          <a:p>
            <a:r>
              <a:rPr lang="fr-FR" dirty="0"/>
              <a:t>- dans coût unitaire, il faut inscrire le coût d’achat 17 €</a:t>
            </a:r>
          </a:p>
        </p:txBody>
      </p:sp>
      <p:sp>
        <p:nvSpPr>
          <p:cNvPr id="57" name="ZoneTexte 56"/>
          <p:cNvSpPr txBox="1"/>
          <p:nvPr/>
        </p:nvSpPr>
        <p:spPr>
          <a:xfrm>
            <a:off x="2119387" y="4197679"/>
            <a:ext cx="8193536" cy="369332"/>
          </a:xfrm>
          <a:prstGeom prst="rect">
            <a:avLst/>
          </a:prstGeom>
          <a:noFill/>
        </p:spPr>
        <p:txBody>
          <a:bodyPr wrap="square" rtlCol="0">
            <a:spAutoFit/>
          </a:bodyPr>
          <a:lstStyle/>
          <a:p>
            <a:r>
              <a:rPr lang="fr-FR" dirty="0"/>
              <a:t>- dans montant, il faut inscrire le coût total : quantité * coût unitaire = 60*17 = 1020 € </a:t>
            </a:r>
          </a:p>
        </p:txBody>
      </p:sp>
      <p:sp>
        <p:nvSpPr>
          <p:cNvPr id="10" name="ZoneTexte 9"/>
          <p:cNvSpPr txBox="1"/>
          <p:nvPr/>
        </p:nvSpPr>
        <p:spPr>
          <a:xfrm>
            <a:off x="2119388" y="5231156"/>
            <a:ext cx="8224233" cy="923330"/>
          </a:xfrm>
          <a:prstGeom prst="rect">
            <a:avLst/>
          </a:prstGeom>
          <a:noFill/>
        </p:spPr>
        <p:txBody>
          <a:bodyPr wrap="square" rtlCol="0">
            <a:spAutoFit/>
          </a:bodyPr>
          <a:lstStyle/>
          <a:p>
            <a:r>
              <a:rPr lang="fr-FR" dirty="0"/>
              <a:t>- calculer le coût unitaire moyen pondéré. Comme il y a 15 planches à 13,40 € et 60 planches à 17 €, le coût unitaire moyen pondéré est de (15*13,40+60*17)/75 = 16,28 €</a:t>
            </a:r>
          </a:p>
        </p:txBody>
      </p:sp>
      <p:sp>
        <p:nvSpPr>
          <p:cNvPr id="58" name="ZoneTexte 57"/>
          <p:cNvSpPr txBox="1"/>
          <p:nvPr/>
        </p:nvSpPr>
        <p:spPr>
          <a:xfrm>
            <a:off x="2119388" y="4901178"/>
            <a:ext cx="8224233" cy="369332"/>
          </a:xfrm>
          <a:prstGeom prst="rect">
            <a:avLst/>
          </a:prstGeom>
          <a:noFill/>
        </p:spPr>
        <p:txBody>
          <a:bodyPr wrap="square" rtlCol="0">
            <a:spAutoFit/>
          </a:bodyPr>
          <a:lstStyle/>
          <a:p>
            <a:r>
              <a:rPr lang="fr-FR" dirty="0"/>
              <a:t>- inscrire la nouvelle quantité de planches stockées : 15+60 = 75 planches</a:t>
            </a:r>
          </a:p>
        </p:txBody>
      </p:sp>
      <p:sp>
        <p:nvSpPr>
          <p:cNvPr id="53" name="ZoneTexte 52"/>
          <p:cNvSpPr txBox="1"/>
          <p:nvPr/>
        </p:nvSpPr>
        <p:spPr>
          <a:xfrm>
            <a:off x="1758101" y="1092553"/>
            <a:ext cx="576064" cy="276999"/>
          </a:xfrm>
          <a:prstGeom prst="rect">
            <a:avLst/>
          </a:prstGeom>
          <a:noFill/>
        </p:spPr>
        <p:txBody>
          <a:bodyPr wrap="square" rtlCol="0">
            <a:spAutoFit/>
          </a:bodyPr>
          <a:lstStyle/>
          <a:p>
            <a:r>
              <a:rPr lang="fr-FR" sz="1200" dirty="0"/>
              <a:t>01/04</a:t>
            </a:r>
          </a:p>
        </p:txBody>
      </p:sp>
      <p:sp>
        <p:nvSpPr>
          <p:cNvPr id="54" name="ZoneTexte 53"/>
          <p:cNvSpPr txBox="1"/>
          <p:nvPr/>
        </p:nvSpPr>
        <p:spPr>
          <a:xfrm>
            <a:off x="1763343" y="1389614"/>
            <a:ext cx="576064" cy="276999"/>
          </a:xfrm>
          <a:prstGeom prst="rect">
            <a:avLst/>
          </a:prstGeom>
          <a:noFill/>
        </p:spPr>
        <p:txBody>
          <a:bodyPr wrap="square" rtlCol="0">
            <a:spAutoFit/>
          </a:bodyPr>
          <a:lstStyle/>
          <a:p>
            <a:r>
              <a:rPr lang="fr-FR" sz="1200" dirty="0"/>
              <a:t>04/04</a:t>
            </a:r>
          </a:p>
        </p:txBody>
      </p:sp>
      <p:sp>
        <p:nvSpPr>
          <p:cNvPr id="55" name="ZoneTexte 54"/>
          <p:cNvSpPr txBox="1"/>
          <p:nvPr/>
        </p:nvSpPr>
        <p:spPr>
          <a:xfrm>
            <a:off x="2334166" y="1092553"/>
            <a:ext cx="1241555" cy="276999"/>
          </a:xfrm>
          <a:prstGeom prst="rect">
            <a:avLst/>
          </a:prstGeom>
          <a:noFill/>
        </p:spPr>
        <p:txBody>
          <a:bodyPr wrap="square" rtlCol="0">
            <a:spAutoFit/>
          </a:bodyPr>
          <a:lstStyle/>
          <a:p>
            <a:r>
              <a:rPr lang="fr-FR" sz="1200" dirty="0"/>
              <a:t>Stock initial</a:t>
            </a:r>
          </a:p>
        </p:txBody>
      </p:sp>
      <p:sp>
        <p:nvSpPr>
          <p:cNvPr id="59" name="ZoneTexte 58"/>
          <p:cNvSpPr txBox="1"/>
          <p:nvPr/>
        </p:nvSpPr>
        <p:spPr>
          <a:xfrm>
            <a:off x="2334164" y="1389614"/>
            <a:ext cx="1313565" cy="276999"/>
          </a:xfrm>
          <a:prstGeom prst="rect">
            <a:avLst/>
          </a:prstGeom>
          <a:noFill/>
        </p:spPr>
        <p:txBody>
          <a:bodyPr wrap="square" rtlCol="0">
            <a:spAutoFit/>
          </a:bodyPr>
          <a:lstStyle/>
          <a:p>
            <a:r>
              <a:rPr lang="fr-FR" sz="1200" dirty="0"/>
              <a:t>Entrée</a:t>
            </a:r>
          </a:p>
        </p:txBody>
      </p:sp>
      <p:sp>
        <p:nvSpPr>
          <p:cNvPr id="60" name="ZoneTexte 59"/>
          <p:cNvSpPr txBox="1"/>
          <p:nvPr/>
        </p:nvSpPr>
        <p:spPr>
          <a:xfrm>
            <a:off x="3647728" y="1092553"/>
            <a:ext cx="648072" cy="276999"/>
          </a:xfrm>
          <a:prstGeom prst="rect">
            <a:avLst/>
          </a:prstGeom>
          <a:noFill/>
        </p:spPr>
        <p:txBody>
          <a:bodyPr wrap="square" rtlCol="0">
            <a:spAutoFit/>
          </a:bodyPr>
          <a:lstStyle/>
          <a:p>
            <a:pPr algn="ctr"/>
            <a:r>
              <a:rPr lang="fr-FR" sz="1200" dirty="0"/>
              <a:t>50,00</a:t>
            </a:r>
          </a:p>
        </p:txBody>
      </p:sp>
      <p:sp>
        <p:nvSpPr>
          <p:cNvPr id="61" name="ZoneTexte 60"/>
          <p:cNvSpPr txBox="1"/>
          <p:nvPr/>
        </p:nvSpPr>
        <p:spPr>
          <a:xfrm>
            <a:off x="3647728" y="1389614"/>
            <a:ext cx="648072" cy="276999"/>
          </a:xfrm>
          <a:prstGeom prst="rect">
            <a:avLst/>
          </a:prstGeom>
          <a:noFill/>
        </p:spPr>
        <p:txBody>
          <a:bodyPr wrap="square" rtlCol="0">
            <a:spAutoFit/>
          </a:bodyPr>
          <a:lstStyle/>
          <a:p>
            <a:pPr algn="ctr"/>
            <a:r>
              <a:rPr lang="fr-FR" sz="1200" dirty="0"/>
              <a:t>25,00</a:t>
            </a:r>
          </a:p>
        </p:txBody>
      </p:sp>
      <p:sp>
        <p:nvSpPr>
          <p:cNvPr id="62" name="ZoneTexte 61"/>
          <p:cNvSpPr txBox="1"/>
          <p:nvPr/>
        </p:nvSpPr>
        <p:spPr>
          <a:xfrm>
            <a:off x="4352102" y="1092553"/>
            <a:ext cx="792088" cy="276999"/>
          </a:xfrm>
          <a:prstGeom prst="rect">
            <a:avLst/>
          </a:prstGeom>
          <a:noFill/>
        </p:spPr>
        <p:txBody>
          <a:bodyPr wrap="square" rtlCol="0">
            <a:spAutoFit/>
          </a:bodyPr>
          <a:lstStyle/>
          <a:p>
            <a:pPr algn="ctr"/>
            <a:r>
              <a:rPr lang="fr-FR" sz="1200" dirty="0"/>
              <a:t>12,60</a:t>
            </a:r>
          </a:p>
        </p:txBody>
      </p:sp>
      <p:sp>
        <p:nvSpPr>
          <p:cNvPr id="63" name="ZoneTexte 62"/>
          <p:cNvSpPr txBox="1"/>
          <p:nvPr/>
        </p:nvSpPr>
        <p:spPr>
          <a:xfrm>
            <a:off x="4331294" y="1389614"/>
            <a:ext cx="792088" cy="276999"/>
          </a:xfrm>
          <a:prstGeom prst="rect">
            <a:avLst/>
          </a:prstGeom>
          <a:noFill/>
        </p:spPr>
        <p:txBody>
          <a:bodyPr wrap="square" rtlCol="0">
            <a:spAutoFit/>
          </a:bodyPr>
          <a:lstStyle/>
          <a:p>
            <a:pPr algn="ctr"/>
            <a:r>
              <a:rPr lang="fr-FR" sz="1200" dirty="0"/>
              <a:t>15,00</a:t>
            </a:r>
          </a:p>
        </p:txBody>
      </p:sp>
      <p:sp>
        <p:nvSpPr>
          <p:cNvPr id="64" name="ZoneTexte 63"/>
          <p:cNvSpPr txBox="1"/>
          <p:nvPr/>
        </p:nvSpPr>
        <p:spPr>
          <a:xfrm>
            <a:off x="5123382" y="1092553"/>
            <a:ext cx="792088" cy="276999"/>
          </a:xfrm>
          <a:prstGeom prst="rect">
            <a:avLst/>
          </a:prstGeom>
          <a:noFill/>
        </p:spPr>
        <p:txBody>
          <a:bodyPr wrap="square" rtlCol="0">
            <a:spAutoFit/>
          </a:bodyPr>
          <a:lstStyle/>
          <a:p>
            <a:pPr algn="ctr"/>
            <a:r>
              <a:rPr lang="fr-FR" sz="1200" dirty="0"/>
              <a:t>630,00</a:t>
            </a:r>
          </a:p>
        </p:txBody>
      </p:sp>
      <p:sp>
        <p:nvSpPr>
          <p:cNvPr id="65" name="ZoneTexte 64"/>
          <p:cNvSpPr txBox="1"/>
          <p:nvPr/>
        </p:nvSpPr>
        <p:spPr>
          <a:xfrm>
            <a:off x="5133786" y="1389614"/>
            <a:ext cx="792088" cy="276999"/>
          </a:xfrm>
          <a:prstGeom prst="rect">
            <a:avLst/>
          </a:prstGeom>
          <a:noFill/>
        </p:spPr>
        <p:txBody>
          <a:bodyPr wrap="square" rtlCol="0">
            <a:spAutoFit/>
          </a:bodyPr>
          <a:lstStyle/>
          <a:p>
            <a:pPr algn="ctr"/>
            <a:r>
              <a:rPr lang="fr-FR" sz="1200" dirty="0"/>
              <a:t>375,00</a:t>
            </a:r>
          </a:p>
        </p:txBody>
      </p:sp>
      <p:sp>
        <p:nvSpPr>
          <p:cNvPr id="66" name="ZoneTexte 65"/>
          <p:cNvSpPr txBox="1"/>
          <p:nvPr/>
        </p:nvSpPr>
        <p:spPr>
          <a:xfrm>
            <a:off x="8184232" y="1058025"/>
            <a:ext cx="575394" cy="276999"/>
          </a:xfrm>
          <a:prstGeom prst="rect">
            <a:avLst/>
          </a:prstGeom>
          <a:noFill/>
        </p:spPr>
        <p:txBody>
          <a:bodyPr wrap="square" rtlCol="0">
            <a:spAutoFit/>
          </a:bodyPr>
          <a:lstStyle/>
          <a:p>
            <a:r>
              <a:rPr lang="fr-FR" sz="1200" dirty="0"/>
              <a:t>50,00</a:t>
            </a:r>
          </a:p>
        </p:txBody>
      </p:sp>
      <p:sp>
        <p:nvSpPr>
          <p:cNvPr id="67" name="ZoneTexte 66"/>
          <p:cNvSpPr txBox="1"/>
          <p:nvPr/>
        </p:nvSpPr>
        <p:spPr>
          <a:xfrm>
            <a:off x="8184232" y="1389614"/>
            <a:ext cx="576064" cy="276999"/>
          </a:xfrm>
          <a:prstGeom prst="rect">
            <a:avLst/>
          </a:prstGeom>
          <a:noFill/>
        </p:spPr>
        <p:txBody>
          <a:bodyPr wrap="square" rtlCol="0">
            <a:spAutoFit/>
          </a:bodyPr>
          <a:lstStyle/>
          <a:p>
            <a:r>
              <a:rPr lang="fr-FR" sz="1200" dirty="0"/>
              <a:t>75,00</a:t>
            </a:r>
          </a:p>
        </p:txBody>
      </p:sp>
      <p:sp>
        <p:nvSpPr>
          <p:cNvPr id="68" name="ZoneTexte 67"/>
          <p:cNvSpPr txBox="1"/>
          <p:nvPr/>
        </p:nvSpPr>
        <p:spPr>
          <a:xfrm>
            <a:off x="8794289" y="1092553"/>
            <a:ext cx="792088" cy="276999"/>
          </a:xfrm>
          <a:prstGeom prst="rect">
            <a:avLst/>
          </a:prstGeom>
          <a:noFill/>
        </p:spPr>
        <p:txBody>
          <a:bodyPr wrap="square" rtlCol="0">
            <a:spAutoFit/>
          </a:bodyPr>
          <a:lstStyle/>
          <a:p>
            <a:pPr algn="ctr"/>
            <a:r>
              <a:rPr lang="fr-FR" sz="1200" dirty="0"/>
              <a:t>12,60</a:t>
            </a:r>
          </a:p>
        </p:txBody>
      </p:sp>
      <p:sp>
        <p:nvSpPr>
          <p:cNvPr id="69" name="ZoneTexte 68"/>
          <p:cNvSpPr txBox="1"/>
          <p:nvPr/>
        </p:nvSpPr>
        <p:spPr>
          <a:xfrm>
            <a:off x="9565569" y="1092553"/>
            <a:ext cx="792088" cy="276999"/>
          </a:xfrm>
          <a:prstGeom prst="rect">
            <a:avLst/>
          </a:prstGeom>
          <a:noFill/>
        </p:spPr>
        <p:txBody>
          <a:bodyPr wrap="square" rtlCol="0">
            <a:spAutoFit/>
          </a:bodyPr>
          <a:lstStyle/>
          <a:p>
            <a:pPr algn="ctr"/>
            <a:r>
              <a:rPr lang="fr-FR" sz="1200" dirty="0"/>
              <a:t>630,00</a:t>
            </a:r>
          </a:p>
        </p:txBody>
      </p:sp>
      <p:sp>
        <p:nvSpPr>
          <p:cNvPr id="70" name="ZoneTexte 69"/>
          <p:cNvSpPr txBox="1"/>
          <p:nvPr/>
        </p:nvSpPr>
        <p:spPr>
          <a:xfrm>
            <a:off x="8779009" y="1389614"/>
            <a:ext cx="792088" cy="276999"/>
          </a:xfrm>
          <a:prstGeom prst="rect">
            <a:avLst/>
          </a:prstGeom>
          <a:noFill/>
        </p:spPr>
        <p:txBody>
          <a:bodyPr wrap="square" rtlCol="0">
            <a:spAutoFit/>
          </a:bodyPr>
          <a:lstStyle/>
          <a:p>
            <a:pPr algn="ctr"/>
            <a:r>
              <a:rPr lang="fr-FR" sz="1200" dirty="0"/>
              <a:t>13,40</a:t>
            </a:r>
          </a:p>
        </p:txBody>
      </p:sp>
      <p:sp>
        <p:nvSpPr>
          <p:cNvPr id="71" name="ZoneTexte 70"/>
          <p:cNvSpPr txBox="1"/>
          <p:nvPr/>
        </p:nvSpPr>
        <p:spPr>
          <a:xfrm>
            <a:off x="7308852" y="1644684"/>
            <a:ext cx="792088" cy="276999"/>
          </a:xfrm>
          <a:prstGeom prst="rect">
            <a:avLst/>
          </a:prstGeom>
          <a:noFill/>
        </p:spPr>
        <p:txBody>
          <a:bodyPr wrap="square" rtlCol="0">
            <a:spAutoFit/>
          </a:bodyPr>
          <a:lstStyle/>
          <a:p>
            <a:pPr algn="ctr"/>
            <a:r>
              <a:rPr lang="fr-FR" sz="1200" dirty="0"/>
              <a:t>804,00</a:t>
            </a:r>
          </a:p>
        </p:txBody>
      </p:sp>
      <p:sp>
        <p:nvSpPr>
          <p:cNvPr id="72" name="ZoneTexte 71"/>
          <p:cNvSpPr txBox="1"/>
          <p:nvPr/>
        </p:nvSpPr>
        <p:spPr>
          <a:xfrm>
            <a:off x="1763343" y="1644684"/>
            <a:ext cx="576064" cy="276999"/>
          </a:xfrm>
          <a:prstGeom prst="rect">
            <a:avLst/>
          </a:prstGeom>
          <a:noFill/>
        </p:spPr>
        <p:txBody>
          <a:bodyPr wrap="square" rtlCol="0">
            <a:spAutoFit/>
          </a:bodyPr>
          <a:lstStyle/>
          <a:p>
            <a:pPr algn="ctr"/>
            <a:r>
              <a:rPr lang="fr-FR" sz="1200" dirty="0"/>
              <a:t>13/04</a:t>
            </a:r>
          </a:p>
        </p:txBody>
      </p:sp>
      <p:sp>
        <p:nvSpPr>
          <p:cNvPr id="73" name="ZoneTexte 72"/>
          <p:cNvSpPr txBox="1"/>
          <p:nvPr/>
        </p:nvSpPr>
        <p:spPr>
          <a:xfrm>
            <a:off x="2319397" y="1644684"/>
            <a:ext cx="1241555" cy="276999"/>
          </a:xfrm>
          <a:prstGeom prst="rect">
            <a:avLst/>
          </a:prstGeom>
          <a:noFill/>
        </p:spPr>
        <p:txBody>
          <a:bodyPr wrap="square" rtlCol="0">
            <a:spAutoFit/>
          </a:bodyPr>
          <a:lstStyle/>
          <a:p>
            <a:r>
              <a:rPr lang="fr-FR" sz="1200" dirty="0"/>
              <a:t>Sortie</a:t>
            </a:r>
          </a:p>
        </p:txBody>
      </p:sp>
      <p:sp>
        <p:nvSpPr>
          <p:cNvPr id="74" name="ZoneTexte 73"/>
          <p:cNvSpPr txBox="1"/>
          <p:nvPr/>
        </p:nvSpPr>
        <p:spPr>
          <a:xfrm>
            <a:off x="5943428" y="1644686"/>
            <a:ext cx="601317" cy="276997"/>
          </a:xfrm>
          <a:prstGeom prst="rect">
            <a:avLst/>
          </a:prstGeom>
          <a:noFill/>
        </p:spPr>
        <p:txBody>
          <a:bodyPr wrap="square" rtlCol="0">
            <a:spAutoFit/>
          </a:bodyPr>
          <a:lstStyle/>
          <a:p>
            <a:pPr algn="ctr"/>
            <a:r>
              <a:rPr lang="fr-FR" sz="1200" dirty="0"/>
              <a:t>60,00</a:t>
            </a:r>
          </a:p>
        </p:txBody>
      </p:sp>
      <p:sp>
        <p:nvSpPr>
          <p:cNvPr id="75" name="ZoneTexte 74"/>
          <p:cNvSpPr txBox="1"/>
          <p:nvPr/>
        </p:nvSpPr>
        <p:spPr>
          <a:xfrm>
            <a:off x="8138294" y="1644684"/>
            <a:ext cx="647235" cy="276999"/>
          </a:xfrm>
          <a:prstGeom prst="rect">
            <a:avLst/>
          </a:prstGeom>
          <a:noFill/>
        </p:spPr>
        <p:txBody>
          <a:bodyPr wrap="square" rtlCol="0">
            <a:spAutoFit/>
          </a:bodyPr>
          <a:lstStyle/>
          <a:p>
            <a:pPr algn="ctr"/>
            <a:r>
              <a:rPr lang="fr-FR" sz="1200" dirty="0"/>
              <a:t>15,00</a:t>
            </a:r>
          </a:p>
        </p:txBody>
      </p:sp>
      <p:sp>
        <p:nvSpPr>
          <p:cNvPr id="76" name="ZoneTexte 75"/>
          <p:cNvSpPr txBox="1"/>
          <p:nvPr/>
        </p:nvSpPr>
        <p:spPr>
          <a:xfrm>
            <a:off x="6516764" y="1644684"/>
            <a:ext cx="792088" cy="276999"/>
          </a:xfrm>
          <a:prstGeom prst="rect">
            <a:avLst/>
          </a:prstGeom>
          <a:noFill/>
        </p:spPr>
        <p:txBody>
          <a:bodyPr wrap="square" rtlCol="0">
            <a:spAutoFit/>
          </a:bodyPr>
          <a:lstStyle/>
          <a:p>
            <a:pPr algn="ctr"/>
            <a:r>
              <a:rPr lang="fr-FR" sz="1200" dirty="0"/>
              <a:t>13,40</a:t>
            </a:r>
          </a:p>
        </p:txBody>
      </p:sp>
      <p:sp>
        <p:nvSpPr>
          <p:cNvPr id="77" name="ZoneTexte 76"/>
          <p:cNvSpPr txBox="1"/>
          <p:nvPr/>
        </p:nvSpPr>
        <p:spPr>
          <a:xfrm>
            <a:off x="9550289" y="1389614"/>
            <a:ext cx="792088" cy="276999"/>
          </a:xfrm>
          <a:prstGeom prst="rect">
            <a:avLst/>
          </a:prstGeom>
          <a:noFill/>
        </p:spPr>
        <p:txBody>
          <a:bodyPr wrap="square" rtlCol="0">
            <a:spAutoFit/>
          </a:bodyPr>
          <a:lstStyle/>
          <a:p>
            <a:pPr algn="ctr"/>
            <a:r>
              <a:rPr lang="fr-FR" sz="1200" dirty="0"/>
              <a:t>1005,00</a:t>
            </a:r>
          </a:p>
        </p:txBody>
      </p:sp>
      <p:sp>
        <p:nvSpPr>
          <p:cNvPr id="78" name="ZoneTexte 77"/>
          <p:cNvSpPr txBox="1"/>
          <p:nvPr/>
        </p:nvSpPr>
        <p:spPr>
          <a:xfrm>
            <a:off x="8779009" y="1644684"/>
            <a:ext cx="792088" cy="276999"/>
          </a:xfrm>
          <a:prstGeom prst="rect">
            <a:avLst/>
          </a:prstGeom>
          <a:noFill/>
        </p:spPr>
        <p:txBody>
          <a:bodyPr wrap="square" rtlCol="0">
            <a:spAutoFit/>
          </a:bodyPr>
          <a:lstStyle/>
          <a:p>
            <a:pPr algn="ctr"/>
            <a:r>
              <a:rPr lang="fr-FR" sz="1200" dirty="0"/>
              <a:t>13,40</a:t>
            </a:r>
          </a:p>
        </p:txBody>
      </p:sp>
      <p:sp>
        <p:nvSpPr>
          <p:cNvPr id="79" name="ZoneTexte 78"/>
          <p:cNvSpPr txBox="1"/>
          <p:nvPr/>
        </p:nvSpPr>
        <p:spPr>
          <a:xfrm>
            <a:off x="9550289" y="1644684"/>
            <a:ext cx="792088" cy="276999"/>
          </a:xfrm>
          <a:prstGeom prst="rect">
            <a:avLst/>
          </a:prstGeom>
          <a:noFill/>
        </p:spPr>
        <p:txBody>
          <a:bodyPr wrap="square" rtlCol="0">
            <a:spAutoFit/>
          </a:bodyPr>
          <a:lstStyle/>
          <a:p>
            <a:pPr algn="ctr"/>
            <a:r>
              <a:rPr lang="fr-FR" sz="1200" dirty="0"/>
              <a:t>201,00</a:t>
            </a:r>
          </a:p>
        </p:txBody>
      </p:sp>
      <p:sp>
        <p:nvSpPr>
          <p:cNvPr id="80" name="ZoneTexte 79"/>
          <p:cNvSpPr txBox="1"/>
          <p:nvPr/>
        </p:nvSpPr>
        <p:spPr>
          <a:xfrm>
            <a:off x="2119388" y="5867011"/>
            <a:ext cx="8224233" cy="369332"/>
          </a:xfrm>
          <a:prstGeom prst="rect">
            <a:avLst/>
          </a:prstGeom>
          <a:noFill/>
        </p:spPr>
        <p:txBody>
          <a:bodyPr wrap="square" rtlCol="0">
            <a:spAutoFit/>
          </a:bodyPr>
          <a:lstStyle/>
          <a:p>
            <a:r>
              <a:rPr lang="fr-FR" dirty="0"/>
              <a:t>- calculer le coût total : quantité stockée * coût unitaire = 75 *16,28 = 1221</a:t>
            </a:r>
          </a:p>
        </p:txBody>
      </p:sp>
      <p:sp>
        <p:nvSpPr>
          <p:cNvPr id="81" name="ZoneTexte 80"/>
          <p:cNvSpPr txBox="1"/>
          <p:nvPr/>
        </p:nvSpPr>
        <p:spPr>
          <a:xfrm>
            <a:off x="8760296" y="1928157"/>
            <a:ext cx="792088" cy="276999"/>
          </a:xfrm>
          <a:prstGeom prst="rect">
            <a:avLst/>
          </a:prstGeom>
          <a:noFill/>
        </p:spPr>
        <p:txBody>
          <a:bodyPr wrap="square" rtlCol="0">
            <a:spAutoFit/>
          </a:bodyPr>
          <a:lstStyle/>
          <a:p>
            <a:pPr algn="ctr"/>
            <a:r>
              <a:rPr lang="fr-FR" sz="1200" dirty="0"/>
              <a:t>16,28</a:t>
            </a:r>
          </a:p>
        </p:txBody>
      </p:sp>
      <p:sp>
        <p:nvSpPr>
          <p:cNvPr id="82" name="ZoneTexte 81"/>
          <p:cNvSpPr txBox="1"/>
          <p:nvPr/>
        </p:nvSpPr>
        <p:spPr>
          <a:xfrm>
            <a:off x="9583100" y="1928157"/>
            <a:ext cx="792088" cy="276999"/>
          </a:xfrm>
          <a:prstGeom prst="rect">
            <a:avLst/>
          </a:prstGeom>
          <a:noFill/>
        </p:spPr>
        <p:txBody>
          <a:bodyPr wrap="square" rtlCol="0">
            <a:spAutoFit/>
          </a:bodyPr>
          <a:lstStyle/>
          <a:p>
            <a:pPr algn="ctr"/>
            <a:r>
              <a:rPr lang="fr-FR" sz="1200" dirty="0"/>
              <a:t>1221,00</a:t>
            </a:r>
          </a:p>
        </p:txBody>
      </p:sp>
      <p:sp>
        <p:nvSpPr>
          <p:cNvPr id="46" name="Rectangle 45">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2. CUMP après chaque entrée</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67</a:t>
            </a:fld>
            <a:endParaRPr lang="fr-FR" dirty="0"/>
          </a:p>
        </p:txBody>
      </p:sp>
    </p:spTree>
    <p:extLst>
      <p:ext uri="{BB962C8B-B14F-4D97-AF65-F5344CB8AC3E}">
        <p14:creationId xmlns:p14="http://schemas.microsoft.com/office/powerpoint/2010/main" val="41598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3" grpId="0"/>
      <p:bldP spid="27" grpId="0"/>
      <p:bldP spid="37" grpId="0"/>
      <p:bldP spid="43" grpId="0"/>
      <p:bldP spid="44" grpId="0"/>
      <p:bldP spid="45" grpId="0"/>
      <p:bldP spid="9" grpId="0"/>
      <p:bldP spid="56" grpId="0"/>
      <p:bldP spid="57" grpId="0"/>
      <p:bldP spid="10" grpId="0"/>
      <p:bldP spid="58" grpId="0"/>
      <p:bldP spid="80" grpId="0"/>
      <p:bldP spid="81" grpId="0"/>
      <p:bldP spid="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534815873"/>
              </p:ext>
            </p:extLst>
          </p:nvPr>
        </p:nvGraphicFramePr>
        <p:xfrm>
          <a:off x="1781467" y="98227"/>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3" name="ZoneTexte 42"/>
          <p:cNvSpPr txBox="1"/>
          <p:nvPr/>
        </p:nvSpPr>
        <p:spPr>
          <a:xfrm>
            <a:off x="1786610" y="2618507"/>
            <a:ext cx="8635112" cy="369332"/>
          </a:xfrm>
          <a:prstGeom prst="rect">
            <a:avLst/>
          </a:prstGeom>
          <a:noFill/>
        </p:spPr>
        <p:txBody>
          <a:bodyPr wrap="square" rtlCol="0">
            <a:spAutoFit/>
          </a:bodyPr>
          <a:lstStyle/>
          <a:p>
            <a:r>
              <a:rPr lang="fr-FR" b="1" dirty="0"/>
              <a:t>Opération</a:t>
            </a:r>
            <a:r>
              <a:rPr lang="fr-FR" dirty="0"/>
              <a:t> : Le 27/04, l’entreprise utilise 70 planches</a:t>
            </a:r>
          </a:p>
        </p:txBody>
      </p:sp>
      <p:sp>
        <p:nvSpPr>
          <p:cNvPr id="44" name="ZoneTexte 43"/>
          <p:cNvSpPr txBox="1"/>
          <p:nvPr/>
        </p:nvSpPr>
        <p:spPr>
          <a:xfrm>
            <a:off x="2129637" y="3328864"/>
            <a:ext cx="8205988" cy="369332"/>
          </a:xfrm>
          <a:prstGeom prst="rect">
            <a:avLst/>
          </a:prstGeom>
          <a:noFill/>
        </p:spPr>
        <p:txBody>
          <a:bodyPr wrap="square" rtlCol="0">
            <a:spAutoFit/>
          </a:bodyPr>
          <a:lstStyle/>
          <a:p>
            <a:r>
              <a:rPr lang="fr-FR" dirty="0"/>
              <a:t>- inscrire la sortie des 70 planches dans la colonne quantité</a:t>
            </a:r>
          </a:p>
        </p:txBody>
      </p:sp>
      <p:sp>
        <p:nvSpPr>
          <p:cNvPr id="45" name="ZoneTexte 44"/>
          <p:cNvSpPr txBox="1"/>
          <p:nvPr/>
        </p:nvSpPr>
        <p:spPr>
          <a:xfrm>
            <a:off x="1740076" y="4406867"/>
            <a:ext cx="8635112" cy="369332"/>
          </a:xfrm>
          <a:prstGeom prst="rect">
            <a:avLst/>
          </a:prstGeom>
          <a:noFill/>
        </p:spPr>
        <p:txBody>
          <a:bodyPr wrap="square" rtlCol="0">
            <a:spAutoFit/>
          </a:bodyPr>
          <a:lstStyle/>
          <a:p>
            <a:r>
              <a:rPr lang="fr-FR" dirty="0"/>
              <a:t>Dans la colonne « stock », il faut :</a:t>
            </a:r>
          </a:p>
        </p:txBody>
      </p:sp>
      <p:sp>
        <p:nvSpPr>
          <p:cNvPr id="31" name="ZoneTexte 30"/>
          <p:cNvSpPr txBox="1"/>
          <p:nvPr/>
        </p:nvSpPr>
        <p:spPr>
          <a:xfrm>
            <a:off x="1779049" y="1912929"/>
            <a:ext cx="576064" cy="276999"/>
          </a:xfrm>
          <a:prstGeom prst="rect">
            <a:avLst/>
          </a:prstGeom>
          <a:noFill/>
        </p:spPr>
        <p:txBody>
          <a:bodyPr wrap="square" rtlCol="0">
            <a:spAutoFit/>
          </a:bodyPr>
          <a:lstStyle/>
          <a:p>
            <a:pPr algn="ctr"/>
            <a:r>
              <a:rPr lang="fr-FR" sz="1200" dirty="0"/>
              <a:t>27/04</a:t>
            </a:r>
          </a:p>
        </p:txBody>
      </p:sp>
      <p:sp>
        <p:nvSpPr>
          <p:cNvPr id="32" name="ZoneTexte 31"/>
          <p:cNvSpPr txBox="1"/>
          <p:nvPr/>
        </p:nvSpPr>
        <p:spPr>
          <a:xfrm>
            <a:off x="2340114" y="1912929"/>
            <a:ext cx="1241555" cy="276999"/>
          </a:xfrm>
          <a:prstGeom prst="rect">
            <a:avLst/>
          </a:prstGeom>
          <a:noFill/>
        </p:spPr>
        <p:txBody>
          <a:bodyPr wrap="square" rtlCol="0">
            <a:spAutoFit/>
          </a:bodyPr>
          <a:lstStyle/>
          <a:p>
            <a:r>
              <a:rPr lang="fr-FR" sz="1200" dirty="0"/>
              <a:t>Sortie</a:t>
            </a:r>
          </a:p>
        </p:txBody>
      </p:sp>
      <p:sp>
        <p:nvSpPr>
          <p:cNvPr id="33" name="ZoneTexte 32"/>
          <p:cNvSpPr txBox="1"/>
          <p:nvPr/>
        </p:nvSpPr>
        <p:spPr>
          <a:xfrm>
            <a:off x="5931974" y="1912929"/>
            <a:ext cx="601317" cy="276999"/>
          </a:xfrm>
          <a:prstGeom prst="rect">
            <a:avLst/>
          </a:prstGeom>
          <a:noFill/>
        </p:spPr>
        <p:txBody>
          <a:bodyPr wrap="square" rtlCol="0">
            <a:spAutoFit/>
          </a:bodyPr>
          <a:lstStyle/>
          <a:p>
            <a:pPr algn="ctr"/>
            <a:r>
              <a:rPr lang="fr-FR" sz="1200" dirty="0"/>
              <a:t>70,00</a:t>
            </a:r>
          </a:p>
        </p:txBody>
      </p:sp>
      <p:sp>
        <p:nvSpPr>
          <p:cNvPr id="40" name="ZoneTexte 39"/>
          <p:cNvSpPr txBox="1"/>
          <p:nvPr/>
        </p:nvSpPr>
        <p:spPr>
          <a:xfrm>
            <a:off x="8148758" y="1912929"/>
            <a:ext cx="647235" cy="276999"/>
          </a:xfrm>
          <a:prstGeom prst="rect">
            <a:avLst/>
          </a:prstGeom>
          <a:noFill/>
        </p:spPr>
        <p:txBody>
          <a:bodyPr wrap="square" rtlCol="0">
            <a:spAutoFit/>
          </a:bodyPr>
          <a:lstStyle/>
          <a:p>
            <a:pPr algn="ctr"/>
            <a:r>
              <a:rPr lang="fr-FR" sz="1200" dirty="0"/>
              <a:t>5,00</a:t>
            </a:r>
          </a:p>
        </p:txBody>
      </p:sp>
      <p:sp>
        <p:nvSpPr>
          <p:cNvPr id="9" name="ZoneTexte 8"/>
          <p:cNvSpPr txBox="1"/>
          <p:nvPr/>
        </p:nvSpPr>
        <p:spPr>
          <a:xfrm>
            <a:off x="1786610" y="2987839"/>
            <a:ext cx="8635112" cy="369332"/>
          </a:xfrm>
          <a:prstGeom prst="rect">
            <a:avLst/>
          </a:prstGeom>
          <a:noFill/>
        </p:spPr>
        <p:txBody>
          <a:bodyPr wrap="square" rtlCol="0">
            <a:spAutoFit/>
          </a:bodyPr>
          <a:lstStyle/>
          <a:p>
            <a:r>
              <a:rPr lang="fr-FR" dirty="0"/>
              <a:t>Dans la colonne « sortie», il faut :</a:t>
            </a:r>
          </a:p>
        </p:txBody>
      </p:sp>
      <p:sp>
        <p:nvSpPr>
          <p:cNvPr id="56" name="ZoneTexte 55"/>
          <p:cNvSpPr txBox="1"/>
          <p:nvPr/>
        </p:nvSpPr>
        <p:spPr>
          <a:xfrm>
            <a:off x="2129637" y="3682589"/>
            <a:ext cx="8205988" cy="369332"/>
          </a:xfrm>
          <a:prstGeom prst="rect">
            <a:avLst/>
          </a:prstGeom>
          <a:noFill/>
        </p:spPr>
        <p:txBody>
          <a:bodyPr wrap="square" rtlCol="0">
            <a:spAutoFit/>
          </a:bodyPr>
          <a:lstStyle/>
          <a:p>
            <a:r>
              <a:rPr lang="fr-FR" dirty="0"/>
              <a:t>- inscrire dans le coût unitaire le dernier coût unitaire moyen pondéré calculé : 16,28 €</a:t>
            </a:r>
          </a:p>
        </p:txBody>
      </p:sp>
      <p:sp>
        <p:nvSpPr>
          <p:cNvPr id="57" name="ZoneTexte 56"/>
          <p:cNvSpPr txBox="1"/>
          <p:nvPr/>
        </p:nvSpPr>
        <p:spPr>
          <a:xfrm>
            <a:off x="2142089" y="4037535"/>
            <a:ext cx="8193536" cy="369332"/>
          </a:xfrm>
          <a:prstGeom prst="rect">
            <a:avLst/>
          </a:prstGeom>
          <a:noFill/>
        </p:spPr>
        <p:txBody>
          <a:bodyPr wrap="square" rtlCol="0">
            <a:spAutoFit/>
          </a:bodyPr>
          <a:lstStyle/>
          <a:p>
            <a:r>
              <a:rPr lang="fr-FR" dirty="0"/>
              <a:t>- calculer le montant total de la sortie 70*16,28 = 1139,60 €</a:t>
            </a:r>
          </a:p>
        </p:txBody>
      </p:sp>
      <p:sp>
        <p:nvSpPr>
          <p:cNvPr id="10" name="ZoneTexte 9"/>
          <p:cNvSpPr txBox="1"/>
          <p:nvPr/>
        </p:nvSpPr>
        <p:spPr>
          <a:xfrm>
            <a:off x="2142089" y="4744900"/>
            <a:ext cx="6811822" cy="369332"/>
          </a:xfrm>
          <a:prstGeom prst="rect">
            <a:avLst/>
          </a:prstGeom>
          <a:noFill/>
        </p:spPr>
        <p:txBody>
          <a:bodyPr wrap="square" rtlCol="0">
            <a:spAutoFit/>
          </a:bodyPr>
          <a:lstStyle/>
          <a:p>
            <a:r>
              <a:rPr lang="fr-FR" dirty="0"/>
              <a:t>- calculer la nouvelle quantité stockée : 75-70 = 5 planches</a:t>
            </a:r>
          </a:p>
        </p:txBody>
      </p:sp>
      <p:sp>
        <p:nvSpPr>
          <p:cNvPr id="53" name="ZoneTexte 52"/>
          <p:cNvSpPr txBox="1"/>
          <p:nvPr/>
        </p:nvSpPr>
        <p:spPr>
          <a:xfrm>
            <a:off x="1763343" y="1616432"/>
            <a:ext cx="576064" cy="276999"/>
          </a:xfrm>
          <a:prstGeom prst="rect">
            <a:avLst/>
          </a:prstGeom>
          <a:noFill/>
        </p:spPr>
        <p:txBody>
          <a:bodyPr wrap="square" rtlCol="0">
            <a:spAutoFit/>
          </a:bodyPr>
          <a:lstStyle/>
          <a:p>
            <a:pPr algn="ctr"/>
            <a:r>
              <a:rPr lang="fr-FR" sz="1200" dirty="0"/>
              <a:t>23/04</a:t>
            </a:r>
          </a:p>
        </p:txBody>
      </p:sp>
      <p:sp>
        <p:nvSpPr>
          <p:cNvPr id="54" name="ZoneTexte 53"/>
          <p:cNvSpPr txBox="1"/>
          <p:nvPr/>
        </p:nvSpPr>
        <p:spPr>
          <a:xfrm>
            <a:off x="2324408" y="1616432"/>
            <a:ext cx="1241555" cy="276999"/>
          </a:xfrm>
          <a:prstGeom prst="rect">
            <a:avLst/>
          </a:prstGeom>
          <a:noFill/>
        </p:spPr>
        <p:txBody>
          <a:bodyPr wrap="square" rtlCol="0">
            <a:spAutoFit/>
          </a:bodyPr>
          <a:lstStyle/>
          <a:p>
            <a:r>
              <a:rPr lang="fr-FR" sz="1200" dirty="0"/>
              <a:t>Entrée</a:t>
            </a:r>
          </a:p>
        </p:txBody>
      </p:sp>
      <p:sp>
        <p:nvSpPr>
          <p:cNvPr id="55" name="ZoneTexte 54"/>
          <p:cNvSpPr txBox="1"/>
          <p:nvPr/>
        </p:nvSpPr>
        <p:spPr>
          <a:xfrm>
            <a:off x="3571468" y="1616432"/>
            <a:ext cx="792088" cy="276999"/>
          </a:xfrm>
          <a:prstGeom prst="rect">
            <a:avLst/>
          </a:prstGeom>
          <a:noFill/>
        </p:spPr>
        <p:txBody>
          <a:bodyPr wrap="square" rtlCol="0">
            <a:spAutoFit/>
          </a:bodyPr>
          <a:lstStyle/>
          <a:p>
            <a:pPr algn="ctr"/>
            <a:r>
              <a:rPr lang="fr-FR" sz="1200" dirty="0"/>
              <a:t>60,00</a:t>
            </a:r>
          </a:p>
        </p:txBody>
      </p:sp>
      <p:sp>
        <p:nvSpPr>
          <p:cNvPr id="59" name="ZoneTexte 58"/>
          <p:cNvSpPr txBox="1"/>
          <p:nvPr/>
        </p:nvSpPr>
        <p:spPr>
          <a:xfrm>
            <a:off x="4379262" y="1616432"/>
            <a:ext cx="792088" cy="276999"/>
          </a:xfrm>
          <a:prstGeom prst="rect">
            <a:avLst/>
          </a:prstGeom>
          <a:noFill/>
        </p:spPr>
        <p:txBody>
          <a:bodyPr wrap="square" rtlCol="0">
            <a:spAutoFit/>
          </a:bodyPr>
          <a:lstStyle/>
          <a:p>
            <a:pPr algn="ctr"/>
            <a:r>
              <a:rPr lang="fr-FR" sz="1200" dirty="0"/>
              <a:t>17,00</a:t>
            </a:r>
          </a:p>
        </p:txBody>
      </p:sp>
      <p:sp>
        <p:nvSpPr>
          <p:cNvPr id="60" name="ZoneTexte 59"/>
          <p:cNvSpPr txBox="1"/>
          <p:nvPr/>
        </p:nvSpPr>
        <p:spPr>
          <a:xfrm>
            <a:off x="5128757" y="1616432"/>
            <a:ext cx="792088" cy="276999"/>
          </a:xfrm>
          <a:prstGeom prst="rect">
            <a:avLst/>
          </a:prstGeom>
          <a:noFill/>
        </p:spPr>
        <p:txBody>
          <a:bodyPr wrap="square" rtlCol="0">
            <a:spAutoFit/>
          </a:bodyPr>
          <a:lstStyle/>
          <a:p>
            <a:pPr algn="ctr"/>
            <a:r>
              <a:rPr lang="fr-FR" sz="1200" dirty="0"/>
              <a:t>1020,00</a:t>
            </a:r>
          </a:p>
        </p:txBody>
      </p:sp>
      <p:sp>
        <p:nvSpPr>
          <p:cNvPr id="61" name="ZoneTexte 60"/>
          <p:cNvSpPr txBox="1"/>
          <p:nvPr/>
        </p:nvSpPr>
        <p:spPr>
          <a:xfrm>
            <a:off x="8133052" y="1616432"/>
            <a:ext cx="647235" cy="276999"/>
          </a:xfrm>
          <a:prstGeom prst="rect">
            <a:avLst/>
          </a:prstGeom>
          <a:noFill/>
        </p:spPr>
        <p:txBody>
          <a:bodyPr wrap="square" rtlCol="0">
            <a:spAutoFit/>
          </a:bodyPr>
          <a:lstStyle/>
          <a:p>
            <a:pPr algn="ctr"/>
            <a:r>
              <a:rPr lang="fr-FR" sz="1200" dirty="0"/>
              <a:t>75,00</a:t>
            </a:r>
          </a:p>
        </p:txBody>
      </p:sp>
      <p:sp>
        <p:nvSpPr>
          <p:cNvPr id="62" name="ZoneTexte 61"/>
          <p:cNvSpPr txBox="1"/>
          <p:nvPr/>
        </p:nvSpPr>
        <p:spPr>
          <a:xfrm>
            <a:off x="1758101" y="780828"/>
            <a:ext cx="576064" cy="276999"/>
          </a:xfrm>
          <a:prstGeom prst="rect">
            <a:avLst/>
          </a:prstGeom>
          <a:noFill/>
        </p:spPr>
        <p:txBody>
          <a:bodyPr wrap="square" rtlCol="0">
            <a:spAutoFit/>
          </a:bodyPr>
          <a:lstStyle/>
          <a:p>
            <a:r>
              <a:rPr lang="fr-FR" sz="1200" dirty="0"/>
              <a:t>01/04</a:t>
            </a:r>
          </a:p>
        </p:txBody>
      </p:sp>
      <p:sp>
        <p:nvSpPr>
          <p:cNvPr id="63" name="ZoneTexte 62"/>
          <p:cNvSpPr txBox="1"/>
          <p:nvPr/>
        </p:nvSpPr>
        <p:spPr>
          <a:xfrm>
            <a:off x="1763343" y="1077889"/>
            <a:ext cx="576064" cy="276999"/>
          </a:xfrm>
          <a:prstGeom prst="rect">
            <a:avLst/>
          </a:prstGeom>
          <a:noFill/>
        </p:spPr>
        <p:txBody>
          <a:bodyPr wrap="square" rtlCol="0">
            <a:spAutoFit/>
          </a:bodyPr>
          <a:lstStyle/>
          <a:p>
            <a:r>
              <a:rPr lang="fr-FR" sz="1200" dirty="0"/>
              <a:t>04/04</a:t>
            </a:r>
          </a:p>
        </p:txBody>
      </p:sp>
      <p:sp>
        <p:nvSpPr>
          <p:cNvPr id="64" name="ZoneTexte 63"/>
          <p:cNvSpPr txBox="1"/>
          <p:nvPr/>
        </p:nvSpPr>
        <p:spPr>
          <a:xfrm>
            <a:off x="2334166" y="780828"/>
            <a:ext cx="1241555" cy="276999"/>
          </a:xfrm>
          <a:prstGeom prst="rect">
            <a:avLst/>
          </a:prstGeom>
          <a:noFill/>
        </p:spPr>
        <p:txBody>
          <a:bodyPr wrap="square" rtlCol="0">
            <a:spAutoFit/>
          </a:bodyPr>
          <a:lstStyle/>
          <a:p>
            <a:r>
              <a:rPr lang="fr-FR" sz="1200" dirty="0"/>
              <a:t>Stock initial</a:t>
            </a:r>
          </a:p>
        </p:txBody>
      </p:sp>
      <p:sp>
        <p:nvSpPr>
          <p:cNvPr id="65" name="ZoneTexte 64"/>
          <p:cNvSpPr txBox="1"/>
          <p:nvPr/>
        </p:nvSpPr>
        <p:spPr>
          <a:xfrm>
            <a:off x="2334164" y="1077889"/>
            <a:ext cx="1313565" cy="276999"/>
          </a:xfrm>
          <a:prstGeom prst="rect">
            <a:avLst/>
          </a:prstGeom>
          <a:noFill/>
        </p:spPr>
        <p:txBody>
          <a:bodyPr wrap="square" rtlCol="0">
            <a:spAutoFit/>
          </a:bodyPr>
          <a:lstStyle/>
          <a:p>
            <a:r>
              <a:rPr lang="fr-FR" sz="1200" dirty="0"/>
              <a:t>Entrée</a:t>
            </a:r>
          </a:p>
        </p:txBody>
      </p:sp>
      <p:sp>
        <p:nvSpPr>
          <p:cNvPr id="66" name="ZoneTexte 65"/>
          <p:cNvSpPr txBox="1"/>
          <p:nvPr/>
        </p:nvSpPr>
        <p:spPr>
          <a:xfrm>
            <a:off x="3647728" y="780828"/>
            <a:ext cx="648072" cy="276999"/>
          </a:xfrm>
          <a:prstGeom prst="rect">
            <a:avLst/>
          </a:prstGeom>
          <a:noFill/>
        </p:spPr>
        <p:txBody>
          <a:bodyPr wrap="square" rtlCol="0">
            <a:spAutoFit/>
          </a:bodyPr>
          <a:lstStyle/>
          <a:p>
            <a:pPr algn="ctr"/>
            <a:r>
              <a:rPr lang="fr-FR" sz="1200" dirty="0"/>
              <a:t>50,00</a:t>
            </a:r>
          </a:p>
        </p:txBody>
      </p:sp>
      <p:sp>
        <p:nvSpPr>
          <p:cNvPr id="67" name="ZoneTexte 66"/>
          <p:cNvSpPr txBox="1"/>
          <p:nvPr/>
        </p:nvSpPr>
        <p:spPr>
          <a:xfrm>
            <a:off x="3647728" y="1077889"/>
            <a:ext cx="648072" cy="276999"/>
          </a:xfrm>
          <a:prstGeom prst="rect">
            <a:avLst/>
          </a:prstGeom>
          <a:noFill/>
        </p:spPr>
        <p:txBody>
          <a:bodyPr wrap="square" rtlCol="0">
            <a:spAutoFit/>
          </a:bodyPr>
          <a:lstStyle/>
          <a:p>
            <a:pPr algn="ctr"/>
            <a:r>
              <a:rPr lang="fr-FR" sz="1200" dirty="0"/>
              <a:t>25,00</a:t>
            </a:r>
          </a:p>
        </p:txBody>
      </p:sp>
      <p:sp>
        <p:nvSpPr>
          <p:cNvPr id="68" name="ZoneTexte 67"/>
          <p:cNvSpPr txBox="1"/>
          <p:nvPr/>
        </p:nvSpPr>
        <p:spPr>
          <a:xfrm>
            <a:off x="4352102" y="780828"/>
            <a:ext cx="792088" cy="276999"/>
          </a:xfrm>
          <a:prstGeom prst="rect">
            <a:avLst/>
          </a:prstGeom>
          <a:noFill/>
        </p:spPr>
        <p:txBody>
          <a:bodyPr wrap="square" rtlCol="0">
            <a:spAutoFit/>
          </a:bodyPr>
          <a:lstStyle/>
          <a:p>
            <a:pPr algn="ctr"/>
            <a:r>
              <a:rPr lang="fr-FR" sz="1200" dirty="0"/>
              <a:t>12,60</a:t>
            </a:r>
          </a:p>
        </p:txBody>
      </p:sp>
      <p:sp>
        <p:nvSpPr>
          <p:cNvPr id="69" name="ZoneTexte 68"/>
          <p:cNvSpPr txBox="1"/>
          <p:nvPr/>
        </p:nvSpPr>
        <p:spPr>
          <a:xfrm>
            <a:off x="4331294" y="1077889"/>
            <a:ext cx="792088" cy="276999"/>
          </a:xfrm>
          <a:prstGeom prst="rect">
            <a:avLst/>
          </a:prstGeom>
          <a:noFill/>
        </p:spPr>
        <p:txBody>
          <a:bodyPr wrap="square" rtlCol="0">
            <a:spAutoFit/>
          </a:bodyPr>
          <a:lstStyle/>
          <a:p>
            <a:pPr algn="ctr"/>
            <a:r>
              <a:rPr lang="fr-FR" sz="1200" dirty="0"/>
              <a:t>15,00</a:t>
            </a:r>
          </a:p>
        </p:txBody>
      </p:sp>
      <p:sp>
        <p:nvSpPr>
          <p:cNvPr id="70" name="ZoneTexte 69"/>
          <p:cNvSpPr txBox="1"/>
          <p:nvPr/>
        </p:nvSpPr>
        <p:spPr>
          <a:xfrm>
            <a:off x="5123382" y="780828"/>
            <a:ext cx="792088" cy="276999"/>
          </a:xfrm>
          <a:prstGeom prst="rect">
            <a:avLst/>
          </a:prstGeom>
          <a:noFill/>
        </p:spPr>
        <p:txBody>
          <a:bodyPr wrap="square" rtlCol="0">
            <a:spAutoFit/>
          </a:bodyPr>
          <a:lstStyle/>
          <a:p>
            <a:pPr algn="ctr"/>
            <a:r>
              <a:rPr lang="fr-FR" sz="1200" dirty="0"/>
              <a:t>630,00</a:t>
            </a:r>
          </a:p>
        </p:txBody>
      </p:sp>
      <p:sp>
        <p:nvSpPr>
          <p:cNvPr id="71" name="ZoneTexte 70"/>
          <p:cNvSpPr txBox="1"/>
          <p:nvPr/>
        </p:nvSpPr>
        <p:spPr>
          <a:xfrm>
            <a:off x="5133786" y="1077889"/>
            <a:ext cx="792088" cy="276999"/>
          </a:xfrm>
          <a:prstGeom prst="rect">
            <a:avLst/>
          </a:prstGeom>
          <a:noFill/>
        </p:spPr>
        <p:txBody>
          <a:bodyPr wrap="square" rtlCol="0">
            <a:spAutoFit/>
          </a:bodyPr>
          <a:lstStyle/>
          <a:p>
            <a:pPr algn="ctr"/>
            <a:r>
              <a:rPr lang="fr-FR" sz="1200" dirty="0"/>
              <a:t>375,00</a:t>
            </a:r>
          </a:p>
        </p:txBody>
      </p:sp>
      <p:sp>
        <p:nvSpPr>
          <p:cNvPr id="72" name="ZoneTexte 71"/>
          <p:cNvSpPr txBox="1"/>
          <p:nvPr/>
        </p:nvSpPr>
        <p:spPr>
          <a:xfrm>
            <a:off x="8184232" y="780828"/>
            <a:ext cx="575394" cy="276999"/>
          </a:xfrm>
          <a:prstGeom prst="rect">
            <a:avLst/>
          </a:prstGeom>
          <a:noFill/>
        </p:spPr>
        <p:txBody>
          <a:bodyPr wrap="square" rtlCol="0">
            <a:spAutoFit/>
          </a:bodyPr>
          <a:lstStyle/>
          <a:p>
            <a:r>
              <a:rPr lang="fr-FR" sz="1200" dirty="0"/>
              <a:t>50,00</a:t>
            </a:r>
          </a:p>
        </p:txBody>
      </p:sp>
      <p:sp>
        <p:nvSpPr>
          <p:cNvPr id="73" name="ZoneTexte 72"/>
          <p:cNvSpPr txBox="1"/>
          <p:nvPr/>
        </p:nvSpPr>
        <p:spPr>
          <a:xfrm>
            <a:off x="8184232" y="1077889"/>
            <a:ext cx="576064" cy="276999"/>
          </a:xfrm>
          <a:prstGeom prst="rect">
            <a:avLst/>
          </a:prstGeom>
          <a:noFill/>
        </p:spPr>
        <p:txBody>
          <a:bodyPr wrap="square" rtlCol="0">
            <a:spAutoFit/>
          </a:bodyPr>
          <a:lstStyle/>
          <a:p>
            <a:r>
              <a:rPr lang="fr-FR" sz="1200" dirty="0"/>
              <a:t>75,00</a:t>
            </a:r>
          </a:p>
        </p:txBody>
      </p:sp>
      <p:sp>
        <p:nvSpPr>
          <p:cNvPr id="74" name="ZoneTexte 73"/>
          <p:cNvSpPr txBox="1"/>
          <p:nvPr/>
        </p:nvSpPr>
        <p:spPr>
          <a:xfrm>
            <a:off x="8794289" y="780828"/>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9565569" y="780828"/>
            <a:ext cx="792088" cy="276999"/>
          </a:xfrm>
          <a:prstGeom prst="rect">
            <a:avLst/>
          </a:prstGeom>
          <a:noFill/>
        </p:spPr>
        <p:txBody>
          <a:bodyPr wrap="square" rtlCol="0">
            <a:spAutoFit/>
          </a:bodyPr>
          <a:lstStyle/>
          <a:p>
            <a:pPr algn="ctr"/>
            <a:r>
              <a:rPr lang="fr-FR" sz="1200" dirty="0"/>
              <a:t>630,00</a:t>
            </a:r>
          </a:p>
        </p:txBody>
      </p:sp>
      <p:sp>
        <p:nvSpPr>
          <p:cNvPr id="76" name="ZoneTexte 75"/>
          <p:cNvSpPr txBox="1"/>
          <p:nvPr/>
        </p:nvSpPr>
        <p:spPr>
          <a:xfrm>
            <a:off x="8779009" y="1077889"/>
            <a:ext cx="792088" cy="276999"/>
          </a:xfrm>
          <a:prstGeom prst="rect">
            <a:avLst/>
          </a:prstGeom>
          <a:noFill/>
        </p:spPr>
        <p:txBody>
          <a:bodyPr wrap="square" rtlCol="0">
            <a:spAutoFit/>
          </a:bodyPr>
          <a:lstStyle/>
          <a:p>
            <a:pPr algn="ctr"/>
            <a:r>
              <a:rPr lang="fr-FR" sz="1200" dirty="0"/>
              <a:t>13,40</a:t>
            </a:r>
          </a:p>
        </p:txBody>
      </p:sp>
      <p:sp>
        <p:nvSpPr>
          <p:cNvPr id="77" name="ZoneTexte 76"/>
          <p:cNvSpPr txBox="1"/>
          <p:nvPr/>
        </p:nvSpPr>
        <p:spPr>
          <a:xfrm>
            <a:off x="7308852" y="1332959"/>
            <a:ext cx="792088" cy="276999"/>
          </a:xfrm>
          <a:prstGeom prst="rect">
            <a:avLst/>
          </a:prstGeom>
          <a:noFill/>
        </p:spPr>
        <p:txBody>
          <a:bodyPr wrap="square" rtlCol="0">
            <a:spAutoFit/>
          </a:bodyPr>
          <a:lstStyle/>
          <a:p>
            <a:pPr algn="ctr"/>
            <a:r>
              <a:rPr lang="fr-FR" sz="1200" dirty="0"/>
              <a:t>804,00</a:t>
            </a:r>
          </a:p>
        </p:txBody>
      </p:sp>
      <p:sp>
        <p:nvSpPr>
          <p:cNvPr id="78" name="ZoneTexte 77"/>
          <p:cNvSpPr txBox="1"/>
          <p:nvPr/>
        </p:nvSpPr>
        <p:spPr>
          <a:xfrm>
            <a:off x="1763343" y="1332959"/>
            <a:ext cx="576064" cy="276999"/>
          </a:xfrm>
          <a:prstGeom prst="rect">
            <a:avLst/>
          </a:prstGeom>
          <a:noFill/>
        </p:spPr>
        <p:txBody>
          <a:bodyPr wrap="square" rtlCol="0">
            <a:spAutoFit/>
          </a:bodyPr>
          <a:lstStyle/>
          <a:p>
            <a:pPr algn="ctr"/>
            <a:r>
              <a:rPr lang="fr-FR" sz="1200" dirty="0"/>
              <a:t>13/04</a:t>
            </a:r>
          </a:p>
        </p:txBody>
      </p:sp>
      <p:sp>
        <p:nvSpPr>
          <p:cNvPr id="79" name="ZoneTexte 78"/>
          <p:cNvSpPr txBox="1"/>
          <p:nvPr/>
        </p:nvSpPr>
        <p:spPr>
          <a:xfrm>
            <a:off x="2319397" y="1332959"/>
            <a:ext cx="1241555" cy="276999"/>
          </a:xfrm>
          <a:prstGeom prst="rect">
            <a:avLst/>
          </a:prstGeom>
          <a:noFill/>
        </p:spPr>
        <p:txBody>
          <a:bodyPr wrap="square" rtlCol="0">
            <a:spAutoFit/>
          </a:bodyPr>
          <a:lstStyle/>
          <a:p>
            <a:r>
              <a:rPr lang="fr-FR" sz="1200" dirty="0"/>
              <a:t>Sortie</a:t>
            </a:r>
          </a:p>
        </p:txBody>
      </p:sp>
      <p:sp>
        <p:nvSpPr>
          <p:cNvPr id="80" name="ZoneTexte 79"/>
          <p:cNvSpPr txBox="1"/>
          <p:nvPr/>
        </p:nvSpPr>
        <p:spPr>
          <a:xfrm>
            <a:off x="5943428" y="1332961"/>
            <a:ext cx="601317" cy="276997"/>
          </a:xfrm>
          <a:prstGeom prst="rect">
            <a:avLst/>
          </a:prstGeom>
          <a:noFill/>
        </p:spPr>
        <p:txBody>
          <a:bodyPr wrap="square" rtlCol="0">
            <a:spAutoFit/>
          </a:bodyPr>
          <a:lstStyle/>
          <a:p>
            <a:pPr algn="ctr"/>
            <a:r>
              <a:rPr lang="fr-FR" sz="1200" dirty="0"/>
              <a:t>60,00</a:t>
            </a:r>
          </a:p>
        </p:txBody>
      </p:sp>
      <p:sp>
        <p:nvSpPr>
          <p:cNvPr id="81" name="ZoneTexte 80"/>
          <p:cNvSpPr txBox="1"/>
          <p:nvPr/>
        </p:nvSpPr>
        <p:spPr>
          <a:xfrm>
            <a:off x="8138294" y="1332959"/>
            <a:ext cx="647235" cy="276999"/>
          </a:xfrm>
          <a:prstGeom prst="rect">
            <a:avLst/>
          </a:prstGeom>
          <a:noFill/>
        </p:spPr>
        <p:txBody>
          <a:bodyPr wrap="square" rtlCol="0">
            <a:spAutoFit/>
          </a:bodyPr>
          <a:lstStyle/>
          <a:p>
            <a:pPr algn="ctr"/>
            <a:r>
              <a:rPr lang="fr-FR" sz="1200" dirty="0"/>
              <a:t>15,00</a:t>
            </a:r>
          </a:p>
        </p:txBody>
      </p:sp>
      <p:sp>
        <p:nvSpPr>
          <p:cNvPr id="82" name="ZoneTexte 81"/>
          <p:cNvSpPr txBox="1"/>
          <p:nvPr/>
        </p:nvSpPr>
        <p:spPr>
          <a:xfrm>
            <a:off x="6516764" y="1332959"/>
            <a:ext cx="792088" cy="276999"/>
          </a:xfrm>
          <a:prstGeom prst="rect">
            <a:avLst/>
          </a:prstGeom>
          <a:noFill/>
        </p:spPr>
        <p:txBody>
          <a:bodyPr wrap="square" rtlCol="0">
            <a:spAutoFit/>
          </a:bodyPr>
          <a:lstStyle/>
          <a:p>
            <a:pPr algn="ctr"/>
            <a:r>
              <a:rPr lang="fr-FR" sz="1200" dirty="0"/>
              <a:t>13,40</a:t>
            </a:r>
          </a:p>
        </p:txBody>
      </p:sp>
      <p:sp>
        <p:nvSpPr>
          <p:cNvPr id="83" name="ZoneTexte 82"/>
          <p:cNvSpPr txBox="1"/>
          <p:nvPr/>
        </p:nvSpPr>
        <p:spPr>
          <a:xfrm>
            <a:off x="9550289" y="1077889"/>
            <a:ext cx="792088" cy="276999"/>
          </a:xfrm>
          <a:prstGeom prst="rect">
            <a:avLst/>
          </a:prstGeom>
          <a:noFill/>
        </p:spPr>
        <p:txBody>
          <a:bodyPr wrap="square" rtlCol="0">
            <a:spAutoFit/>
          </a:bodyPr>
          <a:lstStyle/>
          <a:p>
            <a:pPr algn="ctr"/>
            <a:r>
              <a:rPr lang="fr-FR" sz="1200" dirty="0"/>
              <a:t>1005,00</a:t>
            </a:r>
          </a:p>
        </p:txBody>
      </p:sp>
      <p:sp>
        <p:nvSpPr>
          <p:cNvPr id="84" name="ZoneTexte 83"/>
          <p:cNvSpPr txBox="1"/>
          <p:nvPr/>
        </p:nvSpPr>
        <p:spPr>
          <a:xfrm>
            <a:off x="8779009" y="1332959"/>
            <a:ext cx="792088" cy="276999"/>
          </a:xfrm>
          <a:prstGeom prst="rect">
            <a:avLst/>
          </a:prstGeom>
          <a:noFill/>
        </p:spPr>
        <p:txBody>
          <a:bodyPr wrap="square" rtlCol="0">
            <a:spAutoFit/>
          </a:bodyPr>
          <a:lstStyle/>
          <a:p>
            <a:pPr algn="ctr"/>
            <a:r>
              <a:rPr lang="fr-FR" sz="1200" dirty="0"/>
              <a:t>13,40</a:t>
            </a:r>
          </a:p>
        </p:txBody>
      </p:sp>
      <p:sp>
        <p:nvSpPr>
          <p:cNvPr id="85" name="ZoneTexte 84"/>
          <p:cNvSpPr txBox="1"/>
          <p:nvPr/>
        </p:nvSpPr>
        <p:spPr>
          <a:xfrm>
            <a:off x="9550289" y="1332959"/>
            <a:ext cx="792088" cy="276999"/>
          </a:xfrm>
          <a:prstGeom prst="rect">
            <a:avLst/>
          </a:prstGeom>
          <a:noFill/>
        </p:spPr>
        <p:txBody>
          <a:bodyPr wrap="square" rtlCol="0">
            <a:spAutoFit/>
          </a:bodyPr>
          <a:lstStyle/>
          <a:p>
            <a:pPr algn="ctr"/>
            <a:r>
              <a:rPr lang="fr-FR" sz="1200" dirty="0"/>
              <a:t>201,00</a:t>
            </a:r>
          </a:p>
        </p:txBody>
      </p:sp>
      <p:sp>
        <p:nvSpPr>
          <p:cNvPr id="86" name="ZoneTexte 85"/>
          <p:cNvSpPr txBox="1"/>
          <p:nvPr/>
        </p:nvSpPr>
        <p:spPr>
          <a:xfrm>
            <a:off x="8760296" y="1616432"/>
            <a:ext cx="792088" cy="276999"/>
          </a:xfrm>
          <a:prstGeom prst="rect">
            <a:avLst/>
          </a:prstGeom>
          <a:noFill/>
        </p:spPr>
        <p:txBody>
          <a:bodyPr wrap="square" rtlCol="0">
            <a:spAutoFit/>
          </a:bodyPr>
          <a:lstStyle/>
          <a:p>
            <a:pPr algn="ctr"/>
            <a:r>
              <a:rPr lang="fr-FR" sz="1200" dirty="0"/>
              <a:t>16,28</a:t>
            </a:r>
          </a:p>
        </p:txBody>
      </p:sp>
      <p:sp>
        <p:nvSpPr>
          <p:cNvPr id="87" name="ZoneTexte 86"/>
          <p:cNvSpPr txBox="1"/>
          <p:nvPr/>
        </p:nvSpPr>
        <p:spPr>
          <a:xfrm>
            <a:off x="9583100" y="1616432"/>
            <a:ext cx="792088" cy="276999"/>
          </a:xfrm>
          <a:prstGeom prst="rect">
            <a:avLst/>
          </a:prstGeom>
          <a:noFill/>
        </p:spPr>
        <p:txBody>
          <a:bodyPr wrap="square" rtlCol="0">
            <a:spAutoFit/>
          </a:bodyPr>
          <a:lstStyle/>
          <a:p>
            <a:pPr algn="ctr"/>
            <a:r>
              <a:rPr lang="fr-FR" sz="1200" dirty="0"/>
              <a:t>1221,00</a:t>
            </a:r>
          </a:p>
        </p:txBody>
      </p:sp>
      <p:sp>
        <p:nvSpPr>
          <p:cNvPr id="88" name="ZoneTexte 87"/>
          <p:cNvSpPr txBox="1"/>
          <p:nvPr/>
        </p:nvSpPr>
        <p:spPr>
          <a:xfrm>
            <a:off x="6516764" y="1912929"/>
            <a:ext cx="792088" cy="276999"/>
          </a:xfrm>
          <a:prstGeom prst="rect">
            <a:avLst/>
          </a:prstGeom>
          <a:noFill/>
        </p:spPr>
        <p:txBody>
          <a:bodyPr wrap="square" rtlCol="0">
            <a:spAutoFit/>
          </a:bodyPr>
          <a:lstStyle/>
          <a:p>
            <a:pPr algn="ctr"/>
            <a:r>
              <a:rPr lang="fr-FR" sz="1200" dirty="0"/>
              <a:t>16,28</a:t>
            </a:r>
          </a:p>
        </p:txBody>
      </p:sp>
      <p:sp>
        <p:nvSpPr>
          <p:cNvPr id="89" name="ZoneTexte 88"/>
          <p:cNvSpPr txBox="1"/>
          <p:nvPr/>
        </p:nvSpPr>
        <p:spPr>
          <a:xfrm>
            <a:off x="7308852" y="1912929"/>
            <a:ext cx="824199" cy="276999"/>
          </a:xfrm>
          <a:prstGeom prst="rect">
            <a:avLst/>
          </a:prstGeom>
          <a:noFill/>
        </p:spPr>
        <p:txBody>
          <a:bodyPr wrap="square" rtlCol="0">
            <a:spAutoFit/>
          </a:bodyPr>
          <a:lstStyle/>
          <a:p>
            <a:pPr algn="ctr"/>
            <a:r>
              <a:rPr lang="fr-FR" sz="1200" dirty="0"/>
              <a:t>1139,60</a:t>
            </a:r>
          </a:p>
        </p:txBody>
      </p:sp>
      <p:sp>
        <p:nvSpPr>
          <p:cNvPr id="90" name="ZoneTexte 89"/>
          <p:cNvSpPr txBox="1"/>
          <p:nvPr/>
        </p:nvSpPr>
        <p:spPr>
          <a:xfrm>
            <a:off x="2142089" y="5114232"/>
            <a:ext cx="6811822" cy="369332"/>
          </a:xfrm>
          <a:prstGeom prst="rect">
            <a:avLst/>
          </a:prstGeom>
          <a:noFill/>
        </p:spPr>
        <p:txBody>
          <a:bodyPr wrap="square" rtlCol="0">
            <a:spAutoFit/>
          </a:bodyPr>
          <a:lstStyle/>
          <a:p>
            <a:r>
              <a:rPr lang="fr-FR" dirty="0"/>
              <a:t>- inscrire le dernier coût unitaire moyen pondéré calculé : 16,28 € </a:t>
            </a:r>
          </a:p>
        </p:txBody>
      </p:sp>
      <p:sp>
        <p:nvSpPr>
          <p:cNvPr id="91" name="ZoneTexte 90"/>
          <p:cNvSpPr txBox="1"/>
          <p:nvPr/>
        </p:nvSpPr>
        <p:spPr>
          <a:xfrm>
            <a:off x="2142089" y="5499659"/>
            <a:ext cx="6442215" cy="369332"/>
          </a:xfrm>
          <a:prstGeom prst="rect">
            <a:avLst/>
          </a:prstGeom>
          <a:noFill/>
        </p:spPr>
        <p:txBody>
          <a:bodyPr wrap="square" rtlCol="0">
            <a:spAutoFit/>
          </a:bodyPr>
          <a:lstStyle/>
          <a:p>
            <a:r>
              <a:rPr lang="fr-FR" dirty="0"/>
              <a:t>- calculer le coût total du stock : 5 * 16,28 = 81,40 €</a:t>
            </a:r>
          </a:p>
        </p:txBody>
      </p:sp>
      <p:sp>
        <p:nvSpPr>
          <p:cNvPr id="92" name="ZoneTexte 91"/>
          <p:cNvSpPr txBox="1"/>
          <p:nvPr/>
        </p:nvSpPr>
        <p:spPr>
          <a:xfrm>
            <a:off x="8760296" y="1912929"/>
            <a:ext cx="792088" cy="276999"/>
          </a:xfrm>
          <a:prstGeom prst="rect">
            <a:avLst/>
          </a:prstGeom>
          <a:noFill/>
        </p:spPr>
        <p:txBody>
          <a:bodyPr wrap="square" rtlCol="0">
            <a:spAutoFit/>
          </a:bodyPr>
          <a:lstStyle/>
          <a:p>
            <a:pPr algn="ctr"/>
            <a:r>
              <a:rPr lang="fr-FR" sz="1200" dirty="0"/>
              <a:t>16,28</a:t>
            </a:r>
          </a:p>
        </p:txBody>
      </p:sp>
      <p:sp>
        <p:nvSpPr>
          <p:cNvPr id="93" name="ZoneTexte 92"/>
          <p:cNvSpPr txBox="1"/>
          <p:nvPr/>
        </p:nvSpPr>
        <p:spPr>
          <a:xfrm>
            <a:off x="9583100" y="1912929"/>
            <a:ext cx="792088" cy="276999"/>
          </a:xfrm>
          <a:prstGeom prst="rect">
            <a:avLst/>
          </a:prstGeom>
          <a:noFill/>
        </p:spPr>
        <p:txBody>
          <a:bodyPr wrap="square" rtlCol="0">
            <a:spAutoFit/>
          </a:bodyPr>
          <a:lstStyle/>
          <a:p>
            <a:pPr algn="ctr"/>
            <a:r>
              <a:rPr lang="fr-FR" sz="1200" dirty="0"/>
              <a:t>81,40</a:t>
            </a:r>
          </a:p>
        </p:txBody>
      </p:sp>
      <p:sp>
        <p:nvSpPr>
          <p:cNvPr id="52" name="Rectangle 51">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2. CUMP après chaque entrée</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68</a:t>
            </a:fld>
            <a:endParaRPr lang="fr-FR" dirty="0"/>
          </a:p>
        </p:txBody>
      </p:sp>
    </p:spTree>
    <p:extLst>
      <p:ext uri="{BB962C8B-B14F-4D97-AF65-F5344CB8AC3E}">
        <p14:creationId xmlns:p14="http://schemas.microsoft.com/office/powerpoint/2010/main" val="93549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31" grpId="0"/>
      <p:bldP spid="32" grpId="0"/>
      <p:bldP spid="33" grpId="0"/>
      <p:bldP spid="40" grpId="0"/>
      <p:bldP spid="9" grpId="0"/>
      <p:bldP spid="56" grpId="0"/>
      <p:bldP spid="57" grpId="0"/>
      <p:bldP spid="10" grpId="0"/>
      <p:bldP spid="88" grpId="0"/>
      <p:bldP spid="89" grpId="0"/>
      <p:bldP spid="90" grpId="0"/>
      <p:bldP spid="91" grpId="0"/>
      <p:bldP spid="92" grpId="0"/>
      <p:bldP spid="9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81467" y="908720"/>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3" name="ZoneTexte 42"/>
          <p:cNvSpPr txBox="1"/>
          <p:nvPr/>
        </p:nvSpPr>
        <p:spPr>
          <a:xfrm>
            <a:off x="1786610" y="3429000"/>
            <a:ext cx="8635112" cy="369332"/>
          </a:xfrm>
          <a:prstGeom prst="rect">
            <a:avLst/>
          </a:prstGeom>
          <a:noFill/>
        </p:spPr>
        <p:txBody>
          <a:bodyPr wrap="square" rtlCol="0">
            <a:spAutoFit/>
          </a:bodyPr>
          <a:lstStyle/>
          <a:p>
            <a:r>
              <a:rPr lang="fr-FR" b="1" dirty="0"/>
              <a:t>Opération</a:t>
            </a:r>
            <a:r>
              <a:rPr lang="fr-FR" dirty="0"/>
              <a:t> : Le 31/04, l’entreprise constate le stock final</a:t>
            </a:r>
          </a:p>
        </p:txBody>
      </p:sp>
      <p:sp>
        <p:nvSpPr>
          <p:cNvPr id="44" name="ZoneTexte 43"/>
          <p:cNvSpPr txBox="1"/>
          <p:nvPr/>
        </p:nvSpPr>
        <p:spPr>
          <a:xfrm>
            <a:off x="2129637" y="4139357"/>
            <a:ext cx="8205988" cy="369332"/>
          </a:xfrm>
          <a:prstGeom prst="rect">
            <a:avLst/>
          </a:prstGeom>
          <a:noFill/>
        </p:spPr>
        <p:txBody>
          <a:bodyPr wrap="square" rtlCol="0">
            <a:spAutoFit/>
          </a:bodyPr>
          <a:lstStyle/>
          <a:p>
            <a:r>
              <a:rPr lang="fr-FR" dirty="0"/>
              <a:t>- faire le total des quantités et des montants</a:t>
            </a:r>
          </a:p>
        </p:txBody>
      </p:sp>
      <p:sp>
        <p:nvSpPr>
          <p:cNvPr id="31" name="ZoneTexte 30"/>
          <p:cNvSpPr txBox="1"/>
          <p:nvPr/>
        </p:nvSpPr>
        <p:spPr>
          <a:xfrm>
            <a:off x="1779049" y="2723422"/>
            <a:ext cx="576064" cy="276999"/>
          </a:xfrm>
          <a:prstGeom prst="rect">
            <a:avLst/>
          </a:prstGeom>
          <a:noFill/>
        </p:spPr>
        <p:txBody>
          <a:bodyPr wrap="square" rtlCol="0">
            <a:spAutoFit/>
          </a:bodyPr>
          <a:lstStyle/>
          <a:p>
            <a:pPr algn="ctr"/>
            <a:r>
              <a:rPr lang="fr-FR" sz="1200" dirty="0"/>
              <a:t>27/04</a:t>
            </a:r>
          </a:p>
        </p:txBody>
      </p:sp>
      <p:sp>
        <p:nvSpPr>
          <p:cNvPr id="32" name="ZoneTexte 31"/>
          <p:cNvSpPr txBox="1"/>
          <p:nvPr/>
        </p:nvSpPr>
        <p:spPr>
          <a:xfrm>
            <a:off x="2340114" y="2723422"/>
            <a:ext cx="1241555" cy="276999"/>
          </a:xfrm>
          <a:prstGeom prst="rect">
            <a:avLst/>
          </a:prstGeom>
          <a:noFill/>
        </p:spPr>
        <p:txBody>
          <a:bodyPr wrap="square" rtlCol="0">
            <a:spAutoFit/>
          </a:bodyPr>
          <a:lstStyle/>
          <a:p>
            <a:r>
              <a:rPr lang="fr-FR" sz="1200" dirty="0"/>
              <a:t>Sortie</a:t>
            </a:r>
          </a:p>
        </p:txBody>
      </p:sp>
      <p:sp>
        <p:nvSpPr>
          <p:cNvPr id="33" name="ZoneTexte 32"/>
          <p:cNvSpPr txBox="1"/>
          <p:nvPr/>
        </p:nvSpPr>
        <p:spPr>
          <a:xfrm>
            <a:off x="5931974" y="2723422"/>
            <a:ext cx="601317" cy="276999"/>
          </a:xfrm>
          <a:prstGeom prst="rect">
            <a:avLst/>
          </a:prstGeom>
          <a:noFill/>
        </p:spPr>
        <p:txBody>
          <a:bodyPr wrap="square" rtlCol="0">
            <a:spAutoFit/>
          </a:bodyPr>
          <a:lstStyle/>
          <a:p>
            <a:pPr algn="ctr"/>
            <a:r>
              <a:rPr lang="fr-FR" sz="1200" dirty="0"/>
              <a:t>70,00</a:t>
            </a:r>
          </a:p>
        </p:txBody>
      </p:sp>
      <p:sp>
        <p:nvSpPr>
          <p:cNvPr id="40" name="ZoneTexte 39"/>
          <p:cNvSpPr txBox="1"/>
          <p:nvPr/>
        </p:nvSpPr>
        <p:spPr>
          <a:xfrm>
            <a:off x="8148758" y="2723422"/>
            <a:ext cx="647235" cy="276999"/>
          </a:xfrm>
          <a:prstGeom prst="rect">
            <a:avLst/>
          </a:prstGeom>
          <a:noFill/>
        </p:spPr>
        <p:txBody>
          <a:bodyPr wrap="square" rtlCol="0">
            <a:spAutoFit/>
          </a:bodyPr>
          <a:lstStyle/>
          <a:p>
            <a:pPr algn="ctr"/>
            <a:r>
              <a:rPr lang="fr-FR" sz="1200" dirty="0"/>
              <a:t>5,00</a:t>
            </a:r>
          </a:p>
        </p:txBody>
      </p:sp>
      <p:sp>
        <p:nvSpPr>
          <p:cNvPr id="9" name="ZoneTexte 8"/>
          <p:cNvSpPr txBox="1"/>
          <p:nvPr/>
        </p:nvSpPr>
        <p:spPr>
          <a:xfrm>
            <a:off x="1786610" y="3798332"/>
            <a:ext cx="8635112" cy="369332"/>
          </a:xfrm>
          <a:prstGeom prst="rect">
            <a:avLst/>
          </a:prstGeom>
          <a:noFill/>
        </p:spPr>
        <p:txBody>
          <a:bodyPr wrap="square" rtlCol="0">
            <a:spAutoFit/>
          </a:bodyPr>
          <a:lstStyle/>
          <a:p>
            <a:r>
              <a:rPr lang="fr-FR" dirty="0"/>
              <a:t>Dans les colonnes « entrée», « sortie », et « stock » il faut :</a:t>
            </a:r>
          </a:p>
        </p:txBody>
      </p:sp>
      <p:sp>
        <p:nvSpPr>
          <p:cNvPr id="53" name="ZoneTexte 52"/>
          <p:cNvSpPr txBox="1"/>
          <p:nvPr/>
        </p:nvSpPr>
        <p:spPr>
          <a:xfrm>
            <a:off x="1763343" y="2426925"/>
            <a:ext cx="576064" cy="276999"/>
          </a:xfrm>
          <a:prstGeom prst="rect">
            <a:avLst/>
          </a:prstGeom>
          <a:noFill/>
        </p:spPr>
        <p:txBody>
          <a:bodyPr wrap="square" rtlCol="0">
            <a:spAutoFit/>
          </a:bodyPr>
          <a:lstStyle/>
          <a:p>
            <a:pPr algn="ctr"/>
            <a:r>
              <a:rPr lang="fr-FR" sz="1200" dirty="0"/>
              <a:t>23/04</a:t>
            </a:r>
          </a:p>
        </p:txBody>
      </p:sp>
      <p:sp>
        <p:nvSpPr>
          <p:cNvPr id="54" name="ZoneTexte 53"/>
          <p:cNvSpPr txBox="1"/>
          <p:nvPr/>
        </p:nvSpPr>
        <p:spPr>
          <a:xfrm>
            <a:off x="2324408" y="2426925"/>
            <a:ext cx="1241555" cy="276999"/>
          </a:xfrm>
          <a:prstGeom prst="rect">
            <a:avLst/>
          </a:prstGeom>
          <a:noFill/>
        </p:spPr>
        <p:txBody>
          <a:bodyPr wrap="square" rtlCol="0">
            <a:spAutoFit/>
          </a:bodyPr>
          <a:lstStyle/>
          <a:p>
            <a:r>
              <a:rPr lang="fr-FR" sz="1200" dirty="0"/>
              <a:t>Entrée</a:t>
            </a:r>
          </a:p>
        </p:txBody>
      </p:sp>
      <p:sp>
        <p:nvSpPr>
          <p:cNvPr id="55" name="ZoneTexte 54"/>
          <p:cNvSpPr txBox="1"/>
          <p:nvPr/>
        </p:nvSpPr>
        <p:spPr>
          <a:xfrm>
            <a:off x="3571468" y="2426925"/>
            <a:ext cx="792088" cy="276999"/>
          </a:xfrm>
          <a:prstGeom prst="rect">
            <a:avLst/>
          </a:prstGeom>
          <a:noFill/>
        </p:spPr>
        <p:txBody>
          <a:bodyPr wrap="square" rtlCol="0">
            <a:spAutoFit/>
          </a:bodyPr>
          <a:lstStyle/>
          <a:p>
            <a:pPr algn="ctr"/>
            <a:r>
              <a:rPr lang="fr-FR" sz="1200" dirty="0"/>
              <a:t>60,00</a:t>
            </a:r>
          </a:p>
        </p:txBody>
      </p:sp>
      <p:sp>
        <p:nvSpPr>
          <p:cNvPr id="59" name="ZoneTexte 58"/>
          <p:cNvSpPr txBox="1"/>
          <p:nvPr/>
        </p:nvSpPr>
        <p:spPr>
          <a:xfrm>
            <a:off x="4379262" y="2426925"/>
            <a:ext cx="792088" cy="276999"/>
          </a:xfrm>
          <a:prstGeom prst="rect">
            <a:avLst/>
          </a:prstGeom>
          <a:noFill/>
        </p:spPr>
        <p:txBody>
          <a:bodyPr wrap="square" rtlCol="0">
            <a:spAutoFit/>
          </a:bodyPr>
          <a:lstStyle/>
          <a:p>
            <a:pPr algn="ctr"/>
            <a:r>
              <a:rPr lang="fr-FR" sz="1200" dirty="0"/>
              <a:t>17,00</a:t>
            </a:r>
          </a:p>
        </p:txBody>
      </p:sp>
      <p:sp>
        <p:nvSpPr>
          <p:cNvPr id="60" name="ZoneTexte 59"/>
          <p:cNvSpPr txBox="1"/>
          <p:nvPr/>
        </p:nvSpPr>
        <p:spPr>
          <a:xfrm>
            <a:off x="5128757" y="2426925"/>
            <a:ext cx="792088" cy="276999"/>
          </a:xfrm>
          <a:prstGeom prst="rect">
            <a:avLst/>
          </a:prstGeom>
          <a:noFill/>
        </p:spPr>
        <p:txBody>
          <a:bodyPr wrap="square" rtlCol="0">
            <a:spAutoFit/>
          </a:bodyPr>
          <a:lstStyle/>
          <a:p>
            <a:pPr algn="ctr"/>
            <a:r>
              <a:rPr lang="fr-FR" sz="1200" dirty="0"/>
              <a:t>1020,00</a:t>
            </a:r>
          </a:p>
        </p:txBody>
      </p:sp>
      <p:sp>
        <p:nvSpPr>
          <p:cNvPr id="61" name="ZoneTexte 60"/>
          <p:cNvSpPr txBox="1"/>
          <p:nvPr/>
        </p:nvSpPr>
        <p:spPr>
          <a:xfrm>
            <a:off x="8133052" y="2426925"/>
            <a:ext cx="647235" cy="276999"/>
          </a:xfrm>
          <a:prstGeom prst="rect">
            <a:avLst/>
          </a:prstGeom>
          <a:noFill/>
        </p:spPr>
        <p:txBody>
          <a:bodyPr wrap="square" rtlCol="0">
            <a:spAutoFit/>
          </a:bodyPr>
          <a:lstStyle/>
          <a:p>
            <a:pPr algn="ctr"/>
            <a:r>
              <a:rPr lang="fr-FR" sz="1200" dirty="0"/>
              <a:t>75,00</a:t>
            </a:r>
          </a:p>
        </p:txBody>
      </p:sp>
      <p:sp>
        <p:nvSpPr>
          <p:cNvPr id="62" name="ZoneTexte 61"/>
          <p:cNvSpPr txBox="1"/>
          <p:nvPr/>
        </p:nvSpPr>
        <p:spPr>
          <a:xfrm>
            <a:off x="1758101" y="1591321"/>
            <a:ext cx="576064" cy="276999"/>
          </a:xfrm>
          <a:prstGeom prst="rect">
            <a:avLst/>
          </a:prstGeom>
          <a:noFill/>
        </p:spPr>
        <p:txBody>
          <a:bodyPr wrap="square" rtlCol="0">
            <a:spAutoFit/>
          </a:bodyPr>
          <a:lstStyle/>
          <a:p>
            <a:r>
              <a:rPr lang="fr-FR" sz="1200" dirty="0"/>
              <a:t>01/04</a:t>
            </a:r>
          </a:p>
        </p:txBody>
      </p:sp>
      <p:sp>
        <p:nvSpPr>
          <p:cNvPr id="63" name="ZoneTexte 62"/>
          <p:cNvSpPr txBox="1"/>
          <p:nvPr/>
        </p:nvSpPr>
        <p:spPr>
          <a:xfrm>
            <a:off x="1763343" y="1888382"/>
            <a:ext cx="576064" cy="276999"/>
          </a:xfrm>
          <a:prstGeom prst="rect">
            <a:avLst/>
          </a:prstGeom>
          <a:noFill/>
        </p:spPr>
        <p:txBody>
          <a:bodyPr wrap="square" rtlCol="0">
            <a:spAutoFit/>
          </a:bodyPr>
          <a:lstStyle/>
          <a:p>
            <a:r>
              <a:rPr lang="fr-FR" sz="1200" dirty="0"/>
              <a:t>04/04</a:t>
            </a:r>
          </a:p>
        </p:txBody>
      </p:sp>
      <p:sp>
        <p:nvSpPr>
          <p:cNvPr id="64" name="ZoneTexte 63"/>
          <p:cNvSpPr txBox="1"/>
          <p:nvPr/>
        </p:nvSpPr>
        <p:spPr>
          <a:xfrm>
            <a:off x="2334166" y="1591321"/>
            <a:ext cx="1241555" cy="276999"/>
          </a:xfrm>
          <a:prstGeom prst="rect">
            <a:avLst/>
          </a:prstGeom>
          <a:noFill/>
        </p:spPr>
        <p:txBody>
          <a:bodyPr wrap="square" rtlCol="0">
            <a:spAutoFit/>
          </a:bodyPr>
          <a:lstStyle/>
          <a:p>
            <a:r>
              <a:rPr lang="fr-FR" sz="1200" dirty="0"/>
              <a:t>Stock initial</a:t>
            </a:r>
          </a:p>
        </p:txBody>
      </p:sp>
      <p:sp>
        <p:nvSpPr>
          <p:cNvPr id="65" name="ZoneTexte 64"/>
          <p:cNvSpPr txBox="1"/>
          <p:nvPr/>
        </p:nvSpPr>
        <p:spPr>
          <a:xfrm>
            <a:off x="2334164" y="1888382"/>
            <a:ext cx="1313565" cy="276999"/>
          </a:xfrm>
          <a:prstGeom prst="rect">
            <a:avLst/>
          </a:prstGeom>
          <a:noFill/>
        </p:spPr>
        <p:txBody>
          <a:bodyPr wrap="square" rtlCol="0">
            <a:spAutoFit/>
          </a:bodyPr>
          <a:lstStyle/>
          <a:p>
            <a:r>
              <a:rPr lang="fr-FR" sz="1200" dirty="0"/>
              <a:t>Entrée</a:t>
            </a:r>
          </a:p>
        </p:txBody>
      </p:sp>
      <p:sp>
        <p:nvSpPr>
          <p:cNvPr id="66" name="ZoneTexte 65"/>
          <p:cNvSpPr txBox="1"/>
          <p:nvPr/>
        </p:nvSpPr>
        <p:spPr>
          <a:xfrm>
            <a:off x="3647728" y="1591321"/>
            <a:ext cx="648072" cy="276999"/>
          </a:xfrm>
          <a:prstGeom prst="rect">
            <a:avLst/>
          </a:prstGeom>
          <a:noFill/>
        </p:spPr>
        <p:txBody>
          <a:bodyPr wrap="square" rtlCol="0">
            <a:spAutoFit/>
          </a:bodyPr>
          <a:lstStyle/>
          <a:p>
            <a:pPr algn="ctr"/>
            <a:r>
              <a:rPr lang="fr-FR" sz="1200" dirty="0"/>
              <a:t>50,00</a:t>
            </a:r>
          </a:p>
        </p:txBody>
      </p:sp>
      <p:sp>
        <p:nvSpPr>
          <p:cNvPr id="67" name="ZoneTexte 66"/>
          <p:cNvSpPr txBox="1"/>
          <p:nvPr/>
        </p:nvSpPr>
        <p:spPr>
          <a:xfrm>
            <a:off x="3647728" y="1888382"/>
            <a:ext cx="648072" cy="276999"/>
          </a:xfrm>
          <a:prstGeom prst="rect">
            <a:avLst/>
          </a:prstGeom>
          <a:noFill/>
        </p:spPr>
        <p:txBody>
          <a:bodyPr wrap="square" rtlCol="0">
            <a:spAutoFit/>
          </a:bodyPr>
          <a:lstStyle/>
          <a:p>
            <a:pPr algn="ctr"/>
            <a:r>
              <a:rPr lang="fr-FR" sz="1200" dirty="0"/>
              <a:t>25,00</a:t>
            </a:r>
          </a:p>
        </p:txBody>
      </p:sp>
      <p:sp>
        <p:nvSpPr>
          <p:cNvPr id="68" name="ZoneTexte 67"/>
          <p:cNvSpPr txBox="1"/>
          <p:nvPr/>
        </p:nvSpPr>
        <p:spPr>
          <a:xfrm>
            <a:off x="4352102" y="1591321"/>
            <a:ext cx="792088" cy="276999"/>
          </a:xfrm>
          <a:prstGeom prst="rect">
            <a:avLst/>
          </a:prstGeom>
          <a:noFill/>
        </p:spPr>
        <p:txBody>
          <a:bodyPr wrap="square" rtlCol="0">
            <a:spAutoFit/>
          </a:bodyPr>
          <a:lstStyle/>
          <a:p>
            <a:pPr algn="ctr"/>
            <a:r>
              <a:rPr lang="fr-FR" sz="1200" dirty="0"/>
              <a:t>12,60</a:t>
            </a:r>
          </a:p>
        </p:txBody>
      </p:sp>
      <p:sp>
        <p:nvSpPr>
          <p:cNvPr id="69" name="ZoneTexte 68"/>
          <p:cNvSpPr txBox="1"/>
          <p:nvPr/>
        </p:nvSpPr>
        <p:spPr>
          <a:xfrm>
            <a:off x="4331294" y="1888382"/>
            <a:ext cx="792088" cy="276999"/>
          </a:xfrm>
          <a:prstGeom prst="rect">
            <a:avLst/>
          </a:prstGeom>
          <a:noFill/>
        </p:spPr>
        <p:txBody>
          <a:bodyPr wrap="square" rtlCol="0">
            <a:spAutoFit/>
          </a:bodyPr>
          <a:lstStyle/>
          <a:p>
            <a:pPr algn="ctr"/>
            <a:r>
              <a:rPr lang="fr-FR" sz="1200" dirty="0"/>
              <a:t>15,00</a:t>
            </a:r>
          </a:p>
        </p:txBody>
      </p:sp>
      <p:sp>
        <p:nvSpPr>
          <p:cNvPr id="70" name="ZoneTexte 69"/>
          <p:cNvSpPr txBox="1"/>
          <p:nvPr/>
        </p:nvSpPr>
        <p:spPr>
          <a:xfrm>
            <a:off x="5123382" y="1591321"/>
            <a:ext cx="792088" cy="276999"/>
          </a:xfrm>
          <a:prstGeom prst="rect">
            <a:avLst/>
          </a:prstGeom>
          <a:noFill/>
        </p:spPr>
        <p:txBody>
          <a:bodyPr wrap="square" rtlCol="0">
            <a:spAutoFit/>
          </a:bodyPr>
          <a:lstStyle/>
          <a:p>
            <a:pPr algn="ctr"/>
            <a:r>
              <a:rPr lang="fr-FR" sz="1200" dirty="0"/>
              <a:t>630,00</a:t>
            </a:r>
          </a:p>
        </p:txBody>
      </p:sp>
      <p:sp>
        <p:nvSpPr>
          <p:cNvPr id="71" name="ZoneTexte 70"/>
          <p:cNvSpPr txBox="1"/>
          <p:nvPr/>
        </p:nvSpPr>
        <p:spPr>
          <a:xfrm>
            <a:off x="5133786" y="1888382"/>
            <a:ext cx="792088" cy="276999"/>
          </a:xfrm>
          <a:prstGeom prst="rect">
            <a:avLst/>
          </a:prstGeom>
          <a:noFill/>
        </p:spPr>
        <p:txBody>
          <a:bodyPr wrap="square" rtlCol="0">
            <a:spAutoFit/>
          </a:bodyPr>
          <a:lstStyle/>
          <a:p>
            <a:pPr algn="ctr"/>
            <a:r>
              <a:rPr lang="fr-FR" sz="1200" dirty="0"/>
              <a:t>375,00</a:t>
            </a:r>
          </a:p>
        </p:txBody>
      </p:sp>
      <p:sp>
        <p:nvSpPr>
          <p:cNvPr id="72" name="ZoneTexte 71"/>
          <p:cNvSpPr txBox="1"/>
          <p:nvPr/>
        </p:nvSpPr>
        <p:spPr>
          <a:xfrm>
            <a:off x="8184232" y="1591321"/>
            <a:ext cx="575394" cy="276999"/>
          </a:xfrm>
          <a:prstGeom prst="rect">
            <a:avLst/>
          </a:prstGeom>
          <a:noFill/>
        </p:spPr>
        <p:txBody>
          <a:bodyPr wrap="square" rtlCol="0">
            <a:spAutoFit/>
          </a:bodyPr>
          <a:lstStyle/>
          <a:p>
            <a:r>
              <a:rPr lang="fr-FR" sz="1200" dirty="0"/>
              <a:t>50,00</a:t>
            </a:r>
          </a:p>
        </p:txBody>
      </p:sp>
      <p:sp>
        <p:nvSpPr>
          <p:cNvPr id="73" name="ZoneTexte 72"/>
          <p:cNvSpPr txBox="1"/>
          <p:nvPr/>
        </p:nvSpPr>
        <p:spPr>
          <a:xfrm>
            <a:off x="8184232" y="1888382"/>
            <a:ext cx="576064" cy="276999"/>
          </a:xfrm>
          <a:prstGeom prst="rect">
            <a:avLst/>
          </a:prstGeom>
          <a:noFill/>
        </p:spPr>
        <p:txBody>
          <a:bodyPr wrap="square" rtlCol="0">
            <a:spAutoFit/>
          </a:bodyPr>
          <a:lstStyle/>
          <a:p>
            <a:r>
              <a:rPr lang="fr-FR" sz="1200" dirty="0"/>
              <a:t>75,00</a:t>
            </a:r>
          </a:p>
        </p:txBody>
      </p:sp>
      <p:sp>
        <p:nvSpPr>
          <p:cNvPr id="74" name="ZoneTexte 73"/>
          <p:cNvSpPr txBox="1"/>
          <p:nvPr/>
        </p:nvSpPr>
        <p:spPr>
          <a:xfrm>
            <a:off x="8794289" y="1591321"/>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9565569" y="1591321"/>
            <a:ext cx="792088" cy="276999"/>
          </a:xfrm>
          <a:prstGeom prst="rect">
            <a:avLst/>
          </a:prstGeom>
          <a:noFill/>
        </p:spPr>
        <p:txBody>
          <a:bodyPr wrap="square" rtlCol="0">
            <a:spAutoFit/>
          </a:bodyPr>
          <a:lstStyle/>
          <a:p>
            <a:pPr algn="ctr"/>
            <a:r>
              <a:rPr lang="fr-FR" sz="1200" dirty="0"/>
              <a:t>630,00</a:t>
            </a:r>
          </a:p>
        </p:txBody>
      </p:sp>
      <p:sp>
        <p:nvSpPr>
          <p:cNvPr id="76" name="ZoneTexte 75"/>
          <p:cNvSpPr txBox="1"/>
          <p:nvPr/>
        </p:nvSpPr>
        <p:spPr>
          <a:xfrm>
            <a:off x="8779009" y="1888382"/>
            <a:ext cx="792088" cy="276999"/>
          </a:xfrm>
          <a:prstGeom prst="rect">
            <a:avLst/>
          </a:prstGeom>
          <a:noFill/>
        </p:spPr>
        <p:txBody>
          <a:bodyPr wrap="square" rtlCol="0">
            <a:spAutoFit/>
          </a:bodyPr>
          <a:lstStyle/>
          <a:p>
            <a:pPr algn="ctr"/>
            <a:r>
              <a:rPr lang="fr-FR" sz="1200" dirty="0"/>
              <a:t>13,40</a:t>
            </a:r>
          </a:p>
        </p:txBody>
      </p:sp>
      <p:sp>
        <p:nvSpPr>
          <p:cNvPr id="77" name="ZoneTexte 76"/>
          <p:cNvSpPr txBox="1"/>
          <p:nvPr/>
        </p:nvSpPr>
        <p:spPr>
          <a:xfrm>
            <a:off x="7308852" y="2143452"/>
            <a:ext cx="792088" cy="276999"/>
          </a:xfrm>
          <a:prstGeom prst="rect">
            <a:avLst/>
          </a:prstGeom>
          <a:noFill/>
        </p:spPr>
        <p:txBody>
          <a:bodyPr wrap="square" rtlCol="0">
            <a:spAutoFit/>
          </a:bodyPr>
          <a:lstStyle/>
          <a:p>
            <a:pPr algn="ctr"/>
            <a:r>
              <a:rPr lang="fr-FR" sz="1200" dirty="0"/>
              <a:t>804,00</a:t>
            </a:r>
          </a:p>
        </p:txBody>
      </p:sp>
      <p:sp>
        <p:nvSpPr>
          <p:cNvPr id="78" name="ZoneTexte 77"/>
          <p:cNvSpPr txBox="1"/>
          <p:nvPr/>
        </p:nvSpPr>
        <p:spPr>
          <a:xfrm>
            <a:off x="1763343" y="2143452"/>
            <a:ext cx="576064" cy="276999"/>
          </a:xfrm>
          <a:prstGeom prst="rect">
            <a:avLst/>
          </a:prstGeom>
          <a:noFill/>
        </p:spPr>
        <p:txBody>
          <a:bodyPr wrap="square" rtlCol="0">
            <a:spAutoFit/>
          </a:bodyPr>
          <a:lstStyle/>
          <a:p>
            <a:pPr algn="ctr"/>
            <a:r>
              <a:rPr lang="fr-FR" sz="1200" dirty="0"/>
              <a:t>13/04</a:t>
            </a:r>
          </a:p>
        </p:txBody>
      </p:sp>
      <p:sp>
        <p:nvSpPr>
          <p:cNvPr id="79" name="ZoneTexte 78"/>
          <p:cNvSpPr txBox="1"/>
          <p:nvPr/>
        </p:nvSpPr>
        <p:spPr>
          <a:xfrm>
            <a:off x="2319397" y="2143452"/>
            <a:ext cx="1241555" cy="276999"/>
          </a:xfrm>
          <a:prstGeom prst="rect">
            <a:avLst/>
          </a:prstGeom>
          <a:noFill/>
        </p:spPr>
        <p:txBody>
          <a:bodyPr wrap="square" rtlCol="0">
            <a:spAutoFit/>
          </a:bodyPr>
          <a:lstStyle/>
          <a:p>
            <a:r>
              <a:rPr lang="fr-FR" sz="1200" dirty="0"/>
              <a:t>Sortie</a:t>
            </a:r>
          </a:p>
        </p:txBody>
      </p:sp>
      <p:sp>
        <p:nvSpPr>
          <p:cNvPr id="80" name="ZoneTexte 79"/>
          <p:cNvSpPr txBox="1"/>
          <p:nvPr/>
        </p:nvSpPr>
        <p:spPr>
          <a:xfrm>
            <a:off x="5943428" y="2143454"/>
            <a:ext cx="601317" cy="276997"/>
          </a:xfrm>
          <a:prstGeom prst="rect">
            <a:avLst/>
          </a:prstGeom>
          <a:noFill/>
        </p:spPr>
        <p:txBody>
          <a:bodyPr wrap="square" rtlCol="0">
            <a:spAutoFit/>
          </a:bodyPr>
          <a:lstStyle/>
          <a:p>
            <a:pPr algn="ctr"/>
            <a:r>
              <a:rPr lang="fr-FR" sz="1200" dirty="0"/>
              <a:t>60,00</a:t>
            </a:r>
          </a:p>
        </p:txBody>
      </p:sp>
      <p:sp>
        <p:nvSpPr>
          <p:cNvPr id="81" name="ZoneTexte 80"/>
          <p:cNvSpPr txBox="1"/>
          <p:nvPr/>
        </p:nvSpPr>
        <p:spPr>
          <a:xfrm>
            <a:off x="8138294" y="2143452"/>
            <a:ext cx="647235" cy="276999"/>
          </a:xfrm>
          <a:prstGeom prst="rect">
            <a:avLst/>
          </a:prstGeom>
          <a:noFill/>
        </p:spPr>
        <p:txBody>
          <a:bodyPr wrap="square" rtlCol="0">
            <a:spAutoFit/>
          </a:bodyPr>
          <a:lstStyle/>
          <a:p>
            <a:pPr algn="ctr"/>
            <a:r>
              <a:rPr lang="fr-FR" sz="1200" dirty="0"/>
              <a:t>15,00</a:t>
            </a:r>
          </a:p>
        </p:txBody>
      </p:sp>
      <p:sp>
        <p:nvSpPr>
          <p:cNvPr id="82" name="ZoneTexte 81"/>
          <p:cNvSpPr txBox="1"/>
          <p:nvPr/>
        </p:nvSpPr>
        <p:spPr>
          <a:xfrm>
            <a:off x="6516764" y="2143452"/>
            <a:ext cx="792088" cy="276999"/>
          </a:xfrm>
          <a:prstGeom prst="rect">
            <a:avLst/>
          </a:prstGeom>
          <a:noFill/>
        </p:spPr>
        <p:txBody>
          <a:bodyPr wrap="square" rtlCol="0">
            <a:spAutoFit/>
          </a:bodyPr>
          <a:lstStyle/>
          <a:p>
            <a:pPr algn="ctr"/>
            <a:r>
              <a:rPr lang="fr-FR" sz="1200" dirty="0"/>
              <a:t>13,40</a:t>
            </a:r>
          </a:p>
        </p:txBody>
      </p:sp>
      <p:sp>
        <p:nvSpPr>
          <p:cNvPr id="83" name="ZoneTexte 82"/>
          <p:cNvSpPr txBox="1"/>
          <p:nvPr/>
        </p:nvSpPr>
        <p:spPr>
          <a:xfrm>
            <a:off x="9550289" y="1888382"/>
            <a:ext cx="792088" cy="276999"/>
          </a:xfrm>
          <a:prstGeom prst="rect">
            <a:avLst/>
          </a:prstGeom>
          <a:noFill/>
        </p:spPr>
        <p:txBody>
          <a:bodyPr wrap="square" rtlCol="0">
            <a:spAutoFit/>
          </a:bodyPr>
          <a:lstStyle/>
          <a:p>
            <a:pPr algn="ctr"/>
            <a:r>
              <a:rPr lang="fr-FR" sz="1200" dirty="0"/>
              <a:t>1005,00</a:t>
            </a:r>
          </a:p>
        </p:txBody>
      </p:sp>
      <p:sp>
        <p:nvSpPr>
          <p:cNvPr id="84" name="ZoneTexte 83"/>
          <p:cNvSpPr txBox="1"/>
          <p:nvPr/>
        </p:nvSpPr>
        <p:spPr>
          <a:xfrm>
            <a:off x="8779009" y="2143452"/>
            <a:ext cx="792088" cy="276999"/>
          </a:xfrm>
          <a:prstGeom prst="rect">
            <a:avLst/>
          </a:prstGeom>
          <a:noFill/>
        </p:spPr>
        <p:txBody>
          <a:bodyPr wrap="square" rtlCol="0">
            <a:spAutoFit/>
          </a:bodyPr>
          <a:lstStyle/>
          <a:p>
            <a:pPr algn="ctr"/>
            <a:r>
              <a:rPr lang="fr-FR" sz="1200" dirty="0"/>
              <a:t>13,40</a:t>
            </a:r>
          </a:p>
        </p:txBody>
      </p:sp>
      <p:sp>
        <p:nvSpPr>
          <p:cNvPr id="85" name="ZoneTexte 84"/>
          <p:cNvSpPr txBox="1"/>
          <p:nvPr/>
        </p:nvSpPr>
        <p:spPr>
          <a:xfrm>
            <a:off x="9550289" y="2143452"/>
            <a:ext cx="792088" cy="276999"/>
          </a:xfrm>
          <a:prstGeom prst="rect">
            <a:avLst/>
          </a:prstGeom>
          <a:noFill/>
        </p:spPr>
        <p:txBody>
          <a:bodyPr wrap="square" rtlCol="0">
            <a:spAutoFit/>
          </a:bodyPr>
          <a:lstStyle/>
          <a:p>
            <a:pPr algn="ctr"/>
            <a:r>
              <a:rPr lang="fr-FR" sz="1200" dirty="0"/>
              <a:t>201,00</a:t>
            </a:r>
          </a:p>
        </p:txBody>
      </p:sp>
      <p:sp>
        <p:nvSpPr>
          <p:cNvPr id="86" name="ZoneTexte 85"/>
          <p:cNvSpPr txBox="1"/>
          <p:nvPr/>
        </p:nvSpPr>
        <p:spPr>
          <a:xfrm>
            <a:off x="8760296" y="2426925"/>
            <a:ext cx="792088" cy="276999"/>
          </a:xfrm>
          <a:prstGeom prst="rect">
            <a:avLst/>
          </a:prstGeom>
          <a:noFill/>
        </p:spPr>
        <p:txBody>
          <a:bodyPr wrap="square" rtlCol="0">
            <a:spAutoFit/>
          </a:bodyPr>
          <a:lstStyle/>
          <a:p>
            <a:pPr algn="ctr"/>
            <a:r>
              <a:rPr lang="fr-FR" sz="1200" dirty="0"/>
              <a:t>16,28</a:t>
            </a:r>
          </a:p>
        </p:txBody>
      </p:sp>
      <p:sp>
        <p:nvSpPr>
          <p:cNvPr id="87" name="ZoneTexte 86"/>
          <p:cNvSpPr txBox="1"/>
          <p:nvPr/>
        </p:nvSpPr>
        <p:spPr>
          <a:xfrm>
            <a:off x="9550847" y="2420451"/>
            <a:ext cx="792088" cy="276999"/>
          </a:xfrm>
          <a:prstGeom prst="rect">
            <a:avLst/>
          </a:prstGeom>
          <a:noFill/>
        </p:spPr>
        <p:txBody>
          <a:bodyPr wrap="square" rtlCol="0">
            <a:spAutoFit/>
          </a:bodyPr>
          <a:lstStyle/>
          <a:p>
            <a:pPr algn="ctr"/>
            <a:r>
              <a:rPr lang="fr-FR" sz="1200" dirty="0"/>
              <a:t>1221,00</a:t>
            </a:r>
          </a:p>
        </p:txBody>
      </p:sp>
      <p:sp>
        <p:nvSpPr>
          <p:cNvPr id="88" name="ZoneTexte 87"/>
          <p:cNvSpPr txBox="1"/>
          <p:nvPr/>
        </p:nvSpPr>
        <p:spPr>
          <a:xfrm>
            <a:off x="6516764" y="2723422"/>
            <a:ext cx="792088" cy="276999"/>
          </a:xfrm>
          <a:prstGeom prst="rect">
            <a:avLst/>
          </a:prstGeom>
          <a:noFill/>
        </p:spPr>
        <p:txBody>
          <a:bodyPr wrap="square" rtlCol="0">
            <a:spAutoFit/>
          </a:bodyPr>
          <a:lstStyle/>
          <a:p>
            <a:pPr algn="ctr"/>
            <a:r>
              <a:rPr lang="fr-FR" sz="1200" dirty="0"/>
              <a:t>16,28</a:t>
            </a:r>
          </a:p>
        </p:txBody>
      </p:sp>
      <p:sp>
        <p:nvSpPr>
          <p:cNvPr id="89" name="ZoneTexte 88"/>
          <p:cNvSpPr txBox="1"/>
          <p:nvPr/>
        </p:nvSpPr>
        <p:spPr>
          <a:xfrm>
            <a:off x="7308852" y="2723422"/>
            <a:ext cx="824199" cy="276999"/>
          </a:xfrm>
          <a:prstGeom prst="rect">
            <a:avLst/>
          </a:prstGeom>
          <a:noFill/>
        </p:spPr>
        <p:txBody>
          <a:bodyPr wrap="square" rtlCol="0">
            <a:spAutoFit/>
          </a:bodyPr>
          <a:lstStyle/>
          <a:p>
            <a:pPr algn="ctr"/>
            <a:r>
              <a:rPr lang="fr-FR" sz="1200" dirty="0"/>
              <a:t>1139,60</a:t>
            </a:r>
          </a:p>
        </p:txBody>
      </p:sp>
      <p:sp>
        <p:nvSpPr>
          <p:cNvPr id="92" name="ZoneTexte 91"/>
          <p:cNvSpPr txBox="1"/>
          <p:nvPr/>
        </p:nvSpPr>
        <p:spPr>
          <a:xfrm>
            <a:off x="8760296" y="2723422"/>
            <a:ext cx="792088" cy="276999"/>
          </a:xfrm>
          <a:prstGeom prst="rect">
            <a:avLst/>
          </a:prstGeom>
          <a:noFill/>
        </p:spPr>
        <p:txBody>
          <a:bodyPr wrap="square" rtlCol="0">
            <a:spAutoFit/>
          </a:bodyPr>
          <a:lstStyle/>
          <a:p>
            <a:pPr algn="ctr"/>
            <a:r>
              <a:rPr lang="fr-FR" sz="1200" dirty="0"/>
              <a:t>16,28</a:t>
            </a:r>
          </a:p>
        </p:txBody>
      </p:sp>
      <p:sp>
        <p:nvSpPr>
          <p:cNvPr id="93" name="ZoneTexte 92"/>
          <p:cNvSpPr txBox="1"/>
          <p:nvPr/>
        </p:nvSpPr>
        <p:spPr>
          <a:xfrm>
            <a:off x="9583100" y="2723422"/>
            <a:ext cx="792088" cy="276999"/>
          </a:xfrm>
          <a:prstGeom prst="rect">
            <a:avLst/>
          </a:prstGeom>
          <a:noFill/>
        </p:spPr>
        <p:txBody>
          <a:bodyPr wrap="square" rtlCol="0">
            <a:spAutoFit/>
          </a:bodyPr>
          <a:lstStyle/>
          <a:p>
            <a:pPr algn="ctr"/>
            <a:r>
              <a:rPr lang="fr-FR" sz="1200" dirty="0"/>
              <a:t>81,40</a:t>
            </a:r>
          </a:p>
        </p:txBody>
      </p:sp>
      <p:sp>
        <p:nvSpPr>
          <p:cNvPr id="52" name="ZoneTexte 51"/>
          <p:cNvSpPr txBox="1"/>
          <p:nvPr/>
        </p:nvSpPr>
        <p:spPr>
          <a:xfrm>
            <a:off x="1768180" y="3000420"/>
            <a:ext cx="576064" cy="276999"/>
          </a:xfrm>
          <a:prstGeom prst="rect">
            <a:avLst/>
          </a:prstGeom>
          <a:noFill/>
        </p:spPr>
        <p:txBody>
          <a:bodyPr wrap="square" rtlCol="0">
            <a:spAutoFit/>
          </a:bodyPr>
          <a:lstStyle/>
          <a:p>
            <a:pPr algn="ctr"/>
            <a:r>
              <a:rPr lang="fr-FR" sz="1200" dirty="0"/>
              <a:t>31/04</a:t>
            </a:r>
          </a:p>
        </p:txBody>
      </p:sp>
      <p:sp>
        <p:nvSpPr>
          <p:cNvPr id="58" name="ZoneTexte 57"/>
          <p:cNvSpPr txBox="1"/>
          <p:nvPr/>
        </p:nvSpPr>
        <p:spPr>
          <a:xfrm>
            <a:off x="2329245" y="3000420"/>
            <a:ext cx="1241555" cy="276999"/>
          </a:xfrm>
          <a:prstGeom prst="rect">
            <a:avLst/>
          </a:prstGeom>
          <a:noFill/>
        </p:spPr>
        <p:txBody>
          <a:bodyPr wrap="square" rtlCol="0">
            <a:spAutoFit/>
          </a:bodyPr>
          <a:lstStyle/>
          <a:p>
            <a:r>
              <a:rPr lang="fr-FR" sz="1200" dirty="0"/>
              <a:t>Stock final</a:t>
            </a:r>
          </a:p>
        </p:txBody>
      </p:sp>
      <p:sp>
        <p:nvSpPr>
          <p:cNvPr id="96" name="ZoneTexte 95"/>
          <p:cNvSpPr txBox="1"/>
          <p:nvPr/>
        </p:nvSpPr>
        <p:spPr>
          <a:xfrm>
            <a:off x="3560014" y="3000421"/>
            <a:ext cx="792088" cy="276999"/>
          </a:xfrm>
          <a:prstGeom prst="rect">
            <a:avLst/>
          </a:prstGeom>
          <a:noFill/>
        </p:spPr>
        <p:txBody>
          <a:bodyPr wrap="square" rtlCol="0">
            <a:spAutoFit/>
          </a:bodyPr>
          <a:lstStyle/>
          <a:p>
            <a:pPr algn="ctr"/>
            <a:r>
              <a:rPr lang="fr-FR" sz="1200" dirty="0"/>
              <a:t>135,00</a:t>
            </a:r>
          </a:p>
        </p:txBody>
      </p:sp>
      <p:sp>
        <p:nvSpPr>
          <p:cNvPr id="97" name="ZoneTexte 96"/>
          <p:cNvSpPr txBox="1"/>
          <p:nvPr/>
        </p:nvSpPr>
        <p:spPr>
          <a:xfrm>
            <a:off x="5117303" y="3000421"/>
            <a:ext cx="792088" cy="276999"/>
          </a:xfrm>
          <a:prstGeom prst="rect">
            <a:avLst/>
          </a:prstGeom>
          <a:noFill/>
        </p:spPr>
        <p:txBody>
          <a:bodyPr wrap="square" rtlCol="0">
            <a:spAutoFit/>
          </a:bodyPr>
          <a:lstStyle/>
          <a:p>
            <a:pPr algn="ctr"/>
            <a:r>
              <a:rPr lang="fr-FR" sz="1200" dirty="0"/>
              <a:t>2025,00</a:t>
            </a:r>
          </a:p>
        </p:txBody>
      </p:sp>
      <p:sp>
        <p:nvSpPr>
          <p:cNvPr id="98" name="ZoneTexte 97"/>
          <p:cNvSpPr txBox="1"/>
          <p:nvPr/>
        </p:nvSpPr>
        <p:spPr>
          <a:xfrm>
            <a:off x="5903294" y="3000419"/>
            <a:ext cx="641451" cy="276999"/>
          </a:xfrm>
          <a:prstGeom prst="rect">
            <a:avLst/>
          </a:prstGeom>
          <a:noFill/>
        </p:spPr>
        <p:txBody>
          <a:bodyPr wrap="square" rtlCol="0">
            <a:spAutoFit/>
          </a:bodyPr>
          <a:lstStyle/>
          <a:p>
            <a:pPr algn="ctr"/>
            <a:r>
              <a:rPr lang="fr-FR" sz="1200" dirty="0"/>
              <a:t>130,00</a:t>
            </a:r>
          </a:p>
        </p:txBody>
      </p:sp>
      <p:sp>
        <p:nvSpPr>
          <p:cNvPr id="99" name="ZoneTexte 98"/>
          <p:cNvSpPr txBox="1"/>
          <p:nvPr/>
        </p:nvSpPr>
        <p:spPr>
          <a:xfrm>
            <a:off x="7308851" y="3000418"/>
            <a:ext cx="792088" cy="276999"/>
          </a:xfrm>
          <a:prstGeom prst="rect">
            <a:avLst/>
          </a:prstGeom>
          <a:noFill/>
        </p:spPr>
        <p:txBody>
          <a:bodyPr wrap="square" rtlCol="0">
            <a:spAutoFit/>
          </a:bodyPr>
          <a:lstStyle/>
          <a:p>
            <a:pPr algn="ctr"/>
            <a:r>
              <a:rPr lang="fr-FR" sz="1200" dirty="0"/>
              <a:t>1943,60</a:t>
            </a:r>
          </a:p>
        </p:txBody>
      </p:sp>
      <p:sp>
        <p:nvSpPr>
          <p:cNvPr id="100" name="ZoneTexte 99"/>
          <p:cNvSpPr txBox="1"/>
          <p:nvPr/>
        </p:nvSpPr>
        <p:spPr>
          <a:xfrm>
            <a:off x="8148758" y="3000417"/>
            <a:ext cx="647235" cy="276999"/>
          </a:xfrm>
          <a:prstGeom prst="rect">
            <a:avLst/>
          </a:prstGeom>
          <a:noFill/>
        </p:spPr>
        <p:txBody>
          <a:bodyPr wrap="square" rtlCol="0">
            <a:spAutoFit/>
          </a:bodyPr>
          <a:lstStyle/>
          <a:p>
            <a:pPr algn="ctr"/>
            <a:r>
              <a:rPr lang="fr-FR" sz="1200" dirty="0"/>
              <a:t>5,00</a:t>
            </a:r>
          </a:p>
        </p:txBody>
      </p:sp>
      <p:sp>
        <p:nvSpPr>
          <p:cNvPr id="101" name="ZoneTexte 100"/>
          <p:cNvSpPr txBox="1"/>
          <p:nvPr/>
        </p:nvSpPr>
        <p:spPr>
          <a:xfrm>
            <a:off x="9571097" y="3000421"/>
            <a:ext cx="792088" cy="276999"/>
          </a:xfrm>
          <a:prstGeom prst="rect">
            <a:avLst/>
          </a:prstGeom>
          <a:noFill/>
        </p:spPr>
        <p:txBody>
          <a:bodyPr wrap="square" rtlCol="0">
            <a:spAutoFit/>
          </a:bodyPr>
          <a:lstStyle/>
          <a:p>
            <a:pPr algn="ctr"/>
            <a:r>
              <a:rPr lang="fr-FR" sz="1200" dirty="0"/>
              <a:t>81,40</a:t>
            </a:r>
          </a:p>
        </p:txBody>
      </p:sp>
      <p:sp>
        <p:nvSpPr>
          <p:cNvPr id="102" name="ZoneTexte 101"/>
          <p:cNvSpPr txBox="1"/>
          <p:nvPr/>
        </p:nvSpPr>
        <p:spPr>
          <a:xfrm>
            <a:off x="1688446" y="4519502"/>
            <a:ext cx="8635112" cy="369332"/>
          </a:xfrm>
          <a:prstGeom prst="rect">
            <a:avLst/>
          </a:prstGeom>
          <a:noFill/>
        </p:spPr>
        <p:txBody>
          <a:bodyPr wrap="square" rtlCol="0">
            <a:spAutoFit/>
          </a:bodyPr>
          <a:lstStyle/>
          <a:p>
            <a:r>
              <a:rPr lang="fr-FR" dirty="0"/>
              <a:t>Le montant total des entrées – Le montant total des sorties = Le montant total en stock</a:t>
            </a:r>
          </a:p>
        </p:txBody>
      </p:sp>
      <p:sp>
        <p:nvSpPr>
          <p:cNvPr id="90" name="Rectangle 89">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2. CUMP après chaque entrée</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69</a:t>
            </a:fld>
            <a:endParaRPr lang="fr-FR" dirty="0"/>
          </a:p>
        </p:txBody>
      </p:sp>
    </p:spTree>
    <p:extLst>
      <p:ext uri="{BB962C8B-B14F-4D97-AF65-F5344CB8AC3E}">
        <p14:creationId xmlns:p14="http://schemas.microsoft.com/office/powerpoint/2010/main" val="2909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9" grpId="0"/>
      <p:bldP spid="52" grpId="0"/>
      <p:bldP spid="58" grpId="0"/>
      <p:bldP spid="96" grpId="0"/>
      <p:bldP spid="97" grpId="0"/>
      <p:bldP spid="98" grpId="0"/>
      <p:bldP spid="99" grpId="0"/>
      <p:bldP spid="100" grpId="0"/>
      <p:bldP spid="101" grpId="0"/>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Les charges supplétives</a:t>
            </a:r>
          </a:p>
        </p:txBody>
      </p:sp>
      <p:sp>
        <p:nvSpPr>
          <p:cNvPr id="3" name="Espace réservé du contenu 2"/>
          <p:cNvSpPr>
            <a:spLocks noGrp="1"/>
          </p:cNvSpPr>
          <p:nvPr>
            <p:ph idx="1"/>
          </p:nvPr>
        </p:nvSpPr>
        <p:spPr/>
        <p:txBody>
          <a:bodyPr/>
          <a:lstStyle/>
          <a:p>
            <a:r>
              <a:rPr lang="fr-FR" dirty="0"/>
              <a:t>Les charges supplétives sont des éléments qui concernent l’activité et qui doivent être pris en compte dans la comptabilité de gestion mais qui ne sont pas enregistrés en comptabilité financières.</a:t>
            </a:r>
          </a:p>
          <a:p>
            <a:pPr marL="0" indent="0">
              <a:buNone/>
            </a:pPr>
            <a:r>
              <a:rPr lang="fr-FR" dirty="0"/>
              <a:t>Exemple :</a:t>
            </a:r>
          </a:p>
          <a:p>
            <a:r>
              <a:rPr lang="fr-FR" dirty="0"/>
              <a:t>Les revenus des gérants majoritaires</a:t>
            </a:r>
          </a:p>
          <a:p>
            <a:r>
              <a:rPr lang="fr-FR" dirty="0"/>
              <a:t>Le coût des capitaux investis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t>7</a:t>
            </a:fld>
            <a:endParaRPr lang="fr-FR"/>
          </a:p>
        </p:txBody>
      </p:sp>
      <p:sp>
        <p:nvSpPr>
          <p:cNvPr id="5" name="Rectangle 4">
            <a:extLst>
              <a:ext uri="{FF2B5EF4-FFF2-40B4-BE49-F238E27FC236}">
                <a16:creationId xmlns:a16="http://schemas.microsoft.com/office/drawing/2014/main" id="{5D20BABA-9F99-B8C8-29D7-CE4806986CFE}"/>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 Passer de la comptabilité financière à la comptabilité de gestion</a:t>
            </a:r>
          </a:p>
        </p:txBody>
      </p:sp>
    </p:spTree>
    <p:extLst>
      <p:ext uri="{BB962C8B-B14F-4D97-AF65-F5344CB8AC3E}">
        <p14:creationId xmlns:p14="http://schemas.microsoft.com/office/powerpoint/2010/main" val="12247078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Premier Entré, Premier Sorti (PEPS ou FIFO)</a:t>
            </a:r>
          </a:p>
        </p:txBody>
      </p:sp>
      <p:sp>
        <p:nvSpPr>
          <p:cNvPr id="3" name="Espace réservé du contenu 2"/>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a:t>
            </a: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pPr/>
              <a:t>70</a:t>
            </a:fld>
            <a:endParaRPr lang="fr-FR" dirty="0"/>
          </a:p>
        </p:txBody>
      </p:sp>
    </p:spTree>
    <p:extLst>
      <p:ext uri="{BB962C8B-B14F-4D97-AF65-F5344CB8AC3E}">
        <p14:creationId xmlns:p14="http://schemas.microsoft.com/office/powerpoint/2010/main" val="1719301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519328217"/>
              </p:ext>
            </p:extLst>
          </p:nvPr>
        </p:nvGraphicFramePr>
        <p:xfrm>
          <a:off x="1775519" y="357999"/>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ZoneTexte 4"/>
          <p:cNvSpPr txBox="1"/>
          <p:nvPr/>
        </p:nvSpPr>
        <p:spPr>
          <a:xfrm>
            <a:off x="1758101" y="1022613"/>
            <a:ext cx="576064" cy="276999"/>
          </a:xfrm>
          <a:prstGeom prst="rect">
            <a:avLst/>
          </a:prstGeom>
          <a:noFill/>
        </p:spPr>
        <p:txBody>
          <a:bodyPr wrap="square" rtlCol="0">
            <a:spAutoFit/>
          </a:bodyPr>
          <a:lstStyle/>
          <a:p>
            <a:r>
              <a:rPr lang="fr-FR" sz="1200" dirty="0"/>
              <a:t>01/04</a:t>
            </a:r>
          </a:p>
        </p:txBody>
      </p:sp>
      <p:sp>
        <p:nvSpPr>
          <p:cNvPr id="6" name="ZoneTexte 5"/>
          <p:cNvSpPr txBox="1"/>
          <p:nvPr/>
        </p:nvSpPr>
        <p:spPr>
          <a:xfrm>
            <a:off x="1763343" y="1327468"/>
            <a:ext cx="576064" cy="276999"/>
          </a:xfrm>
          <a:prstGeom prst="rect">
            <a:avLst/>
          </a:prstGeom>
          <a:noFill/>
        </p:spPr>
        <p:txBody>
          <a:bodyPr wrap="square" rtlCol="0">
            <a:spAutoFit/>
          </a:bodyPr>
          <a:lstStyle/>
          <a:p>
            <a:r>
              <a:rPr lang="fr-FR" sz="1200" dirty="0"/>
              <a:t>04/04</a:t>
            </a:r>
          </a:p>
        </p:txBody>
      </p:sp>
      <p:sp>
        <p:nvSpPr>
          <p:cNvPr id="11" name="ZoneTexte 10"/>
          <p:cNvSpPr txBox="1"/>
          <p:nvPr/>
        </p:nvSpPr>
        <p:spPr>
          <a:xfrm>
            <a:off x="2334166" y="1039239"/>
            <a:ext cx="1241555" cy="276999"/>
          </a:xfrm>
          <a:prstGeom prst="rect">
            <a:avLst/>
          </a:prstGeom>
          <a:noFill/>
        </p:spPr>
        <p:txBody>
          <a:bodyPr wrap="square" rtlCol="0">
            <a:spAutoFit/>
          </a:bodyPr>
          <a:lstStyle/>
          <a:p>
            <a:r>
              <a:rPr lang="fr-FR" sz="1200" dirty="0"/>
              <a:t>Stock initial</a:t>
            </a:r>
          </a:p>
        </p:txBody>
      </p:sp>
      <p:sp>
        <p:nvSpPr>
          <p:cNvPr id="12" name="ZoneTexte 11"/>
          <p:cNvSpPr txBox="1"/>
          <p:nvPr/>
        </p:nvSpPr>
        <p:spPr>
          <a:xfrm>
            <a:off x="2334164" y="1337660"/>
            <a:ext cx="1313565" cy="276999"/>
          </a:xfrm>
          <a:prstGeom prst="rect">
            <a:avLst/>
          </a:prstGeom>
          <a:noFill/>
        </p:spPr>
        <p:txBody>
          <a:bodyPr wrap="square" rtlCol="0">
            <a:spAutoFit/>
          </a:bodyPr>
          <a:lstStyle/>
          <a:p>
            <a:r>
              <a:rPr lang="fr-FR" sz="1200" dirty="0"/>
              <a:t>Entrée</a:t>
            </a:r>
          </a:p>
        </p:txBody>
      </p:sp>
      <p:sp>
        <p:nvSpPr>
          <p:cNvPr id="2" name="ZoneTexte 1"/>
          <p:cNvSpPr txBox="1"/>
          <p:nvPr/>
        </p:nvSpPr>
        <p:spPr>
          <a:xfrm>
            <a:off x="3647728" y="1040599"/>
            <a:ext cx="648072" cy="276999"/>
          </a:xfrm>
          <a:prstGeom prst="rect">
            <a:avLst/>
          </a:prstGeom>
          <a:noFill/>
        </p:spPr>
        <p:txBody>
          <a:bodyPr wrap="square" rtlCol="0">
            <a:spAutoFit/>
          </a:bodyPr>
          <a:lstStyle/>
          <a:p>
            <a:pPr algn="ctr"/>
            <a:r>
              <a:rPr lang="fr-FR" sz="1200" dirty="0"/>
              <a:t>50,00</a:t>
            </a:r>
          </a:p>
        </p:txBody>
      </p:sp>
      <p:sp>
        <p:nvSpPr>
          <p:cNvPr id="18" name="ZoneTexte 17"/>
          <p:cNvSpPr txBox="1"/>
          <p:nvPr/>
        </p:nvSpPr>
        <p:spPr>
          <a:xfrm>
            <a:off x="3647728" y="1334552"/>
            <a:ext cx="648072" cy="276999"/>
          </a:xfrm>
          <a:prstGeom prst="rect">
            <a:avLst/>
          </a:prstGeom>
          <a:noFill/>
        </p:spPr>
        <p:txBody>
          <a:bodyPr wrap="square" rtlCol="0">
            <a:spAutoFit/>
          </a:bodyPr>
          <a:lstStyle/>
          <a:p>
            <a:pPr algn="ctr"/>
            <a:r>
              <a:rPr lang="fr-FR" sz="1200" dirty="0"/>
              <a:t>25,00</a:t>
            </a:r>
          </a:p>
        </p:txBody>
      </p:sp>
      <p:sp>
        <p:nvSpPr>
          <p:cNvPr id="21" name="ZoneTexte 20"/>
          <p:cNvSpPr txBox="1"/>
          <p:nvPr/>
        </p:nvSpPr>
        <p:spPr>
          <a:xfrm>
            <a:off x="4352102" y="1039240"/>
            <a:ext cx="771280" cy="276998"/>
          </a:xfrm>
          <a:prstGeom prst="rect">
            <a:avLst/>
          </a:prstGeom>
          <a:noFill/>
        </p:spPr>
        <p:txBody>
          <a:bodyPr wrap="square" rtlCol="0">
            <a:spAutoFit/>
          </a:bodyPr>
          <a:lstStyle/>
          <a:p>
            <a:pPr algn="ctr"/>
            <a:r>
              <a:rPr lang="fr-FR" sz="1200" dirty="0"/>
              <a:t>12,60</a:t>
            </a:r>
          </a:p>
        </p:txBody>
      </p:sp>
      <p:sp>
        <p:nvSpPr>
          <p:cNvPr id="22" name="ZoneTexte 21"/>
          <p:cNvSpPr txBox="1"/>
          <p:nvPr/>
        </p:nvSpPr>
        <p:spPr>
          <a:xfrm>
            <a:off x="4331294" y="1317598"/>
            <a:ext cx="792088" cy="276999"/>
          </a:xfrm>
          <a:prstGeom prst="rect">
            <a:avLst/>
          </a:prstGeom>
          <a:noFill/>
        </p:spPr>
        <p:txBody>
          <a:bodyPr wrap="square" rtlCol="0">
            <a:spAutoFit/>
          </a:bodyPr>
          <a:lstStyle/>
          <a:p>
            <a:pPr algn="ctr"/>
            <a:r>
              <a:rPr lang="fr-FR" sz="1200" dirty="0"/>
              <a:t>15,00</a:t>
            </a:r>
          </a:p>
        </p:txBody>
      </p:sp>
      <p:sp>
        <p:nvSpPr>
          <p:cNvPr id="25" name="ZoneTexte 24"/>
          <p:cNvSpPr txBox="1"/>
          <p:nvPr/>
        </p:nvSpPr>
        <p:spPr>
          <a:xfrm>
            <a:off x="5123382" y="1038457"/>
            <a:ext cx="792088" cy="276999"/>
          </a:xfrm>
          <a:prstGeom prst="rect">
            <a:avLst/>
          </a:prstGeom>
          <a:noFill/>
        </p:spPr>
        <p:txBody>
          <a:bodyPr wrap="square" rtlCol="0">
            <a:spAutoFit/>
          </a:bodyPr>
          <a:lstStyle/>
          <a:p>
            <a:pPr algn="ctr"/>
            <a:r>
              <a:rPr lang="fr-FR" sz="1200" dirty="0"/>
              <a:t>630,00</a:t>
            </a:r>
          </a:p>
        </p:txBody>
      </p:sp>
      <p:sp>
        <p:nvSpPr>
          <p:cNvPr id="26" name="ZoneTexte 25"/>
          <p:cNvSpPr txBox="1"/>
          <p:nvPr/>
        </p:nvSpPr>
        <p:spPr>
          <a:xfrm>
            <a:off x="5133786" y="1329043"/>
            <a:ext cx="792088" cy="276999"/>
          </a:xfrm>
          <a:prstGeom prst="rect">
            <a:avLst/>
          </a:prstGeom>
          <a:noFill/>
        </p:spPr>
        <p:txBody>
          <a:bodyPr wrap="square" rtlCol="0">
            <a:spAutoFit/>
          </a:bodyPr>
          <a:lstStyle/>
          <a:p>
            <a:pPr algn="ctr"/>
            <a:r>
              <a:rPr lang="fr-FR" sz="1200" dirty="0"/>
              <a:t>375,00</a:t>
            </a:r>
          </a:p>
        </p:txBody>
      </p:sp>
      <p:sp>
        <p:nvSpPr>
          <p:cNvPr id="34" name="ZoneTexte 33"/>
          <p:cNvSpPr txBox="1"/>
          <p:nvPr/>
        </p:nvSpPr>
        <p:spPr>
          <a:xfrm>
            <a:off x="8184232" y="1040599"/>
            <a:ext cx="575394" cy="276999"/>
          </a:xfrm>
          <a:prstGeom prst="rect">
            <a:avLst/>
          </a:prstGeom>
          <a:noFill/>
        </p:spPr>
        <p:txBody>
          <a:bodyPr wrap="square" rtlCol="0">
            <a:spAutoFit/>
          </a:bodyPr>
          <a:lstStyle/>
          <a:p>
            <a:r>
              <a:rPr lang="fr-FR" sz="1200" dirty="0"/>
              <a:t>50,00</a:t>
            </a:r>
          </a:p>
        </p:txBody>
      </p:sp>
      <p:sp>
        <p:nvSpPr>
          <p:cNvPr id="3" name="ZoneTexte 2"/>
          <p:cNvSpPr txBox="1"/>
          <p:nvPr/>
        </p:nvSpPr>
        <p:spPr>
          <a:xfrm>
            <a:off x="1740076" y="3022295"/>
            <a:ext cx="8635112" cy="646331"/>
          </a:xfrm>
          <a:prstGeom prst="rect">
            <a:avLst/>
          </a:prstGeom>
          <a:noFill/>
        </p:spPr>
        <p:txBody>
          <a:bodyPr wrap="square" rtlCol="0">
            <a:spAutoFit/>
          </a:bodyPr>
          <a:lstStyle/>
          <a:p>
            <a:r>
              <a:rPr lang="fr-FR" b="1" dirty="0"/>
              <a:t>Opération</a:t>
            </a:r>
            <a:r>
              <a:rPr lang="fr-FR" dirty="0"/>
              <a:t> : Le 01/04, le stock initial est de 50 planches à 12,60 € pour une valeur de 630,00 €.</a:t>
            </a:r>
          </a:p>
        </p:txBody>
      </p:sp>
      <p:sp>
        <p:nvSpPr>
          <p:cNvPr id="15" name="ZoneTexte 14"/>
          <p:cNvSpPr txBox="1"/>
          <p:nvPr/>
        </p:nvSpPr>
        <p:spPr>
          <a:xfrm>
            <a:off x="1758101" y="3391626"/>
            <a:ext cx="8640354" cy="369332"/>
          </a:xfrm>
          <a:prstGeom prst="rect">
            <a:avLst/>
          </a:prstGeom>
          <a:noFill/>
        </p:spPr>
        <p:txBody>
          <a:bodyPr wrap="square" rtlCol="0">
            <a:spAutoFit/>
          </a:bodyPr>
          <a:lstStyle/>
          <a:p>
            <a:r>
              <a:rPr lang="fr-FR" dirty="0"/>
              <a:t>Le stock initial est inscrit dans la colonne « entrée ».</a:t>
            </a:r>
          </a:p>
        </p:txBody>
      </p:sp>
      <p:sp>
        <p:nvSpPr>
          <p:cNvPr id="42" name="ZoneTexte 41"/>
          <p:cNvSpPr txBox="1"/>
          <p:nvPr/>
        </p:nvSpPr>
        <p:spPr>
          <a:xfrm>
            <a:off x="1740076" y="3790924"/>
            <a:ext cx="8640354" cy="369332"/>
          </a:xfrm>
          <a:prstGeom prst="rect">
            <a:avLst/>
          </a:prstGeom>
          <a:noFill/>
        </p:spPr>
        <p:txBody>
          <a:bodyPr wrap="square" rtlCol="0">
            <a:spAutoFit/>
          </a:bodyPr>
          <a:lstStyle/>
          <a:p>
            <a:r>
              <a:rPr lang="fr-FR" dirty="0"/>
              <a:t>Il est aussi inscrit dans la colonne « stock ».</a:t>
            </a:r>
          </a:p>
        </p:txBody>
      </p:sp>
      <p:sp>
        <p:nvSpPr>
          <p:cNvPr id="43" name="ZoneTexte 42"/>
          <p:cNvSpPr txBox="1"/>
          <p:nvPr/>
        </p:nvSpPr>
        <p:spPr>
          <a:xfrm>
            <a:off x="1763343" y="4121097"/>
            <a:ext cx="8635112" cy="369332"/>
          </a:xfrm>
          <a:prstGeom prst="rect">
            <a:avLst/>
          </a:prstGeom>
          <a:noFill/>
        </p:spPr>
        <p:txBody>
          <a:bodyPr wrap="square" rtlCol="0">
            <a:spAutoFit/>
          </a:bodyPr>
          <a:lstStyle/>
          <a:p>
            <a:r>
              <a:rPr lang="fr-FR" b="1" dirty="0"/>
              <a:t>Opération</a:t>
            </a:r>
            <a:r>
              <a:rPr lang="fr-FR" dirty="0"/>
              <a:t> : Le 04/04, entrée de 25 planches pour un coût d’achat de 15 € pièce.</a:t>
            </a:r>
          </a:p>
        </p:txBody>
      </p:sp>
      <p:sp>
        <p:nvSpPr>
          <p:cNvPr id="44" name="ZoneTexte 43"/>
          <p:cNvSpPr txBox="1"/>
          <p:nvPr/>
        </p:nvSpPr>
        <p:spPr>
          <a:xfrm>
            <a:off x="1757244" y="4490429"/>
            <a:ext cx="8635112" cy="369332"/>
          </a:xfrm>
          <a:prstGeom prst="rect">
            <a:avLst/>
          </a:prstGeom>
          <a:noFill/>
        </p:spPr>
        <p:txBody>
          <a:bodyPr wrap="square" rtlCol="0">
            <a:spAutoFit/>
          </a:bodyPr>
          <a:lstStyle/>
          <a:p>
            <a:r>
              <a:rPr lang="fr-FR" dirty="0"/>
              <a:t>Dans la colonne « entrée » on saisit la quantité, le coût unitaire et le montant.</a:t>
            </a:r>
          </a:p>
        </p:txBody>
      </p:sp>
      <p:sp>
        <p:nvSpPr>
          <p:cNvPr id="45" name="ZoneTexte 44"/>
          <p:cNvSpPr txBox="1"/>
          <p:nvPr/>
        </p:nvSpPr>
        <p:spPr>
          <a:xfrm>
            <a:off x="1757244" y="4859761"/>
            <a:ext cx="8635112" cy="369332"/>
          </a:xfrm>
          <a:prstGeom prst="rect">
            <a:avLst/>
          </a:prstGeom>
          <a:noFill/>
        </p:spPr>
        <p:txBody>
          <a:bodyPr wrap="square" rtlCol="0">
            <a:spAutoFit/>
          </a:bodyPr>
          <a:lstStyle/>
          <a:p>
            <a:r>
              <a:rPr lang="fr-FR" dirty="0"/>
              <a:t>Dans la colonne « stock », il y a 2 lignes, une par lot.</a:t>
            </a:r>
          </a:p>
        </p:txBody>
      </p:sp>
      <p:sp>
        <p:nvSpPr>
          <p:cNvPr id="23" name="ZoneTexte 22"/>
          <p:cNvSpPr txBox="1"/>
          <p:nvPr/>
        </p:nvSpPr>
        <p:spPr>
          <a:xfrm>
            <a:off x="8794289" y="1040599"/>
            <a:ext cx="792088" cy="276999"/>
          </a:xfrm>
          <a:prstGeom prst="rect">
            <a:avLst/>
          </a:prstGeom>
          <a:noFill/>
        </p:spPr>
        <p:txBody>
          <a:bodyPr wrap="square" rtlCol="0">
            <a:spAutoFit/>
          </a:bodyPr>
          <a:lstStyle/>
          <a:p>
            <a:pPr algn="ctr"/>
            <a:r>
              <a:rPr lang="fr-FR" sz="1200" dirty="0"/>
              <a:t>12,60</a:t>
            </a:r>
          </a:p>
        </p:txBody>
      </p:sp>
      <p:sp>
        <p:nvSpPr>
          <p:cNvPr id="24" name="ZoneTexte 23"/>
          <p:cNvSpPr txBox="1"/>
          <p:nvPr/>
        </p:nvSpPr>
        <p:spPr>
          <a:xfrm>
            <a:off x="9565569" y="1040599"/>
            <a:ext cx="832887" cy="276999"/>
          </a:xfrm>
          <a:prstGeom prst="rect">
            <a:avLst/>
          </a:prstGeom>
          <a:noFill/>
        </p:spPr>
        <p:txBody>
          <a:bodyPr wrap="square" rtlCol="0">
            <a:spAutoFit/>
          </a:bodyPr>
          <a:lstStyle/>
          <a:p>
            <a:pPr algn="ctr"/>
            <a:r>
              <a:rPr lang="fr-FR" sz="1200" dirty="0"/>
              <a:t>630,00</a:t>
            </a:r>
          </a:p>
        </p:txBody>
      </p:sp>
      <p:sp>
        <p:nvSpPr>
          <p:cNvPr id="27" name="ZoneTexte 26"/>
          <p:cNvSpPr txBox="1"/>
          <p:nvPr/>
        </p:nvSpPr>
        <p:spPr>
          <a:xfrm>
            <a:off x="1740076" y="5281209"/>
            <a:ext cx="8635112" cy="646331"/>
          </a:xfrm>
          <a:prstGeom prst="rect">
            <a:avLst/>
          </a:prstGeom>
          <a:noFill/>
        </p:spPr>
        <p:txBody>
          <a:bodyPr wrap="square" rtlCol="0">
            <a:spAutoFit/>
          </a:bodyPr>
          <a:lstStyle/>
          <a:p>
            <a:r>
              <a:rPr lang="fr-FR" dirty="0"/>
              <a:t>Chaque ligne reprend les quantités, le coût unitaire et le montant du lot à laquelle elle correspond.</a:t>
            </a:r>
          </a:p>
        </p:txBody>
      </p:sp>
      <p:sp>
        <p:nvSpPr>
          <p:cNvPr id="31" name="ZoneTexte 30"/>
          <p:cNvSpPr txBox="1"/>
          <p:nvPr/>
        </p:nvSpPr>
        <p:spPr>
          <a:xfrm>
            <a:off x="8184232" y="1299612"/>
            <a:ext cx="575394" cy="276999"/>
          </a:xfrm>
          <a:prstGeom prst="rect">
            <a:avLst/>
          </a:prstGeom>
          <a:noFill/>
        </p:spPr>
        <p:txBody>
          <a:bodyPr wrap="square" rtlCol="0">
            <a:spAutoFit/>
          </a:bodyPr>
          <a:lstStyle/>
          <a:p>
            <a:r>
              <a:rPr lang="fr-FR" sz="1200" dirty="0"/>
              <a:t>50,00</a:t>
            </a:r>
          </a:p>
        </p:txBody>
      </p:sp>
      <p:sp>
        <p:nvSpPr>
          <p:cNvPr id="32" name="ZoneTexte 31"/>
          <p:cNvSpPr txBox="1"/>
          <p:nvPr/>
        </p:nvSpPr>
        <p:spPr>
          <a:xfrm>
            <a:off x="8794289" y="1299612"/>
            <a:ext cx="792088" cy="276999"/>
          </a:xfrm>
          <a:prstGeom prst="rect">
            <a:avLst/>
          </a:prstGeom>
          <a:noFill/>
        </p:spPr>
        <p:txBody>
          <a:bodyPr wrap="square" rtlCol="0">
            <a:spAutoFit/>
          </a:bodyPr>
          <a:lstStyle/>
          <a:p>
            <a:pPr algn="ctr"/>
            <a:r>
              <a:rPr lang="fr-FR" sz="1200" dirty="0"/>
              <a:t>12,60</a:t>
            </a:r>
          </a:p>
        </p:txBody>
      </p:sp>
      <p:sp>
        <p:nvSpPr>
          <p:cNvPr id="33" name="ZoneTexte 32"/>
          <p:cNvSpPr txBox="1"/>
          <p:nvPr/>
        </p:nvSpPr>
        <p:spPr>
          <a:xfrm>
            <a:off x="9565569" y="1299611"/>
            <a:ext cx="850914" cy="282508"/>
          </a:xfrm>
          <a:prstGeom prst="rect">
            <a:avLst/>
          </a:prstGeom>
          <a:noFill/>
        </p:spPr>
        <p:txBody>
          <a:bodyPr wrap="square" rtlCol="0">
            <a:spAutoFit/>
          </a:bodyPr>
          <a:lstStyle/>
          <a:p>
            <a:pPr algn="ctr"/>
            <a:r>
              <a:rPr lang="fr-FR" sz="1200" dirty="0"/>
              <a:t>630,00</a:t>
            </a:r>
          </a:p>
        </p:txBody>
      </p:sp>
      <p:sp>
        <p:nvSpPr>
          <p:cNvPr id="36" name="ZoneTexte 35"/>
          <p:cNvSpPr txBox="1"/>
          <p:nvPr/>
        </p:nvSpPr>
        <p:spPr>
          <a:xfrm>
            <a:off x="8132268" y="1582120"/>
            <a:ext cx="648072" cy="276999"/>
          </a:xfrm>
          <a:prstGeom prst="rect">
            <a:avLst/>
          </a:prstGeom>
          <a:noFill/>
        </p:spPr>
        <p:txBody>
          <a:bodyPr wrap="square" rtlCol="0">
            <a:spAutoFit/>
          </a:bodyPr>
          <a:lstStyle/>
          <a:p>
            <a:pPr algn="ctr"/>
            <a:r>
              <a:rPr lang="fr-FR" sz="1200" dirty="0"/>
              <a:t>25,00</a:t>
            </a:r>
          </a:p>
        </p:txBody>
      </p:sp>
      <p:sp>
        <p:nvSpPr>
          <p:cNvPr id="37" name="ZoneTexte 36"/>
          <p:cNvSpPr txBox="1"/>
          <p:nvPr/>
        </p:nvSpPr>
        <p:spPr>
          <a:xfrm>
            <a:off x="8815834" y="1582120"/>
            <a:ext cx="792088" cy="276999"/>
          </a:xfrm>
          <a:prstGeom prst="rect">
            <a:avLst/>
          </a:prstGeom>
          <a:noFill/>
        </p:spPr>
        <p:txBody>
          <a:bodyPr wrap="square" rtlCol="0">
            <a:spAutoFit/>
          </a:bodyPr>
          <a:lstStyle/>
          <a:p>
            <a:pPr algn="ctr"/>
            <a:r>
              <a:rPr lang="fr-FR" sz="1200" dirty="0"/>
              <a:t>15,00</a:t>
            </a:r>
          </a:p>
        </p:txBody>
      </p:sp>
      <p:sp>
        <p:nvSpPr>
          <p:cNvPr id="38" name="ZoneTexte 37"/>
          <p:cNvSpPr txBox="1"/>
          <p:nvPr/>
        </p:nvSpPr>
        <p:spPr>
          <a:xfrm>
            <a:off x="9565570" y="1582120"/>
            <a:ext cx="844845" cy="276999"/>
          </a:xfrm>
          <a:prstGeom prst="rect">
            <a:avLst/>
          </a:prstGeom>
          <a:noFill/>
        </p:spPr>
        <p:txBody>
          <a:bodyPr wrap="square" rtlCol="0">
            <a:spAutoFit/>
          </a:bodyPr>
          <a:lstStyle/>
          <a:p>
            <a:pPr algn="ctr"/>
            <a:r>
              <a:rPr lang="fr-FR" sz="1200" dirty="0"/>
              <a:t>375,00</a:t>
            </a:r>
          </a:p>
        </p:txBody>
      </p:sp>
      <p:cxnSp>
        <p:nvCxnSpPr>
          <p:cNvPr id="19" name="Connecteur en angle 18"/>
          <p:cNvCxnSpPr/>
          <p:nvPr/>
        </p:nvCxnSpPr>
        <p:spPr>
          <a:xfrm>
            <a:off x="5925874" y="1467542"/>
            <a:ext cx="2206394" cy="253077"/>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ngle 13"/>
          <p:cNvCxnSpPr/>
          <p:nvPr/>
        </p:nvCxnSpPr>
        <p:spPr>
          <a:xfrm rot="16200000" flipH="1">
            <a:off x="10220978" y="1306442"/>
            <a:ext cx="372985" cy="18026"/>
          </a:xfrm>
          <a:prstGeom prst="bentConnector4">
            <a:avLst>
              <a:gd name="adj1" fmla="val 7568"/>
              <a:gd name="adj2" fmla="val 136816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3. PEPS</a:t>
            </a: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pPr/>
              <a:t>71</a:t>
            </a:fld>
            <a:endParaRPr lang="fr-FR" dirty="0"/>
          </a:p>
        </p:txBody>
      </p:sp>
    </p:spTree>
    <p:extLst>
      <p:ext uri="{BB962C8B-B14F-4D97-AF65-F5344CB8AC3E}">
        <p14:creationId xmlns:p14="http://schemas.microsoft.com/office/powerpoint/2010/main" val="327057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2" grpId="0"/>
      <p:bldP spid="18" grpId="0"/>
      <p:bldP spid="21" grpId="0"/>
      <p:bldP spid="22" grpId="0"/>
      <p:bldP spid="25" grpId="0"/>
      <p:bldP spid="26" grpId="0"/>
      <p:bldP spid="34" grpId="0"/>
      <p:bldP spid="3" grpId="0"/>
      <p:bldP spid="15" grpId="0"/>
      <p:bldP spid="42" grpId="0"/>
      <p:bldP spid="43" grpId="0"/>
      <p:bldP spid="44" grpId="0"/>
      <p:bldP spid="45" grpId="0"/>
      <p:bldP spid="23" grpId="0"/>
      <p:bldP spid="24" grpId="0"/>
      <p:bldP spid="27" grpId="0"/>
      <p:bldP spid="31" grpId="0"/>
      <p:bldP spid="32" grpId="0"/>
      <p:bldP spid="33" grpId="0"/>
      <p:bldP spid="36" grpId="0"/>
      <p:bldP spid="37" grpId="0"/>
      <p:bldP spid="3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75519" y="908721"/>
          <a:ext cx="8640963" cy="2383885"/>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ZoneTexte 2"/>
          <p:cNvSpPr txBox="1"/>
          <p:nvPr/>
        </p:nvSpPr>
        <p:spPr>
          <a:xfrm>
            <a:off x="1740076" y="3429000"/>
            <a:ext cx="8635112" cy="369332"/>
          </a:xfrm>
          <a:prstGeom prst="rect">
            <a:avLst/>
          </a:prstGeom>
          <a:noFill/>
        </p:spPr>
        <p:txBody>
          <a:bodyPr wrap="square" rtlCol="0">
            <a:spAutoFit/>
          </a:bodyPr>
          <a:lstStyle/>
          <a:p>
            <a:r>
              <a:rPr lang="fr-FR" b="1" dirty="0"/>
              <a:t>Opération</a:t>
            </a:r>
            <a:r>
              <a:rPr lang="fr-FR" dirty="0"/>
              <a:t> : Le 13/04, l’entreprise utilise 60 planches.</a:t>
            </a:r>
          </a:p>
        </p:txBody>
      </p:sp>
      <p:sp>
        <p:nvSpPr>
          <p:cNvPr id="48" name="ZoneTexte 47"/>
          <p:cNvSpPr txBox="1"/>
          <p:nvPr/>
        </p:nvSpPr>
        <p:spPr>
          <a:xfrm>
            <a:off x="1700435" y="3775237"/>
            <a:ext cx="8640354" cy="646331"/>
          </a:xfrm>
          <a:prstGeom prst="rect">
            <a:avLst/>
          </a:prstGeom>
          <a:noFill/>
        </p:spPr>
        <p:txBody>
          <a:bodyPr wrap="square" rtlCol="0">
            <a:spAutoFit/>
          </a:bodyPr>
          <a:lstStyle/>
          <a:p>
            <a:r>
              <a:rPr lang="fr-FR" dirty="0"/>
              <a:t>Elle commence par prendre dans le lot le plus ancien mais il n’y a que 50 planches à 12,60 €.</a:t>
            </a:r>
          </a:p>
        </p:txBody>
      </p:sp>
      <p:sp>
        <p:nvSpPr>
          <p:cNvPr id="49" name="ZoneTexte 48"/>
          <p:cNvSpPr txBox="1"/>
          <p:nvPr/>
        </p:nvSpPr>
        <p:spPr>
          <a:xfrm>
            <a:off x="1715715" y="4467708"/>
            <a:ext cx="8640354" cy="369332"/>
          </a:xfrm>
          <a:prstGeom prst="rect">
            <a:avLst/>
          </a:prstGeom>
          <a:noFill/>
        </p:spPr>
        <p:txBody>
          <a:bodyPr wrap="square" rtlCol="0">
            <a:spAutoFit/>
          </a:bodyPr>
          <a:lstStyle/>
          <a:p>
            <a:r>
              <a:rPr lang="fr-FR" dirty="0"/>
              <a:t>Il faut constater le nouveau stock :</a:t>
            </a:r>
          </a:p>
        </p:txBody>
      </p:sp>
      <p:sp>
        <p:nvSpPr>
          <p:cNvPr id="50" name="ZoneTexte 49"/>
          <p:cNvSpPr txBox="1"/>
          <p:nvPr/>
        </p:nvSpPr>
        <p:spPr>
          <a:xfrm>
            <a:off x="1700435" y="4813944"/>
            <a:ext cx="8640354" cy="369332"/>
          </a:xfrm>
          <a:prstGeom prst="rect">
            <a:avLst/>
          </a:prstGeom>
          <a:noFill/>
        </p:spPr>
        <p:txBody>
          <a:bodyPr wrap="square" rtlCol="0">
            <a:spAutoFit/>
          </a:bodyPr>
          <a:lstStyle/>
          <a:p>
            <a:r>
              <a:rPr lang="fr-FR" dirty="0"/>
              <a:t>Le premier lot a été complétement épuisé.</a:t>
            </a:r>
          </a:p>
        </p:txBody>
      </p:sp>
      <p:sp>
        <p:nvSpPr>
          <p:cNvPr id="51" name="ZoneTexte 50"/>
          <p:cNvSpPr txBox="1"/>
          <p:nvPr/>
        </p:nvSpPr>
        <p:spPr>
          <a:xfrm>
            <a:off x="1700435" y="5160180"/>
            <a:ext cx="8640354" cy="369332"/>
          </a:xfrm>
          <a:prstGeom prst="rect">
            <a:avLst/>
          </a:prstGeom>
          <a:noFill/>
        </p:spPr>
        <p:txBody>
          <a:bodyPr wrap="square" rtlCol="0">
            <a:spAutoFit/>
          </a:bodyPr>
          <a:lstStyle/>
          <a:p>
            <a:r>
              <a:rPr lang="fr-FR" dirty="0"/>
              <a:t>Il ne reste plus que 25-10 = 15 planches dans le second lot.</a:t>
            </a:r>
          </a:p>
        </p:txBody>
      </p:sp>
      <p:sp>
        <p:nvSpPr>
          <p:cNvPr id="52" name="ZoneTexte 51"/>
          <p:cNvSpPr txBox="1"/>
          <p:nvPr/>
        </p:nvSpPr>
        <p:spPr>
          <a:xfrm>
            <a:off x="1700435" y="5506416"/>
            <a:ext cx="8640354" cy="369332"/>
          </a:xfrm>
          <a:prstGeom prst="rect">
            <a:avLst/>
          </a:prstGeom>
          <a:noFill/>
        </p:spPr>
        <p:txBody>
          <a:bodyPr wrap="square" rtlCol="0">
            <a:spAutoFit/>
          </a:bodyPr>
          <a:lstStyle/>
          <a:p>
            <a:r>
              <a:rPr lang="fr-FR" dirty="0"/>
              <a:t>Chaque planche vaut 15,00 €. Le montant total est de 15,00 * 15,00 = 225,00 €</a:t>
            </a:r>
          </a:p>
        </p:txBody>
      </p:sp>
      <p:sp>
        <p:nvSpPr>
          <p:cNvPr id="36" name="ZoneTexte 35"/>
          <p:cNvSpPr txBox="1"/>
          <p:nvPr/>
        </p:nvSpPr>
        <p:spPr>
          <a:xfrm>
            <a:off x="1758101" y="1573335"/>
            <a:ext cx="576064" cy="276999"/>
          </a:xfrm>
          <a:prstGeom prst="rect">
            <a:avLst/>
          </a:prstGeom>
          <a:noFill/>
        </p:spPr>
        <p:txBody>
          <a:bodyPr wrap="square" rtlCol="0">
            <a:spAutoFit/>
          </a:bodyPr>
          <a:lstStyle/>
          <a:p>
            <a:r>
              <a:rPr lang="fr-FR" sz="1200" dirty="0"/>
              <a:t>01/04</a:t>
            </a:r>
          </a:p>
        </p:txBody>
      </p:sp>
      <p:sp>
        <p:nvSpPr>
          <p:cNvPr id="37" name="ZoneTexte 36"/>
          <p:cNvSpPr txBox="1"/>
          <p:nvPr/>
        </p:nvSpPr>
        <p:spPr>
          <a:xfrm>
            <a:off x="1763343" y="1878190"/>
            <a:ext cx="576064" cy="276999"/>
          </a:xfrm>
          <a:prstGeom prst="rect">
            <a:avLst/>
          </a:prstGeom>
          <a:noFill/>
        </p:spPr>
        <p:txBody>
          <a:bodyPr wrap="square" rtlCol="0">
            <a:spAutoFit/>
          </a:bodyPr>
          <a:lstStyle/>
          <a:p>
            <a:r>
              <a:rPr lang="fr-FR" sz="1200" dirty="0"/>
              <a:t>04/04</a:t>
            </a:r>
          </a:p>
        </p:txBody>
      </p:sp>
      <p:sp>
        <p:nvSpPr>
          <p:cNvPr id="38" name="ZoneTexte 37"/>
          <p:cNvSpPr txBox="1"/>
          <p:nvPr/>
        </p:nvSpPr>
        <p:spPr>
          <a:xfrm>
            <a:off x="2334166" y="1589961"/>
            <a:ext cx="1241555" cy="276999"/>
          </a:xfrm>
          <a:prstGeom prst="rect">
            <a:avLst/>
          </a:prstGeom>
          <a:noFill/>
        </p:spPr>
        <p:txBody>
          <a:bodyPr wrap="square" rtlCol="0">
            <a:spAutoFit/>
          </a:bodyPr>
          <a:lstStyle/>
          <a:p>
            <a:r>
              <a:rPr lang="fr-FR" sz="1200" dirty="0"/>
              <a:t>Stock initial</a:t>
            </a:r>
          </a:p>
        </p:txBody>
      </p:sp>
      <p:sp>
        <p:nvSpPr>
          <p:cNvPr id="39" name="ZoneTexte 38"/>
          <p:cNvSpPr txBox="1"/>
          <p:nvPr/>
        </p:nvSpPr>
        <p:spPr>
          <a:xfrm>
            <a:off x="2334164" y="1888382"/>
            <a:ext cx="1313565" cy="276999"/>
          </a:xfrm>
          <a:prstGeom prst="rect">
            <a:avLst/>
          </a:prstGeom>
          <a:noFill/>
        </p:spPr>
        <p:txBody>
          <a:bodyPr wrap="square" rtlCol="0">
            <a:spAutoFit/>
          </a:bodyPr>
          <a:lstStyle/>
          <a:p>
            <a:r>
              <a:rPr lang="fr-FR" sz="1200" dirty="0"/>
              <a:t>Entrée</a:t>
            </a:r>
          </a:p>
        </p:txBody>
      </p:sp>
      <p:sp>
        <p:nvSpPr>
          <p:cNvPr id="43" name="ZoneTexte 42"/>
          <p:cNvSpPr txBox="1"/>
          <p:nvPr/>
        </p:nvSpPr>
        <p:spPr>
          <a:xfrm>
            <a:off x="3647728" y="1591321"/>
            <a:ext cx="648072" cy="276999"/>
          </a:xfrm>
          <a:prstGeom prst="rect">
            <a:avLst/>
          </a:prstGeom>
          <a:noFill/>
        </p:spPr>
        <p:txBody>
          <a:bodyPr wrap="square" rtlCol="0">
            <a:spAutoFit/>
          </a:bodyPr>
          <a:lstStyle/>
          <a:p>
            <a:pPr algn="ctr"/>
            <a:r>
              <a:rPr lang="fr-FR" sz="1200" dirty="0"/>
              <a:t>50,00</a:t>
            </a:r>
          </a:p>
        </p:txBody>
      </p:sp>
      <p:sp>
        <p:nvSpPr>
          <p:cNvPr id="44" name="ZoneTexte 43"/>
          <p:cNvSpPr txBox="1"/>
          <p:nvPr/>
        </p:nvSpPr>
        <p:spPr>
          <a:xfrm>
            <a:off x="3647728" y="1885274"/>
            <a:ext cx="648072" cy="276999"/>
          </a:xfrm>
          <a:prstGeom prst="rect">
            <a:avLst/>
          </a:prstGeom>
          <a:noFill/>
        </p:spPr>
        <p:txBody>
          <a:bodyPr wrap="square" rtlCol="0">
            <a:spAutoFit/>
          </a:bodyPr>
          <a:lstStyle/>
          <a:p>
            <a:pPr algn="ctr"/>
            <a:r>
              <a:rPr lang="fr-FR" sz="1200" dirty="0"/>
              <a:t>25,00</a:t>
            </a:r>
          </a:p>
        </p:txBody>
      </p:sp>
      <p:sp>
        <p:nvSpPr>
          <p:cNvPr id="45" name="ZoneTexte 44"/>
          <p:cNvSpPr txBox="1"/>
          <p:nvPr/>
        </p:nvSpPr>
        <p:spPr>
          <a:xfrm>
            <a:off x="4352102" y="1589962"/>
            <a:ext cx="792088" cy="276999"/>
          </a:xfrm>
          <a:prstGeom prst="rect">
            <a:avLst/>
          </a:prstGeom>
          <a:noFill/>
        </p:spPr>
        <p:txBody>
          <a:bodyPr wrap="square" rtlCol="0">
            <a:spAutoFit/>
          </a:bodyPr>
          <a:lstStyle/>
          <a:p>
            <a:pPr algn="ctr"/>
            <a:r>
              <a:rPr lang="fr-FR" sz="1200" dirty="0"/>
              <a:t>12,60</a:t>
            </a:r>
          </a:p>
        </p:txBody>
      </p:sp>
      <p:sp>
        <p:nvSpPr>
          <p:cNvPr id="46" name="ZoneTexte 45"/>
          <p:cNvSpPr txBox="1"/>
          <p:nvPr/>
        </p:nvSpPr>
        <p:spPr>
          <a:xfrm>
            <a:off x="4331294" y="1868320"/>
            <a:ext cx="792088" cy="276999"/>
          </a:xfrm>
          <a:prstGeom prst="rect">
            <a:avLst/>
          </a:prstGeom>
          <a:noFill/>
        </p:spPr>
        <p:txBody>
          <a:bodyPr wrap="square" rtlCol="0">
            <a:spAutoFit/>
          </a:bodyPr>
          <a:lstStyle/>
          <a:p>
            <a:pPr algn="ctr"/>
            <a:r>
              <a:rPr lang="fr-FR" sz="1200" dirty="0"/>
              <a:t>15,00</a:t>
            </a:r>
          </a:p>
        </p:txBody>
      </p:sp>
      <p:sp>
        <p:nvSpPr>
          <p:cNvPr id="56" name="ZoneTexte 55"/>
          <p:cNvSpPr txBox="1"/>
          <p:nvPr/>
        </p:nvSpPr>
        <p:spPr>
          <a:xfrm>
            <a:off x="5123382" y="1589179"/>
            <a:ext cx="792088" cy="276999"/>
          </a:xfrm>
          <a:prstGeom prst="rect">
            <a:avLst/>
          </a:prstGeom>
          <a:noFill/>
        </p:spPr>
        <p:txBody>
          <a:bodyPr wrap="square" rtlCol="0">
            <a:spAutoFit/>
          </a:bodyPr>
          <a:lstStyle/>
          <a:p>
            <a:pPr algn="ctr"/>
            <a:r>
              <a:rPr lang="fr-FR" sz="1200" dirty="0"/>
              <a:t>630,00</a:t>
            </a:r>
          </a:p>
        </p:txBody>
      </p:sp>
      <p:sp>
        <p:nvSpPr>
          <p:cNvPr id="57" name="ZoneTexte 56"/>
          <p:cNvSpPr txBox="1"/>
          <p:nvPr/>
        </p:nvSpPr>
        <p:spPr>
          <a:xfrm>
            <a:off x="5133786" y="1879765"/>
            <a:ext cx="792088" cy="276999"/>
          </a:xfrm>
          <a:prstGeom prst="rect">
            <a:avLst/>
          </a:prstGeom>
          <a:noFill/>
        </p:spPr>
        <p:txBody>
          <a:bodyPr wrap="square" rtlCol="0">
            <a:spAutoFit/>
          </a:bodyPr>
          <a:lstStyle/>
          <a:p>
            <a:pPr algn="ctr"/>
            <a:r>
              <a:rPr lang="fr-FR" sz="1200" dirty="0"/>
              <a:t>375,00</a:t>
            </a:r>
          </a:p>
        </p:txBody>
      </p:sp>
      <p:sp>
        <p:nvSpPr>
          <p:cNvPr id="58" name="ZoneTexte 57"/>
          <p:cNvSpPr txBox="1"/>
          <p:nvPr/>
        </p:nvSpPr>
        <p:spPr>
          <a:xfrm>
            <a:off x="8184232" y="1591321"/>
            <a:ext cx="575394" cy="276999"/>
          </a:xfrm>
          <a:prstGeom prst="rect">
            <a:avLst/>
          </a:prstGeom>
          <a:noFill/>
        </p:spPr>
        <p:txBody>
          <a:bodyPr wrap="square" rtlCol="0">
            <a:spAutoFit/>
          </a:bodyPr>
          <a:lstStyle/>
          <a:p>
            <a:r>
              <a:rPr lang="fr-FR" sz="1200" dirty="0"/>
              <a:t>50,00</a:t>
            </a:r>
          </a:p>
        </p:txBody>
      </p:sp>
      <p:sp>
        <p:nvSpPr>
          <p:cNvPr id="59" name="ZoneTexte 58"/>
          <p:cNvSpPr txBox="1"/>
          <p:nvPr/>
        </p:nvSpPr>
        <p:spPr>
          <a:xfrm>
            <a:off x="8794289" y="1591321"/>
            <a:ext cx="792088" cy="276999"/>
          </a:xfrm>
          <a:prstGeom prst="rect">
            <a:avLst/>
          </a:prstGeom>
          <a:noFill/>
        </p:spPr>
        <p:txBody>
          <a:bodyPr wrap="square" rtlCol="0">
            <a:spAutoFit/>
          </a:bodyPr>
          <a:lstStyle/>
          <a:p>
            <a:pPr algn="ctr"/>
            <a:r>
              <a:rPr lang="fr-FR" sz="1200" dirty="0"/>
              <a:t>12,60</a:t>
            </a:r>
          </a:p>
        </p:txBody>
      </p:sp>
      <p:sp>
        <p:nvSpPr>
          <p:cNvPr id="60" name="ZoneTexte 59"/>
          <p:cNvSpPr txBox="1"/>
          <p:nvPr/>
        </p:nvSpPr>
        <p:spPr>
          <a:xfrm>
            <a:off x="9565569" y="1591321"/>
            <a:ext cx="844845" cy="276999"/>
          </a:xfrm>
          <a:prstGeom prst="rect">
            <a:avLst/>
          </a:prstGeom>
          <a:noFill/>
        </p:spPr>
        <p:txBody>
          <a:bodyPr wrap="square" rtlCol="0">
            <a:spAutoFit/>
          </a:bodyPr>
          <a:lstStyle/>
          <a:p>
            <a:pPr algn="ctr"/>
            <a:r>
              <a:rPr lang="fr-FR" sz="1200" dirty="0"/>
              <a:t>630,00</a:t>
            </a:r>
          </a:p>
        </p:txBody>
      </p:sp>
      <p:sp>
        <p:nvSpPr>
          <p:cNvPr id="61" name="ZoneTexte 60"/>
          <p:cNvSpPr txBox="1"/>
          <p:nvPr/>
        </p:nvSpPr>
        <p:spPr>
          <a:xfrm>
            <a:off x="8184232" y="1850334"/>
            <a:ext cx="575394" cy="276999"/>
          </a:xfrm>
          <a:prstGeom prst="rect">
            <a:avLst/>
          </a:prstGeom>
          <a:noFill/>
        </p:spPr>
        <p:txBody>
          <a:bodyPr wrap="square" rtlCol="0">
            <a:spAutoFit/>
          </a:bodyPr>
          <a:lstStyle/>
          <a:p>
            <a:r>
              <a:rPr lang="fr-FR" sz="1200" dirty="0"/>
              <a:t>50,00</a:t>
            </a:r>
          </a:p>
        </p:txBody>
      </p:sp>
      <p:sp>
        <p:nvSpPr>
          <p:cNvPr id="62" name="ZoneTexte 61"/>
          <p:cNvSpPr txBox="1"/>
          <p:nvPr/>
        </p:nvSpPr>
        <p:spPr>
          <a:xfrm>
            <a:off x="8794289" y="1850334"/>
            <a:ext cx="792088" cy="276999"/>
          </a:xfrm>
          <a:prstGeom prst="rect">
            <a:avLst/>
          </a:prstGeom>
          <a:noFill/>
        </p:spPr>
        <p:txBody>
          <a:bodyPr wrap="square" rtlCol="0">
            <a:spAutoFit/>
          </a:bodyPr>
          <a:lstStyle/>
          <a:p>
            <a:pPr algn="ctr"/>
            <a:r>
              <a:rPr lang="fr-FR" sz="1200" dirty="0"/>
              <a:t>12,60</a:t>
            </a:r>
          </a:p>
        </p:txBody>
      </p:sp>
      <p:sp>
        <p:nvSpPr>
          <p:cNvPr id="63" name="ZoneTexte 62"/>
          <p:cNvSpPr txBox="1"/>
          <p:nvPr/>
        </p:nvSpPr>
        <p:spPr>
          <a:xfrm>
            <a:off x="9565569" y="1850334"/>
            <a:ext cx="844845" cy="276999"/>
          </a:xfrm>
          <a:prstGeom prst="rect">
            <a:avLst/>
          </a:prstGeom>
          <a:noFill/>
        </p:spPr>
        <p:txBody>
          <a:bodyPr wrap="square" rtlCol="0">
            <a:spAutoFit/>
          </a:bodyPr>
          <a:lstStyle/>
          <a:p>
            <a:pPr algn="ctr"/>
            <a:r>
              <a:rPr lang="fr-FR" sz="1200" dirty="0"/>
              <a:t>630,00</a:t>
            </a:r>
          </a:p>
        </p:txBody>
      </p:sp>
      <p:sp>
        <p:nvSpPr>
          <p:cNvPr id="64" name="ZoneTexte 63"/>
          <p:cNvSpPr txBox="1"/>
          <p:nvPr/>
        </p:nvSpPr>
        <p:spPr>
          <a:xfrm>
            <a:off x="8132268" y="2132842"/>
            <a:ext cx="648072" cy="276999"/>
          </a:xfrm>
          <a:prstGeom prst="rect">
            <a:avLst/>
          </a:prstGeom>
          <a:noFill/>
        </p:spPr>
        <p:txBody>
          <a:bodyPr wrap="square" rtlCol="0">
            <a:spAutoFit/>
          </a:bodyPr>
          <a:lstStyle/>
          <a:p>
            <a:pPr algn="ctr"/>
            <a:r>
              <a:rPr lang="fr-FR" sz="1200" dirty="0"/>
              <a:t>25,00</a:t>
            </a:r>
          </a:p>
        </p:txBody>
      </p:sp>
      <p:sp>
        <p:nvSpPr>
          <p:cNvPr id="65" name="ZoneTexte 64"/>
          <p:cNvSpPr txBox="1"/>
          <p:nvPr/>
        </p:nvSpPr>
        <p:spPr>
          <a:xfrm>
            <a:off x="8815834" y="2132842"/>
            <a:ext cx="792088" cy="276999"/>
          </a:xfrm>
          <a:prstGeom prst="rect">
            <a:avLst/>
          </a:prstGeom>
          <a:noFill/>
        </p:spPr>
        <p:txBody>
          <a:bodyPr wrap="square" rtlCol="0">
            <a:spAutoFit/>
          </a:bodyPr>
          <a:lstStyle/>
          <a:p>
            <a:pPr algn="ctr"/>
            <a:r>
              <a:rPr lang="fr-FR" sz="1200" dirty="0"/>
              <a:t>15,00</a:t>
            </a:r>
          </a:p>
        </p:txBody>
      </p:sp>
      <p:sp>
        <p:nvSpPr>
          <p:cNvPr id="66" name="ZoneTexte 65"/>
          <p:cNvSpPr txBox="1"/>
          <p:nvPr/>
        </p:nvSpPr>
        <p:spPr>
          <a:xfrm>
            <a:off x="9565570" y="2132842"/>
            <a:ext cx="844845" cy="276999"/>
          </a:xfrm>
          <a:prstGeom prst="rect">
            <a:avLst/>
          </a:prstGeom>
          <a:noFill/>
        </p:spPr>
        <p:txBody>
          <a:bodyPr wrap="square" rtlCol="0">
            <a:spAutoFit/>
          </a:bodyPr>
          <a:lstStyle/>
          <a:p>
            <a:pPr algn="ctr"/>
            <a:r>
              <a:rPr lang="fr-FR" sz="1200" dirty="0"/>
              <a:t>375,00</a:t>
            </a:r>
          </a:p>
        </p:txBody>
      </p:sp>
      <p:sp>
        <p:nvSpPr>
          <p:cNvPr id="69" name="ZoneTexte 68"/>
          <p:cNvSpPr txBox="1"/>
          <p:nvPr/>
        </p:nvSpPr>
        <p:spPr>
          <a:xfrm>
            <a:off x="7308852" y="2429991"/>
            <a:ext cx="792088" cy="276999"/>
          </a:xfrm>
          <a:prstGeom prst="rect">
            <a:avLst/>
          </a:prstGeom>
          <a:noFill/>
        </p:spPr>
        <p:txBody>
          <a:bodyPr wrap="square" rtlCol="0">
            <a:spAutoFit/>
          </a:bodyPr>
          <a:lstStyle/>
          <a:p>
            <a:pPr algn="ctr"/>
            <a:r>
              <a:rPr lang="fr-FR" sz="1200" dirty="0"/>
              <a:t>630,00</a:t>
            </a:r>
          </a:p>
        </p:txBody>
      </p:sp>
      <p:sp>
        <p:nvSpPr>
          <p:cNvPr id="70" name="ZoneTexte 69"/>
          <p:cNvSpPr txBox="1"/>
          <p:nvPr/>
        </p:nvSpPr>
        <p:spPr>
          <a:xfrm>
            <a:off x="1763343" y="2429991"/>
            <a:ext cx="576064" cy="276999"/>
          </a:xfrm>
          <a:prstGeom prst="rect">
            <a:avLst/>
          </a:prstGeom>
          <a:noFill/>
        </p:spPr>
        <p:txBody>
          <a:bodyPr wrap="square" rtlCol="0">
            <a:spAutoFit/>
          </a:bodyPr>
          <a:lstStyle/>
          <a:p>
            <a:pPr algn="ctr"/>
            <a:r>
              <a:rPr lang="fr-FR" sz="1200" dirty="0"/>
              <a:t>13/04</a:t>
            </a:r>
          </a:p>
        </p:txBody>
      </p:sp>
      <p:sp>
        <p:nvSpPr>
          <p:cNvPr id="71" name="ZoneTexte 70"/>
          <p:cNvSpPr txBox="1"/>
          <p:nvPr/>
        </p:nvSpPr>
        <p:spPr>
          <a:xfrm>
            <a:off x="2319397" y="2429991"/>
            <a:ext cx="1241555" cy="276999"/>
          </a:xfrm>
          <a:prstGeom prst="rect">
            <a:avLst/>
          </a:prstGeom>
          <a:noFill/>
        </p:spPr>
        <p:txBody>
          <a:bodyPr wrap="square" rtlCol="0">
            <a:spAutoFit/>
          </a:bodyPr>
          <a:lstStyle/>
          <a:p>
            <a:r>
              <a:rPr lang="fr-FR" sz="1200" dirty="0"/>
              <a:t>Sortie</a:t>
            </a:r>
          </a:p>
        </p:txBody>
      </p:sp>
      <p:sp>
        <p:nvSpPr>
          <p:cNvPr id="72" name="ZoneTexte 71"/>
          <p:cNvSpPr txBox="1"/>
          <p:nvPr/>
        </p:nvSpPr>
        <p:spPr>
          <a:xfrm>
            <a:off x="5943428" y="2429993"/>
            <a:ext cx="558766" cy="276997"/>
          </a:xfrm>
          <a:prstGeom prst="rect">
            <a:avLst/>
          </a:prstGeom>
          <a:noFill/>
        </p:spPr>
        <p:txBody>
          <a:bodyPr wrap="square" rtlCol="0">
            <a:spAutoFit/>
          </a:bodyPr>
          <a:lstStyle/>
          <a:p>
            <a:pPr algn="ctr"/>
            <a:r>
              <a:rPr lang="fr-FR" sz="1200" dirty="0"/>
              <a:t>50,00</a:t>
            </a:r>
          </a:p>
        </p:txBody>
      </p:sp>
      <p:sp>
        <p:nvSpPr>
          <p:cNvPr id="73" name="ZoneTexte 72"/>
          <p:cNvSpPr txBox="1"/>
          <p:nvPr/>
        </p:nvSpPr>
        <p:spPr>
          <a:xfrm>
            <a:off x="8148312" y="2706990"/>
            <a:ext cx="647235" cy="276999"/>
          </a:xfrm>
          <a:prstGeom prst="rect">
            <a:avLst/>
          </a:prstGeom>
          <a:noFill/>
        </p:spPr>
        <p:txBody>
          <a:bodyPr wrap="square" rtlCol="0">
            <a:spAutoFit/>
          </a:bodyPr>
          <a:lstStyle/>
          <a:p>
            <a:pPr algn="ctr"/>
            <a:r>
              <a:rPr lang="fr-FR" sz="1200" dirty="0"/>
              <a:t>15,00</a:t>
            </a:r>
          </a:p>
        </p:txBody>
      </p:sp>
      <p:sp>
        <p:nvSpPr>
          <p:cNvPr id="74" name="ZoneTexte 73"/>
          <p:cNvSpPr txBox="1"/>
          <p:nvPr/>
        </p:nvSpPr>
        <p:spPr>
          <a:xfrm>
            <a:off x="6516764" y="2429991"/>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8766309" y="2706989"/>
            <a:ext cx="792088" cy="276999"/>
          </a:xfrm>
          <a:prstGeom prst="rect">
            <a:avLst/>
          </a:prstGeom>
          <a:noFill/>
        </p:spPr>
        <p:txBody>
          <a:bodyPr wrap="square" rtlCol="0">
            <a:spAutoFit/>
          </a:bodyPr>
          <a:lstStyle/>
          <a:p>
            <a:pPr algn="ctr"/>
            <a:r>
              <a:rPr lang="fr-FR" sz="1200" dirty="0"/>
              <a:t>15,00</a:t>
            </a:r>
          </a:p>
        </p:txBody>
      </p:sp>
      <p:sp>
        <p:nvSpPr>
          <p:cNvPr id="76" name="ZoneTexte 75"/>
          <p:cNvSpPr txBox="1"/>
          <p:nvPr/>
        </p:nvSpPr>
        <p:spPr>
          <a:xfrm>
            <a:off x="9550289" y="2706987"/>
            <a:ext cx="860125" cy="277000"/>
          </a:xfrm>
          <a:prstGeom prst="rect">
            <a:avLst/>
          </a:prstGeom>
          <a:noFill/>
        </p:spPr>
        <p:txBody>
          <a:bodyPr wrap="square" rtlCol="0">
            <a:spAutoFit/>
          </a:bodyPr>
          <a:lstStyle/>
          <a:p>
            <a:pPr algn="ctr"/>
            <a:r>
              <a:rPr lang="fr-FR" sz="1200" dirty="0"/>
              <a:t>225,00</a:t>
            </a:r>
          </a:p>
        </p:txBody>
      </p:sp>
      <p:sp>
        <p:nvSpPr>
          <p:cNvPr id="77" name="ZoneTexte 76"/>
          <p:cNvSpPr txBox="1"/>
          <p:nvPr/>
        </p:nvSpPr>
        <p:spPr>
          <a:xfrm>
            <a:off x="5943427" y="2706989"/>
            <a:ext cx="558767" cy="276996"/>
          </a:xfrm>
          <a:prstGeom prst="rect">
            <a:avLst/>
          </a:prstGeom>
          <a:noFill/>
        </p:spPr>
        <p:txBody>
          <a:bodyPr wrap="square" rtlCol="0">
            <a:spAutoFit/>
          </a:bodyPr>
          <a:lstStyle/>
          <a:p>
            <a:pPr algn="ctr"/>
            <a:r>
              <a:rPr lang="fr-FR" sz="1200" dirty="0"/>
              <a:t>10,00</a:t>
            </a:r>
          </a:p>
        </p:txBody>
      </p:sp>
      <p:sp>
        <p:nvSpPr>
          <p:cNvPr id="78" name="ZoneTexte 77"/>
          <p:cNvSpPr txBox="1"/>
          <p:nvPr/>
        </p:nvSpPr>
        <p:spPr>
          <a:xfrm>
            <a:off x="6537689" y="2706986"/>
            <a:ext cx="749735" cy="277002"/>
          </a:xfrm>
          <a:prstGeom prst="rect">
            <a:avLst/>
          </a:prstGeom>
          <a:noFill/>
        </p:spPr>
        <p:txBody>
          <a:bodyPr wrap="square" rtlCol="0">
            <a:spAutoFit/>
          </a:bodyPr>
          <a:lstStyle/>
          <a:p>
            <a:pPr algn="ctr"/>
            <a:r>
              <a:rPr lang="fr-FR" sz="1200" dirty="0"/>
              <a:t>15,00</a:t>
            </a:r>
          </a:p>
        </p:txBody>
      </p:sp>
      <p:sp>
        <p:nvSpPr>
          <p:cNvPr id="79" name="ZoneTexte 78"/>
          <p:cNvSpPr txBox="1"/>
          <p:nvPr/>
        </p:nvSpPr>
        <p:spPr>
          <a:xfrm>
            <a:off x="7287424" y="2706987"/>
            <a:ext cx="844845" cy="276999"/>
          </a:xfrm>
          <a:prstGeom prst="rect">
            <a:avLst/>
          </a:prstGeom>
          <a:noFill/>
        </p:spPr>
        <p:txBody>
          <a:bodyPr wrap="square" rtlCol="0">
            <a:spAutoFit/>
          </a:bodyPr>
          <a:lstStyle/>
          <a:p>
            <a:pPr algn="ctr"/>
            <a:r>
              <a:rPr lang="fr-FR" sz="1200" dirty="0"/>
              <a:t>150,00</a:t>
            </a:r>
          </a:p>
        </p:txBody>
      </p:sp>
      <p:sp>
        <p:nvSpPr>
          <p:cNvPr id="7" name="ZoneTexte 6"/>
          <p:cNvSpPr txBox="1"/>
          <p:nvPr/>
        </p:nvSpPr>
        <p:spPr>
          <a:xfrm>
            <a:off x="1700435" y="4121472"/>
            <a:ext cx="8640354" cy="369332"/>
          </a:xfrm>
          <a:prstGeom prst="rect">
            <a:avLst/>
          </a:prstGeom>
          <a:noFill/>
        </p:spPr>
        <p:txBody>
          <a:bodyPr wrap="square" rtlCol="0">
            <a:spAutoFit/>
          </a:bodyPr>
          <a:lstStyle/>
          <a:p>
            <a:r>
              <a:rPr lang="fr-FR" dirty="0"/>
              <a:t> Les 10 planches restantes sont prises dans le second lot. Chaque planche vaut 15,00 €</a:t>
            </a:r>
          </a:p>
        </p:txBody>
      </p:sp>
      <p:sp>
        <p:nvSpPr>
          <p:cNvPr id="41" name="Rectangle 40">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3. PEPS</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72</a:t>
            </a:fld>
            <a:endParaRPr lang="fr-FR" dirty="0"/>
          </a:p>
        </p:txBody>
      </p:sp>
    </p:spTree>
    <p:extLst>
      <p:ext uri="{BB962C8B-B14F-4D97-AF65-F5344CB8AC3E}">
        <p14:creationId xmlns:p14="http://schemas.microsoft.com/office/powerpoint/2010/main" val="8200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p:bldP spid="49" grpId="0"/>
      <p:bldP spid="50" grpId="0"/>
      <p:bldP spid="51" grpId="0"/>
      <p:bldP spid="52" grpId="0"/>
      <p:bldP spid="69" grpId="0"/>
      <p:bldP spid="70" grpId="0"/>
      <p:bldP spid="71" grpId="0"/>
      <p:bldP spid="72" grpId="0"/>
      <p:bldP spid="73" grpId="0"/>
      <p:bldP spid="74" grpId="0"/>
      <p:bldP spid="75" grpId="0"/>
      <p:bldP spid="76" grpId="0"/>
      <p:bldP spid="77" grpId="0"/>
      <p:bldP spid="78" grpId="0"/>
      <p:bldP spid="79"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75519" y="908721"/>
          <a:ext cx="8640963" cy="2671917"/>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ZoneTexte 2"/>
          <p:cNvSpPr txBox="1"/>
          <p:nvPr/>
        </p:nvSpPr>
        <p:spPr>
          <a:xfrm>
            <a:off x="1732510" y="3832081"/>
            <a:ext cx="8635112" cy="646331"/>
          </a:xfrm>
          <a:prstGeom prst="rect">
            <a:avLst/>
          </a:prstGeom>
          <a:noFill/>
        </p:spPr>
        <p:txBody>
          <a:bodyPr wrap="square" rtlCol="0">
            <a:spAutoFit/>
          </a:bodyPr>
          <a:lstStyle/>
          <a:p>
            <a:r>
              <a:rPr lang="fr-FR" b="1" dirty="0"/>
              <a:t>Opération</a:t>
            </a:r>
            <a:r>
              <a:rPr lang="fr-FR" dirty="0"/>
              <a:t> : Le 23/04, l’entreprise achète 60 planches à 17 € pièce pour un total de 1020,00 €.</a:t>
            </a:r>
          </a:p>
        </p:txBody>
      </p:sp>
      <p:sp>
        <p:nvSpPr>
          <p:cNvPr id="48" name="ZoneTexte 47"/>
          <p:cNvSpPr txBox="1"/>
          <p:nvPr/>
        </p:nvSpPr>
        <p:spPr>
          <a:xfrm>
            <a:off x="1692869" y="4178316"/>
            <a:ext cx="8640354" cy="369332"/>
          </a:xfrm>
          <a:prstGeom prst="rect">
            <a:avLst/>
          </a:prstGeom>
          <a:noFill/>
        </p:spPr>
        <p:txBody>
          <a:bodyPr wrap="square" rtlCol="0">
            <a:spAutoFit/>
          </a:bodyPr>
          <a:lstStyle/>
          <a:p>
            <a:r>
              <a:rPr lang="fr-FR" dirty="0"/>
              <a:t>Cet achat est constaté dans la colonne « entrée ».</a:t>
            </a:r>
          </a:p>
        </p:txBody>
      </p:sp>
      <p:sp>
        <p:nvSpPr>
          <p:cNvPr id="49" name="ZoneTexte 48"/>
          <p:cNvSpPr txBox="1"/>
          <p:nvPr/>
        </p:nvSpPr>
        <p:spPr>
          <a:xfrm>
            <a:off x="1708149" y="4870788"/>
            <a:ext cx="8640354" cy="369332"/>
          </a:xfrm>
          <a:prstGeom prst="rect">
            <a:avLst/>
          </a:prstGeom>
          <a:noFill/>
        </p:spPr>
        <p:txBody>
          <a:bodyPr wrap="square" rtlCol="0">
            <a:spAutoFit/>
          </a:bodyPr>
          <a:lstStyle/>
          <a:p>
            <a:r>
              <a:rPr lang="fr-FR" dirty="0"/>
              <a:t>	- le plus ancien de 15 planches à 15,00 € pièce ;</a:t>
            </a:r>
          </a:p>
        </p:txBody>
      </p:sp>
      <p:sp>
        <p:nvSpPr>
          <p:cNvPr id="50" name="ZoneTexte 49"/>
          <p:cNvSpPr txBox="1"/>
          <p:nvPr/>
        </p:nvSpPr>
        <p:spPr>
          <a:xfrm>
            <a:off x="1692869" y="5217024"/>
            <a:ext cx="8640354" cy="369332"/>
          </a:xfrm>
          <a:prstGeom prst="rect">
            <a:avLst/>
          </a:prstGeom>
          <a:noFill/>
        </p:spPr>
        <p:txBody>
          <a:bodyPr wrap="square" rtlCol="0">
            <a:spAutoFit/>
          </a:bodyPr>
          <a:lstStyle/>
          <a:p>
            <a:r>
              <a:rPr lang="fr-FR" dirty="0"/>
              <a:t>	- le nouveau qui vient d’être acheté à 17,00 € la planche.</a:t>
            </a:r>
          </a:p>
        </p:txBody>
      </p:sp>
      <p:sp>
        <p:nvSpPr>
          <p:cNvPr id="36" name="ZoneTexte 35"/>
          <p:cNvSpPr txBox="1"/>
          <p:nvPr/>
        </p:nvSpPr>
        <p:spPr>
          <a:xfrm>
            <a:off x="1758101" y="1573335"/>
            <a:ext cx="576064" cy="276999"/>
          </a:xfrm>
          <a:prstGeom prst="rect">
            <a:avLst/>
          </a:prstGeom>
          <a:noFill/>
        </p:spPr>
        <p:txBody>
          <a:bodyPr wrap="square" rtlCol="0">
            <a:spAutoFit/>
          </a:bodyPr>
          <a:lstStyle/>
          <a:p>
            <a:r>
              <a:rPr lang="fr-FR" sz="1200" dirty="0"/>
              <a:t>01/04</a:t>
            </a:r>
          </a:p>
        </p:txBody>
      </p:sp>
      <p:sp>
        <p:nvSpPr>
          <p:cNvPr id="37" name="ZoneTexte 36"/>
          <p:cNvSpPr txBox="1"/>
          <p:nvPr/>
        </p:nvSpPr>
        <p:spPr>
          <a:xfrm>
            <a:off x="1763343" y="1878190"/>
            <a:ext cx="576064" cy="276999"/>
          </a:xfrm>
          <a:prstGeom prst="rect">
            <a:avLst/>
          </a:prstGeom>
          <a:noFill/>
        </p:spPr>
        <p:txBody>
          <a:bodyPr wrap="square" rtlCol="0">
            <a:spAutoFit/>
          </a:bodyPr>
          <a:lstStyle/>
          <a:p>
            <a:r>
              <a:rPr lang="fr-FR" sz="1200" dirty="0"/>
              <a:t>04/04</a:t>
            </a:r>
          </a:p>
        </p:txBody>
      </p:sp>
      <p:sp>
        <p:nvSpPr>
          <p:cNvPr id="38" name="ZoneTexte 37"/>
          <p:cNvSpPr txBox="1"/>
          <p:nvPr/>
        </p:nvSpPr>
        <p:spPr>
          <a:xfrm>
            <a:off x="2334166" y="1589961"/>
            <a:ext cx="1241555" cy="276999"/>
          </a:xfrm>
          <a:prstGeom prst="rect">
            <a:avLst/>
          </a:prstGeom>
          <a:noFill/>
        </p:spPr>
        <p:txBody>
          <a:bodyPr wrap="square" rtlCol="0">
            <a:spAutoFit/>
          </a:bodyPr>
          <a:lstStyle/>
          <a:p>
            <a:r>
              <a:rPr lang="fr-FR" sz="1200" dirty="0"/>
              <a:t>Stock initial</a:t>
            </a:r>
          </a:p>
        </p:txBody>
      </p:sp>
      <p:sp>
        <p:nvSpPr>
          <p:cNvPr id="39" name="ZoneTexte 38"/>
          <p:cNvSpPr txBox="1"/>
          <p:nvPr/>
        </p:nvSpPr>
        <p:spPr>
          <a:xfrm>
            <a:off x="2334164" y="1888382"/>
            <a:ext cx="1313565" cy="276999"/>
          </a:xfrm>
          <a:prstGeom prst="rect">
            <a:avLst/>
          </a:prstGeom>
          <a:noFill/>
        </p:spPr>
        <p:txBody>
          <a:bodyPr wrap="square" rtlCol="0">
            <a:spAutoFit/>
          </a:bodyPr>
          <a:lstStyle/>
          <a:p>
            <a:r>
              <a:rPr lang="fr-FR" sz="1200" dirty="0"/>
              <a:t>Entrée</a:t>
            </a:r>
          </a:p>
        </p:txBody>
      </p:sp>
      <p:sp>
        <p:nvSpPr>
          <p:cNvPr id="43" name="ZoneTexte 42"/>
          <p:cNvSpPr txBox="1"/>
          <p:nvPr/>
        </p:nvSpPr>
        <p:spPr>
          <a:xfrm>
            <a:off x="3647728" y="1591321"/>
            <a:ext cx="648072" cy="276999"/>
          </a:xfrm>
          <a:prstGeom prst="rect">
            <a:avLst/>
          </a:prstGeom>
          <a:noFill/>
        </p:spPr>
        <p:txBody>
          <a:bodyPr wrap="square" rtlCol="0">
            <a:spAutoFit/>
          </a:bodyPr>
          <a:lstStyle/>
          <a:p>
            <a:pPr algn="ctr"/>
            <a:r>
              <a:rPr lang="fr-FR" sz="1200" dirty="0"/>
              <a:t>50,00</a:t>
            </a:r>
          </a:p>
        </p:txBody>
      </p:sp>
      <p:sp>
        <p:nvSpPr>
          <p:cNvPr id="44" name="ZoneTexte 43"/>
          <p:cNvSpPr txBox="1"/>
          <p:nvPr/>
        </p:nvSpPr>
        <p:spPr>
          <a:xfrm>
            <a:off x="3647728" y="1885274"/>
            <a:ext cx="648072" cy="276999"/>
          </a:xfrm>
          <a:prstGeom prst="rect">
            <a:avLst/>
          </a:prstGeom>
          <a:noFill/>
        </p:spPr>
        <p:txBody>
          <a:bodyPr wrap="square" rtlCol="0">
            <a:spAutoFit/>
          </a:bodyPr>
          <a:lstStyle/>
          <a:p>
            <a:pPr algn="ctr"/>
            <a:r>
              <a:rPr lang="fr-FR" sz="1200" dirty="0"/>
              <a:t>25,00</a:t>
            </a:r>
          </a:p>
        </p:txBody>
      </p:sp>
      <p:sp>
        <p:nvSpPr>
          <p:cNvPr id="45" name="ZoneTexte 44"/>
          <p:cNvSpPr txBox="1"/>
          <p:nvPr/>
        </p:nvSpPr>
        <p:spPr>
          <a:xfrm>
            <a:off x="4331294" y="1589963"/>
            <a:ext cx="792088" cy="276999"/>
          </a:xfrm>
          <a:prstGeom prst="rect">
            <a:avLst/>
          </a:prstGeom>
          <a:noFill/>
        </p:spPr>
        <p:txBody>
          <a:bodyPr wrap="square" rtlCol="0">
            <a:spAutoFit/>
          </a:bodyPr>
          <a:lstStyle/>
          <a:p>
            <a:pPr algn="ctr"/>
            <a:r>
              <a:rPr lang="fr-FR" sz="1200" dirty="0"/>
              <a:t>12,60</a:t>
            </a:r>
          </a:p>
        </p:txBody>
      </p:sp>
      <p:sp>
        <p:nvSpPr>
          <p:cNvPr id="46" name="ZoneTexte 45"/>
          <p:cNvSpPr txBox="1"/>
          <p:nvPr/>
        </p:nvSpPr>
        <p:spPr>
          <a:xfrm>
            <a:off x="4331294" y="1868320"/>
            <a:ext cx="792088" cy="276999"/>
          </a:xfrm>
          <a:prstGeom prst="rect">
            <a:avLst/>
          </a:prstGeom>
          <a:noFill/>
        </p:spPr>
        <p:txBody>
          <a:bodyPr wrap="square" rtlCol="0">
            <a:spAutoFit/>
          </a:bodyPr>
          <a:lstStyle/>
          <a:p>
            <a:pPr algn="ctr"/>
            <a:r>
              <a:rPr lang="fr-FR" sz="1200" dirty="0"/>
              <a:t>15,00</a:t>
            </a:r>
          </a:p>
        </p:txBody>
      </p:sp>
      <p:sp>
        <p:nvSpPr>
          <p:cNvPr id="56" name="ZoneTexte 55"/>
          <p:cNvSpPr txBox="1"/>
          <p:nvPr/>
        </p:nvSpPr>
        <p:spPr>
          <a:xfrm>
            <a:off x="5123382" y="1589179"/>
            <a:ext cx="792088" cy="276999"/>
          </a:xfrm>
          <a:prstGeom prst="rect">
            <a:avLst/>
          </a:prstGeom>
          <a:noFill/>
        </p:spPr>
        <p:txBody>
          <a:bodyPr wrap="square" rtlCol="0">
            <a:spAutoFit/>
          </a:bodyPr>
          <a:lstStyle/>
          <a:p>
            <a:pPr algn="ctr"/>
            <a:r>
              <a:rPr lang="fr-FR" sz="1200" dirty="0"/>
              <a:t>630,00</a:t>
            </a:r>
          </a:p>
        </p:txBody>
      </p:sp>
      <p:sp>
        <p:nvSpPr>
          <p:cNvPr id="57" name="ZoneTexte 56"/>
          <p:cNvSpPr txBox="1"/>
          <p:nvPr/>
        </p:nvSpPr>
        <p:spPr>
          <a:xfrm>
            <a:off x="5133786" y="1879765"/>
            <a:ext cx="792088" cy="276999"/>
          </a:xfrm>
          <a:prstGeom prst="rect">
            <a:avLst/>
          </a:prstGeom>
          <a:noFill/>
        </p:spPr>
        <p:txBody>
          <a:bodyPr wrap="square" rtlCol="0">
            <a:spAutoFit/>
          </a:bodyPr>
          <a:lstStyle/>
          <a:p>
            <a:pPr algn="ctr"/>
            <a:r>
              <a:rPr lang="fr-FR" sz="1200" dirty="0"/>
              <a:t>375,00</a:t>
            </a:r>
          </a:p>
        </p:txBody>
      </p:sp>
      <p:sp>
        <p:nvSpPr>
          <p:cNvPr id="58" name="ZoneTexte 57"/>
          <p:cNvSpPr txBox="1"/>
          <p:nvPr/>
        </p:nvSpPr>
        <p:spPr>
          <a:xfrm>
            <a:off x="8184232" y="1591321"/>
            <a:ext cx="575394" cy="276999"/>
          </a:xfrm>
          <a:prstGeom prst="rect">
            <a:avLst/>
          </a:prstGeom>
          <a:noFill/>
        </p:spPr>
        <p:txBody>
          <a:bodyPr wrap="square" rtlCol="0">
            <a:spAutoFit/>
          </a:bodyPr>
          <a:lstStyle/>
          <a:p>
            <a:r>
              <a:rPr lang="fr-FR" sz="1200" dirty="0"/>
              <a:t>50,00</a:t>
            </a:r>
          </a:p>
        </p:txBody>
      </p:sp>
      <p:sp>
        <p:nvSpPr>
          <p:cNvPr id="59" name="ZoneTexte 58"/>
          <p:cNvSpPr txBox="1"/>
          <p:nvPr/>
        </p:nvSpPr>
        <p:spPr>
          <a:xfrm>
            <a:off x="8794289" y="1591321"/>
            <a:ext cx="792088" cy="276999"/>
          </a:xfrm>
          <a:prstGeom prst="rect">
            <a:avLst/>
          </a:prstGeom>
          <a:noFill/>
        </p:spPr>
        <p:txBody>
          <a:bodyPr wrap="square" rtlCol="0">
            <a:spAutoFit/>
          </a:bodyPr>
          <a:lstStyle/>
          <a:p>
            <a:pPr algn="ctr"/>
            <a:r>
              <a:rPr lang="fr-FR" sz="1200" dirty="0"/>
              <a:t>12,60</a:t>
            </a:r>
          </a:p>
        </p:txBody>
      </p:sp>
      <p:sp>
        <p:nvSpPr>
          <p:cNvPr id="60" name="ZoneTexte 59"/>
          <p:cNvSpPr txBox="1"/>
          <p:nvPr/>
        </p:nvSpPr>
        <p:spPr>
          <a:xfrm>
            <a:off x="9565569" y="1591321"/>
            <a:ext cx="844846" cy="276999"/>
          </a:xfrm>
          <a:prstGeom prst="rect">
            <a:avLst/>
          </a:prstGeom>
          <a:noFill/>
        </p:spPr>
        <p:txBody>
          <a:bodyPr wrap="square" rtlCol="0">
            <a:spAutoFit/>
          </a:bodyPr>
          <a:lstStyle/>
          <a:p>
            <a:pPr algn="ctr"/>
            <a:r>
              <a:rPr lang="fr-FR" sz="1200" dirty="0"/>
              <a:t>630,00</a:t>
            </a:r>
          </a:p>
        </p:txBody>
      </p:sp>
      <p:sp>
        <p:nvSpPr>
          <p:cNvPr id="61" name="ZoneTexte 60"/>
          <p:cNvSpPr txBox="1"/>
          <p:nvPr/>
        </p:nvSpPr>
        <p:spPr>
          <a:xfrm>
            <a:off x="8184232" y="1850334"/>
            <a:ext cx="575394" cy="276999"/>
          </a:xfrm>
          <a:prstGeom prst="rect">
            <a:avLst/>
          </a:prstGeom>
          <a:noFill/>
        </p:spPr>
        <p:txBody>
          <a:bodyPr wrap="square" rtlCol="0">
            <a:spAutoFit/>
          </a:bodyPr>
          <a:lstStyle/>
          <a:p>
            <a:r>
              <a:rPr lang="fr-FR" sz="1200" dirty="0"/>
              <a:t>50,00</a:t>
            </a:r>
          </a:p>
        </p:txBody>
      </p:sp>
      <p:sp>
        <p:nvSpPr>
          <p:cNvPr id="62" name="ZoneTexte 61"/>
          <p:cNvSpPr txBox="1"/>
          <p:nvPr/>
        </p:nvSpPr>
        <p:spPr>
          <a:xfrm>
            <a:off x="8794289" y="1850334"/>
            <a:ext cx="792088" cy="276999"/>
          </a:xfrm>
          <a:prstGeom prst="rect">
            <a:avLst/>
          </a:prstGeom>
          <a:noFill/>
        </p:spPr>
        <p:txBody>
          <a:bodyPr wrap="square" rtlCol="0">
            <a:spAutoFit/>
          </a:bodyPr>
          <a:lstStyle/>
          <a:p>
            <a:pPr algn="ctr"/>
            <a:r>
              <a:rPr lang="fr-FR" sz="1200" dirty="0"/>
              <a:t>12,60</a:t>
            </a:r>
          </a:p>
        </p:txBody>
      </p:sp>
      <p:sp>
        <p:nvSpPr>
          <p:cNvPr id="63" name="ZoneTexte 62"/>
          <p:cNvSpPr txBox="1"/>
          <p:nvPr/>
        </p:nvSpPr>
        <p:spPr>
          <a:xfrm>
            <a:off x="9565569" y="1850334"/>
            <a:ext cx="844845" cy="276999"/>
          </a:xfrm>
          <a:prstGeom prst="rect">
            <a:avLst/>
          </a:prstGeom>
          <a:noFill/>
        </p:spPr>
        <p:txBody>
          <a:bodyPr wrap="square" rtlCol="0">
            <a:spAutoFit/>
          </a:bodyPr>
          <a:lstStyle/>
          <a:p>
            <a:pPr algn="ctr"/>
            <a:r>
              <a:rPr lang="fr-FR" sz="1200" dirty="0"/>
              <a:t>630,00</a:t>
            </a:r>
          </a:p>
        </p:txBody>
      </p:sp>
      <p:sp>
        <p:nvSpPr>
          <p:cNvPr id="64" name="ZoneTexte 63"/>
          <p:cNvSpPr txBox="1"/>
          <p:nvPr/>
        </p:nvSpPr>
        <p:spPr>
          <a:xfrm>
            <a:off x="8132268" y="2132842"/>
            <a:ext cx="648072" cy="276999"/>
          </a:xfrm>
          <a:prstGeom prst="rect">
            <a:avLst/>
          </a:prstGeom>
          <a:noFill/>
        </p:spPr>
        <p:txBody>
          <a:bodyPr wrap="square" rtlCol="0">
            <a:spAutoFit/>
          </a:bodyPr>
          <a:lstStyle/>
          <a:p>
            <a:pPr algn="ctr"/>
            <a:r>
              <a:rPr lang="fr-FR" sz="1200" dirty="0"/>
              <a:t>25,00</a:t>
            </a:r>
          </a:p>
        </p:txBody>
      </p:sp>
      <p:sp>
        <p:nvSpPr>
          <p:cNvPr id="65" name="ZoneTexte 64"/>
          <p:cNvSpPr txBox="1"/>
          <p:nvPr/>
        </p:nvSpPr>
        <p:spPr>
          <a:xfrm>
            <a:off x="8815834" y="2132842"/>
            <a:ext cx="792088" cy="276999"/>
          </a:xfrm>
          <a:prstGeom prst="rect">
            <a:avLst/>
          </a:prstGeom>
          <a:noFill/>
        </p:spPr>
        <p:txBody>
          <a:bodyPr wrap="square" rtlCol="0">
            <a:spAutoFit/>
          </a:bodyPr>
          <a:lstStyle/>
          <a:p>
            <a:pPr algn="ctr"/>
            <a:r>
              <a:rPr lang="fr-FR" sz="1200" dirty="0"/>
              <a:t>15,00</a:t>
            </a:r>
          </a:p>
        </p:txBody>
      </p:sp>
      <p:sp>
        <p:nvSpPr>
          <p:cNvPr id="66" name="ZoneTexte 65"/>
          <p:cNvSpPr txBox="1"/>
          <p:nvPr/>
        </p:nvSpPr>
        <p:spPr>
          <a:xfrm>
            <a:off x="9565570" y="2132842"/>
            <a:ext cx="844845" cy="276999"/>
          </a:xfrm>
          <a:prstGeom prst="rect">
            <a:avLst/>
          </a:prstGeom>
          <a:noFill/>
        </p:spPr>
        <p:txBody>
          <a:bodyPr wrap="square" rtlCol="0">
            <a:spAutoFit/>
          </a:bodyPr>
          <a:lstStyle/>
          <a:p>
            <a:pPr algn="ctr"/>
            <a:r>
              <a:rPr lang="fr-FR" sz="1200" dirty="0"/>
              <a:t>375,00</a:t>
            </a:r>
          </a:p>
        </p:txBody>
      </p:sp>
      <p:sp>
        <p:nvSpPr>
          <p:cNvPr id="69" name="ZoneTexte 68"/>
          <p:cNvSpPr txBox="1"/>
          <p:nvPr/>
        </p:nvSpPr>
        <p:spPr>
          <a:xfrm>
            <a:off x="7308852" y="2429991"/>
            <a:ext cx="792088" cy="276999"/>
          </a:xfrm>
          <a:prstGeom prst="rect">
            <a:avLst/>
          </a:prstGeom>
          <a:noFill/>
        </p:spPr>
        <p:txBody>
          <a:bodyPr wrap="square" rtlCol="0">
            <a:spAutoFit/>
          </a:bodyPr>
          <a:lstStyle/>
          <a:p>
            <a:pPr algn="ctr"/>
            <a:r>
              <a:rPr lang="fr-FR" sz="1200" dirty="0"/>
              <a:t>630,00</a:t>
            </a:r>
          </a:p>
        </p:txBody>
      </p:sp>
      <p:sp>
        <p:nvSpPr>
          <p:cNvPr id="70" name="ZoneTexte 69"/>
          <p:cNvSpPr txBox="1"/>
          <p:nvPr/>
        </p:nvSpPr>
        <p:spPr>
          <a:xfrm>
            <a:off x="1763343" y="2429991"/>
            <a:ext cx="576064" cy="276999"/>
          </a:xfrm>
          <a:prstGeom prst="rect">
            <a:avLst/>
          </a:prstGeom>
          <a:noFill/>
        </p:spPr>
        <p:txBody>
          <a:bodyPr wrap="square" rtlCol="0">
            <a:spAutoFit/>
          </a:bodyPr>
          <a:lstStyle/>
          <a:p>
            <a:pPr algn="ctr"/>
            <a:r>
              <a:rPr lang="fr-FR" sz="1200" dirty="0"/>
              <a:t>13/04</a:t>
            </a:r>
          </a:p>
        </p:txBody>
      </p:sp>
      <p:sp>
        <p:nvSpPr>
          <p:cNvPr id="71" name="ZoneTexte 70"/>
          <p:cNvSpPr txBox="1"/>
          <p:nvPr/>
        </p:nvSpPr>
        <p:spPr>
          <a:xfrm>
            <a:off x="2319397" y="2429991"/>
            <a:ext cx="1241555" cy="276999"/>
          </a:xfrm>
          <a:prstGeom prst="rect">
            <a:avLst/>
          </a:prstGeom>
          <a:noFill/>
        </p:spPr>
        <p:txBody>
          <a:bodyPr wrap="square" rtlCol="0">
            <a:spAutoFit/>
          </a:bodyPr>
          <a:lstStyle/>
          <a:p>
            <a:r>
              <a:rPr lang="fr-FR" sz="1200" dirty="0"/>
              <a:t>Sortie</a:t>
            </a:r>
          </a:p>
        </p:txBody>
      </p:sp>
      <p:sp>
        <p:nvSpPr>
          <p:cNvPr id="72" name="ZoneTexte 71"/>
          <p:cNvSpPr txBox="1"/>
          <p:nvPr/>
        </p:nvSpPr>
        <p:spPr>
          <a:xfrm>
            <a:off x="5943428" y="2429991"/>
            <a:ext cx="558767" cy="276999"/>
          </a:xfrm>
          <a:prstGeom prst="rect">
            <a:avLst/>
          </a:prstGeom>
          <a:noFill/>
        </p:spPr>
        <p:txBody>
          <a:bodyPr wrap="square" rtlCol="0">
            <a:spAutoFit/>
          </a:bodyPr>
          <a:lstStyle/>
          <a:p>
            <a:pPr algn="ctr"/>
            <a:r>
              <a:rPr lang="fr-FR" sz="1200" dirty="0"/>
              <a:t>50,00</a:t>
            </a:r>
          </a:p>
        </p:txBody>
      </p:sp>
      <p:sp>
        <p:nvSpPr>
          <p:cNvPr id="73" name="ZoneTexte 72"/>
          <p:cNvSpPr txBox="1"/>
          <p:nvPr/>
        </p:nvSpPr>
        <p:spPr>
          <a:xfrm>
            <a:off x="8148312" y="2706990"/>
            <a:ext cx="647235" cy="276999"/>
          </a:xfrm>
          <a:prstGeom prst="rect">
            <a:avLst/>
          </a:prstGeom>
          <a:noFill/>
        </p:spPr>
        <p:txBody>
          <a:bodyPr wrap="square" rtlCol="0">
            <a:spAutoFit/>
          </a:bodyPr>
          <a:lstStyle/>
          <a:p>
            <a:pPr algn="ctr"/>
            <a:r>
              <a:rPr lang="fr-FR" sz="1200" dirty="0"/>
              <a:t>15,00</a:t>
            </a:r>
          </a:p>
        </p:txBody>
      </p:sp>
      <p:sp>
        <p:nvSpPr>
          <p:cNvPr id="74" name="ZoneTexte 73"/>
          <p:cNvSpPr txBox="1"/>
          <p:nvPr/>
        </p:nvSpPr>
        <p:spPr>
          <a:xfrm>
            <a:off x="6516764" y="2429991"/>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8766309" y="2706989"/>
            <a:ext cx="792088" cy="276999"/>
          </a:xfrm>
          <a:prstGeom prst="rect">
            <a:avLst/>
          </a:prstGeom>
          <a:noFill/>
        </p:spPr>
        <p:txBody>
          <a:bodyPr wrap="square" rtlCol="0">
            <a:spAutoFit/>
          </a:bodyPr>
          <a:lstStyle/>
          <a:p>
            <a:pPr algn="ctr"/>
            <a:r>
              <a:rPr lang="fr-FR" sz="1200" dirty="0"/>
              <a:t>15,00</a:t>
            </a:r>
          </a:p>
        </p:txBody>
      </p:sp>
      <p:sp>
        <p:nvSpPr>
          <p:cNvPr id="76" name="ZoneTexte 75"/>
          <p:cNvSpPr txBox="1"/>
          <p:nvPr/>
        </p:nvSpPr>
        <p:spPr>
          <a:xfrm>
            <a:off x="9550289" y="2706988"/>
            <a:ext cx="860126" cy="276998"/>
          </a:xfrm>
          <a:prstGeom prst="rect">
            <a:avLst/>
          </a:prstGeom>
          <a:noFill/>
        </p:spPr>
        <p:txBody>
          <a:bodyPr wrap="square" rtlCol="0">
            <a:spAutoFit/>
          </a:bodyPr>
          <a:lstStyle/>
          <a:p>
            <a:pPr algn="ctr"/>
            <a:r>
              <a:rPr lang="fr-FR" sz="1200" dirty="0"/>
              <a:t>225,00</a:t>
            </a:r>
          </a:p>
        </p:txBody>
      </p:sp>
      <p:sp>
        <p:nvSpPr>
          <p:cNvPr id="77" name="ZoneTexte 76"/>
          <p:cNvSpPr txBox="1"/>
          <p:nvPr/>
        </p:nvSpPr>
        <p:spPr>
          <a:xfrm>
            <a:off x="5943427" y="2706987"/>
            <a:ext cx="558767" cy="276999"/>
          </a:xfrm>
          <a:prstGeom prst="rect">
            <a:avLst/>
          </a:prstGeom>
          <a:noFill/>
        </p:spPr>
        <p:txBody>
          <a:bodyPr wrap="square" rtlCol="0">
            <a:spAutoFit/>
          </a:bodyPr>
          <a:lstStyle/>
          <a:p>
            <a:pPr algn="ctr"/>
            <a:r>
              <a:rPr lang="fr-FR" sz="1200" dirty="0"/>
              <a:t>10,00</a:t>
            </a:r>
          </a:p>
        </p:txBody>
      </p:sp>
      <p:sp>
        <p:nvSpPr>
          <p:cNvPr id="78" name="ZoneTexte 77"/>
          <p:cNvSpPr txBox="1"/>
          <p:nvPr/>
        </p:nvSpPr>
        <p:spPr>
          <a:xfrm>
            <a:off x="6537688" y="2706987"/>
            <a:ext cx="792088" cy="276999"/>
          </a:xfrm>
          <a:prstGeom prst="rect">
            <a:avLst/>
          </a:prstGeom>
          <a:noFill/>
        </p:spPr>
        <p:txBody>
          <a:bodyPr wrap="square" rtlCol="0">
            <a:spAutoFit/>
          </a:bodyPr>
          <a:lstStyle/>
          <a:p>
            <a:pPr algn="ctr"/>
            <a:r>
              <a:rPr lang="fr-FR" sz="1200" dirty="0"/>
              <a:t>15,00</a:t>
            </a:r>
          </a:p>
        </p:txBody>
      </p:sp>
      <p:sp>
        <p:nvSpPr>
          <p:cNvPr id="79" name="ZoneTexte 78"/>
          <p:cNvSpPr txBox="1"/>
          <p:nvPr/>
        </p:nvSpPr>
        <p:spPr>
          <a:xfrm>
            <a:off x="7287424" y="2706987"/>
            <a:ext cx="844845" cy="276999"/>
          </a:xfrm>
          <a:prstGeom prst="rect">
            <a:avLst/>
          </a:prstGeom>
          <a:noFill/>
        </p:spPr>
        <p:txBody>
          <a:bodyPr wrap="square" rtlCol="0">
            <a:spAutoFit/>
          </a:bodyPr>
          <a:lstStyle/>
          <a:p>
            <a:pPr algn="ctr"/>
            <a:r>
              <a:rPr lang="fr-FR" sz="1200" dirty="0"/>
              <a:t>150,00</a:t>
            </a:r>
          </a:p>
        </p:txBody>
      </p:sp>
      <p:sp>
        <p:nvSpPr>
          <p:cNvPr id="7" name="ZoneTexte 6"/>
          <p:cNvSpPr txBox="1"/>
          <p:nvPr/>
        </p:nvSpPr>
        <p:spPr>
          <a:xfrm>
            <a:off x="1692869" y="4524552"/>
            <a:ext cx="8640354" cy="369332"/>
          </a:xfrm>
          <a:prstGeom prst="rect">
            <a:avLst/>
          </a:prstGeom>
          <a:noFill/>
        </p:spPr>
        <p:txBody>
          <a:bodyPr wrap="square" rtlCol="0">
            <a:spAutoFit/>
          </a:bodyPr>
          <a:lstStyle/>
          <a:p>
            <a:r>
              <a:rPr lang="fr-FR" dirty="0"/>
              <a:t> Il y a maintenant 2 lots :</a:t>
            </a:r>
          </a:p>
        </p:txBody>
      </p:sp>
      <p:sp>
        <p:nvSpPr>
          <p:cNvPr id="40" name="ZoneTexte 39"/>
          <p:cNvSpPr txBox="1"/>
          <p:nvPr/>
        </p:nvSpPr>
        <p:spPr>
          <a:xfrm>
            <a:off x="1763343" y="2983989"/>
            <a:ext cx="576064" cy="276999"/>
          </a:xfrm>
          <a:prstGeom prst="rect">
            <a:avLst/>
          </a:prstGeom>
          <a:noFill/>
        </p:spPr>
        <p:txBody>
          <a:bodyPr wrap="square" rtlCol="0">
            <a:spAutoFit/>
          </a:bodyPr>
          <a:lstStyle/>
          <a:p>
            <a:pPr algn="ctr"/>
            <a:r>
              <a:rPr lang="fr-FR" sz="1200" dirty="0"/>
              <a:t>23/04</a:t>
            </a:r>
          </a:p>
        </p:txBody>
      </p:sp>
      <p:sp>
        <p:nvSpPr>
          <p:cNvPr id="41" name="ZoneTexte 40"/>
          <p:cNvSpPr txBox="1"/>
          <p:nvPr/>
        </p:nvSpPr>
        <p:spPr>
          <a:xfrm>
            <a:off x="2324408" y="2983989"/>
            <a:ext cx="1241555" cy="276999"/>
          </a:xfrm>
          <a:prstGeom prst="rect">
            <a:avLst/>
          </a:prstGeom>
          <a:noFill/>
        </p:spPr>
        <p:txBody>
          <a:bodyPr wrap="square" rtlCol="0">
            <a:spAutoFit/>
          </a:bodyPr>
          <a:lstStyle/>
          <a:p>
            <a:r>
              <a:rPr lang="fr-FR" sz="1200" dirty="0"/>
              <a:t>Entrée</a:t>
            </a:r>
          </a:p>
        </p:txBody>
      </p:sp>
      <p:sp>
        <p:nvSpPr>
          <p:cNvPr id="42" name="ZoneTexte 41"/>
          <p:cNvSpPr txBox="1"/>
          <p:nvPr/>
        </p:nvSpPr>
        <p:spPr>
          <a:xfrm>
            <a:off x="3571468" y="2983989"/>
            <a:ext cx="792088" cy="276999"/>
          </a:xfrm>
          <a:prstGeom prst="rect">
            <a:avLst/>
          </a:prstGeom>
          <a:noFill/>
        </p:spPr>
        <p:txBody>
          <a:bodyPr wrap="square" rtlCol="0">
            <a:spAutoFit/>
          </a:bodyPr>
          <a:lstStyle/>
          <a:p>
            <a:pPr algn="ctr"/>
            <a:r>
              <a:rPr lang="fr-FR" sz="1200" dirty="0"/>
              <a:t>60,00</a:t>
            </a:r>
          </a:p>
        </p:txBody>
      </p:sp>
      <p:sp>
        <p:nvSpPr>
          <p:cNvPr id="47" name="ZoneTexte 46"/>
          <p:cNvSpPr txBox="1"/>
          <p:nvPr/>
        </p:nvSpPr>
        <p:spPr>
          <a:xfrm>
            <a:off x="4379262" y="2983989"/>
            <a:ext cx="792088" cy="276999"/>
          </a:xfrm>
          <a:prstGeom prst="rect">
            <a:avLst/>
          </a:prstGeom>
          <a:noFill/>
        </p:spPr>
        <p:txBody>
          <a:bodyPr wrap="square" rtlCol="0">
            <a:spAutoFit/>
          </a:bodyPr>
          <a:lstStyle/>
          <a:p>
            <a:pPr algn="ctr"/>
            <a:r>
              <a:rPr lang="fr-FR" sz="1200" dirty="0"/>
              <a:t>17,00</a:t>
            </a:r>
          </a:p>
        </p:txBody>
      </p:sp>
      <p:sp>
        <p:nvSpPr>
          <p:cNvPr id="53" name="ZoneTexte 52"/>
          <p:cNvSpPr txBox="1"/>
          <p:nvPr/>
        </p:nvSpPr>
        <p:spPr>
          <a:xfrm>
            <a:off x="5128757" y="2983989"/>
            <a:ext cx="792088" cy="276999"/>
          </a:xfrm>
          <a:prstGeom prst="rect">
            <a:avLst/>
          </a:prstGeom>
          <a:noFill/>
        </p:spPr>
        <p:txBody>
          <a:bodyPr wrap="square" rtlCol="0">
            <a:spAutoFit/>
          </a:bodyPr>
          <a:lstStyle/>
          <a:p>
            <a:pPr algn="ctr"/>
            <a:r>
              <a:rPr lang="fr-FR" sz="1200" dirty="0"/>
              <a:t>1020,00</a:t>
            </a:r>
          </a:p>
        </p:txBody>
      </p:sp>
      <p:sp>
        <p:nvSpPr>
          <p:cNvPr id="54" name="ZoneTexte 53"/>
          <p:cNvSpPr txBox="1"/>
          <p:nvPr/>
        </p:nvSpPr>
        <p:spPr>
          <a:xfrm>
            <a:off x="8133052" y="2983989"/>
            <a:ext cx="647235" cy="276999"/>
          </a:xfrm>
          <a:prstGeom prst="rect">
            <a:avLst/>
          </a:prstGeom>
          <a:noFill/>
        </p:spPr>
        <p:txBody>
          <a:bodyPr wrap="square" rtlCol="0">
            <a:spAutoFit/>
          </a:bodyPr>
          <a:lstStyle/>
          <a:p>
            <a:pPr algn="ctr"/>
            <a:r>
              <a:rPr lang="fr-FR" sz="1200" dirty="0"/>
              <a:t>15,00</a:t>
            </a:r>
          </a:p>
        </p:txBody>
      </p:sp>
      <p:sp>
        <p:nvSpPr>
          <p:cNvPr id="55" name="ZoneTexte 54"/>
          <p:cNvSpPr txBox="1"/>
          <p:nvPr/>
        </p:nvSpPr>
        <p:spPr>
          <a:xfrm>
            <a:off x="8760296" y="2983989"/>
            <a:ext cx="792088" cy="276999"/>
          </a:xfrm>
          <a:prstGeom prst="rect">
            <a:avLst/>
          </a:prstGeom>
          <a:noFill/>
        </p:spPr>
        <p:txBody>
          <a:bodyPr wrap="square" rtlCol="0">
            <a:spAutoFit/>
          </a:bodyPr>
          <a:lstStyle/>
          <a:p>
            <a:pPr algn="ctr"/>
            <a:r>
              <a:rPr lang="fr-FR" sz="1200" dirty="0"/>
              <a:t>15,00</a:t>
            </a:r>
          </a:p>
        </p:txBody>
      </p:sp>
      <p:sp>
        <p:nvSpPr>
          <p:cNvPr id="67" name="ZoneTexte 66"/>
          <p:cNvSpPr txBox="1"/>
          <p:nvPr/>
        </p:nvSpPr>
        <p:spPr>
          <a:xfrm>
            <a:off x="9583100" y="2983989"/>
            <a:ext cx="792088" cy="276999"/>
          </a:xfrm>
          <a:prstGeom prst="rect">
            <a:avLst/>
          </a:prstGeom>
          <a:noFill/>
        </p:spPr>
        <p:txBody>
          <a:bodyPr wrap="square" rtlCol="0">
            <a:spAutoFit/>
          </a:bodyPr>
          <a:lstStyle/>
          <a:p>
            <a:pPr algn="ctr"/>
            <a:r>
              <a:rPr lang="fr-FR" sz="1200" dirty="0"/>
              <a:t>225,00</a:t>
            </a:r>
          </a:p>
        </p:txBody>
      </p:sp>
      <p:sp>
        <p:nvSpPr>
          <p:cNvPr id="83" name="ZoneTexte 82"/>
          <p:cNvSpPr txBox="1"/>
          <p:nvPr/>
        </p:nvSpPr>
        <p:spPr>
          <a:xfrm>
            <a:off x="8151138" y="3290501"/>
            <a:ext cx="608488" cy="276999"/>
          </a:xfrm>
          <a:prstGeom prst="rect">
            <a:avLst/>
          </a:prstGeom>
          <a:noFill/>
        </p:spPr>
        <p:txBody>
          <a:bodyPr wrap="square" rtlCol="0">
            <a:spAutoFit/>
          </a:bodyPr>
          <a:lstStyle/>
          <a:p>
            <a:pPr algn="ctr"/>
            <a:r>
              <a:rPr lang="fr-FR" sz="1200" dirty="0"/>
              <a:t>60,00</a:t>
            </a:r>
          </a:p>
        </p:txBody>
      </p:sp>
      <p:sp>
        <p:nvSpPr>
          <p:cNvPr id="84" name="ZoneTexte 83"/>
          <p:cNvSpPr txBox="1"/>
          <p:nvPr/>
        </p:nvSpPr>
        <p:spPr>
          <a:xfrm>
            <a:off x="8759627" y="3290501"/>
            <a:ext cx="805943" cy="276999"/>
          </a:xfrm>
          <a:prstGeom prst="rect">
            <a:avLst/>
          </a:prstGeom>
          <a:noFill/>
        </p:spPr>
        <p:txBody>
          <a:bodyPr wrap="square" rtlCol="0">
            <a:spAutoFit/>
          </a:bodyPr>
          <a:lstStyle/>
          <a:p>
            <a:pPr algn="ctr"/>
            <a:r>
              <a:rPr lang="fr-FR" sz="1200" dirty="0"/>
              <a:t>17,00</a:t>
            </a:r>
          </a:p>
        </p:txBody>
      </p:sp>
      <p:sp>
        <p:nvSpPr>
          <p:cNvPr id="85" name="ZoneTexte 84"/>
          <p:cNvSpPr txBox="1"/>
          <p:nvPr/>
        </p:nvSpPr>
        <p:spPr>
          <a:xfrm>
            <a:off x="9583101" y="3290501"/>
            <a:ext cx="827314" cy="276999"/>
          </a:xfrm>
          <a:prstGeom prst="rect">
            <a:avLst/>
          </a:prstGeom>
          <a:noFill/>
        </p:spPr>
        <p:txBody>
          <a:bodyPr wrap="square" rtlCol="0">
            <a:spAutoFit/>
          </a:bodyPr>
          <a:lstStyle/>
          <a:p>
            <a:pPr algn="ctr"/>
            <a:r>
              <a:rPr lang="fr-FR" sz="1200" dirty="0"/>
              <a:t>1020,00</a:t>
            </a:r>
          </a:p>
        </p:txBody>
      </p:sp>
      <p:sp>
        <p:nvSpPr>
          <p:cNvPr id="52" name="Rectangle 51">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3. PEPS</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73</a:t>
            </a:fld>
            <a:endParaRPr lang="fr-FR" dirty="0"/>
          </a:p>
        </p:txBody>
      </p:sp>
    </p:spTree>
    <p:extLst>
      <p:ext uri="{BB962C8B-B14F-4D97-AF65-F5344CB8AC3E}">
        <p14:creationId xmlns:p14="http://schemas.microsoft.com/office/powerpoint/2010/main" val="39881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p:bldP spid="49" grpId="0"/>
      <p:bldP spid="50" grpId="0"/>
      <p:bldP spid="7" grpId="0"/>
      <p:bldP spid="40" grpId="0"/>
      <p:bldP spid="41" grpId="0"/>
      <p:bldP spid="42" grpId="0"/>
      <p:bldP spid="47" grpId="0"/>
      <p:bldP spid="53" grpId="0"/>
      <p:bldP spid="54" grpId="0"/>
      <p:bldP spid="55" grpId="0"/>
      <p:bldP spid="67" grpId="0"/>
      <p:bldP spid="83" grpId="0"/>
      <p:bldP spid="84" grpId="0"/>
      <p:bldP spid="8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821390224"/>
              </p:ext>
            </p:extLst>
          </p:nvPr>
        </p:nvGraphicFramePr>
        <p:xfrm>
          <a:off x="1775519" y="98228"/>
          <a:ext cx="8640963" cy="3247981"/>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6" name="ZoneTexte 35"/>
          <p:cNvSpPr txBox="1"/>
          <p:nvPr/>
        </p:nvSpPr>
        <p:spPr>
          <a:xfrm>
            <a:off x="1758101" y="762842"/>
            <a:ext cx="576064" cy="276999"/>
          </a:xfrm>
          <a:prstGeom prst="rect">
            <a:avLst/>
          </a:prstGeom>
          <a:noFill/>
        </p:spPr>
        <p:txBody>
          <a:bodyPr wrap="square" rtlCol="0">
            <a:spAutoFit/>
          </a:bodyPr>
          <a:lstStyle/>
          <a:p>
            <a:r>
              <a:rPr lang="fr-FR" sz="1200" dirty="0"/>
              <a:t>01/04</a:t>
            </a:r>
          </a:p>
        </p:txBody>
      </p:sp>
      <p:sp>
        <p:nvSpPr>
          <p:cNvPr id="37" name="ZoneTexte 36"/>
          <p:cNvSpPr txBox="1"/>
          <p:nvPr/>
        </p:nvSpPr>
        <p:spPr>
          <a:xfrm>
            <a:off x="1763343" y="1067697"/>
            <a:ext cx="576064" cy="276999"/>
          </a:xfrm>
          <a:prstGeom prst="rect">
            <a:avLst/>
          </a:prstGeom>
          <a:noFill/>
        </p:spPr>
        <p:txBody>
          <a:bodyPr wrap="square" rtlCol="0">
            <a:spAutoFit/>
          </a:bodyPr>
          <a:lstStyle/>
          <a:p>
            <a:r>
              <a:rPr lang="fr-FR" sz="1200" dirty="0"/>
              <a:t>04/04</a:t>
            </a:r>
          </a:p>
        </p:txBody>
      </p:sp>
      <p:sp>
        <p:nvSpPr>
          <p:cNvPr id="38" name="ZoneTexte 37"/>
          <p:cNvSpPr txBox="1"/>
          <p:nvPr/>
        </p:nvSpPr>
        <p:spPr>
          <a:xfrm>
            <a:off x="2334166" y="779468"/>
            <a:ext cx="1241555" cy="276999"/>
          </a:xfrm>
          <a:prstGeom prst="rect">
            <a:avLst/>
          </a:prstGeom>
          <a:noFill/>
        </p:spPr>
        <p:txBody>
          <a:bodyPr wrap="square" rtlCol="0">
            <a:spAutoFit/>
          </a:bodyPr>
          <a:lstStyle/>
          <a:p>
            <a:r>
              <a:rPr lang="fr-FR" sz="1200" dirty="0"/>
              <a:t>Stock initial</a:t>
            </a:r>
          </a:p>
        </p:txBody>
      </p:sp>
      <p:sp>
        <p:nvSpPr>
          <p:cNvPr id="39" name="ZoneTexte 38"/>
          <p:cNvSpPr txBox="1"/>
          <p:nvPr/>
        </p:nvSpPr>
        <p:spPr>
          <a:xfrm>
            <a:off x="2334164" y="1077889"/>
            <a:ext cx="1313565" cy="276999"/>
          </a:xfrm>
          <a:prstGeom prst="rect">
            <a:avLst/>
          </a:prstGeom>
          <a:noFill/>
        </p:spPr>
        <p:txBody>
          <a:bodyPr wrap="square" rtlCol="0">
            <a:spAutoFit/>
          </a:bodyPr>
          <a:lstStyle/>
          <a:p>
            <a:r>
              <a:rPr lang="fr-FR" sz="1200" dirty="0"/>
              <a:t>Entrée</a:t>
            </a:r>
          </a:p>
        </p:txBody>
      </p:sp>
      <p:sp>
        <p:nvSpPr>
          <p:cNvPr id="43" name="ZoneTexte 42"/>
          <p:cNvSpPr txBox="1"/>
          <p:nvPr/>
        </p:nvSpPr>
        <p:spPr>
          <a:xfrm>
            <a:off x="3647728" y="780828"/>
            <a:ext cx="648072" cy="276999"/>
          </a:xfrm>
          <a:prstGeom prst="rect">
            <a:avLst/>
          </a:prstGeom>
          <a:noFill/>
        </p:spPr>
        <p:txBody>
          <a:bodyPr wrap="square" rtlCol="0">
            <a:spAutoFit/>
          </a:bodyPr>
          <a:lstStyle/>
          <a:p>
            <a:pPr algn="ctr"/>
            <a:r>
              <a:rPr lang="fr-FR" sz="1200" dirty="0"/>
              <a:t>50,00</a:t>
            </a:r>
          </a:p>
        </p:txBody>
      </p:sp>
      <p:sp>
        <p:nvSpPr>
          <p:cNvPr id="44" name="ZoneTexte 43"/>
          <p:cNvSpPr txBox="1"/>
          <p:nvPr/>
        </p:nvSpPr>
        <p:spPr>
          <a:xfrm>
            <a:off x="3647728" y="1074781"/>
            <a:ext cx="648072" cy="276999"/>
          </a:xfrm>
          <a:prstGeom prst="rect">
            <a:avLst/>
          </a:prstGeom>
          <a:noFill/>
        </p:spPr>
        <p:txBody>
          <a:bodyPr wrap="square" rtlCol="0">
            <a:spAutoFit/>
          </a:bodyPr>
          <a:lstStyle/>
          <a:p>
            <a:pPr algn="ctr"/>
            <a:r>
              <a:rPr lang="fr-FR" sz="1200" dirty="0"/>
              <a:t>25,00</a:t>
            </a:r>
          </a:p>
        </p:txBody>
      </p:sp>
      <p:sp>
        <p:nvSpPr>
          <p:cNvPr id="45" name="ZoneTexte 44"/>
          <p:cNvSpPr txBox="1"/>
          <p:nvPr/>
        </p:nvSpPr>
        <p:spPr>
          <a:xfrm>
            <a:off x="4331294" y="779470"/>
            <a:ext cx="792088" cy="276999"/>
          </a:xfrm>
          <a:prstGeom prst="rect">
            <a:avLst/>
          </a:prstGeom>
          <a:noFill/>
        </p:spPr>
        <p:txBody>
          <a:bodyPr wrap="square" rtlCol="0">
            <a:spAutoFit/>
          </a:bodyPr>
          <a:lstStyle/>
          <a:p>
            <a:pPr algn="ctr"/>
            <a:r>
              <a:rPr lang="fr-FR" sz="1200" dirty="0"/>
              <a:t>12,60</a:t>
            </a:r>
          </a:p>
        </p:txBody>
      </p:sp>
      <p:sp>
        <p:nvSpPr>
          <p:cNvPr id="46" name="ZoneTexte 45"/>
          <p:cNvSpPr txBox="1"/>
          <p:nvPr/>
        </p:nvSpPr>
        <p:spPr>
          <a:xfrm>
            <a:off x="4331294" y="1057827"/>
            <a:ext cx="792088" cy="276999"/>
          </a:xfrm>
          <a:prstGeom prst="rect">
            <a:avLst/>
          </a:prstGeom>
          <a:noFill/>
        </p:spPr>
        <p:txBody>
          <a:bodyPr wrap="square" rtlCol="0">
            <a:spAutoFit/>
          </a:bodyPr>
          <a:lstStyle/>
          <a:p>
            <a:pPr algn="ctr"/>
            <a:r>
              <a:rPr lang="fr-FR" sz="1200" dirty="0"/>
              <a:t>15,00</a:t>
            </a:r>
          </a:p>
        </p:txBody>
      </p:sp>
      <p:sp>
        <p:nvSpPr>
          <p:cNvPr id="56" name="ZoneTexte 55"/>
          <p:cNvSpPr txBox="1"/>
          <p:nvPr/>
        </p:nvSpPr>
        <p:spPr>
          <a:xfrm>
            <a:off x="5123382" y="778686"/>
            <a:ext cx="792088" cy="276999"/>
          </a:xfrm>
          <a:prstGeom prst="rect">
            <a:avLst/>
          </a:prstGeom>
          <a:noFill/>
        </p:spPr>
        <p:txBody>
          <a:bodyPr wrap="square" rtlCol="0">
            <a:spAutoFit/>
          </a:bodyPr>
          <a:lstStyle/>
          <a:p>
            <a:pPr algn="ctr"/>
            <a:r>
              <a:rPr lang="fr-FR" sz="1200" dirty="0"/>
              <a:t>630,00</a:t>
            </a:r>
          </a:p>
        </p:txBody>
      </p:sp>
      <p:sp>
        <p:nvSpPr>
          <p:cNvPr id="57" name="ZoneTexte 56"/>
          <p:cNvSpPr txBox="1"/>
          <p:nvPr/>
        </p:nvSpPr>
        <p:spPr>
          <a:xfrm>
            <a:off x="5133786" y="1069272"/>
            <a:ext cx="792088" cy="276999"/>
          </a:xfrm>
          <a:prstGeom prst="rect">
            <a:avLst/>
          </a:prstGeom>
          <a:noFill/>
        </p:spPr>
        <p:txBody>
          <a:bodyPr wrap="square" rtlCol="0">
            <a:spAutoFit/>
          </a:bodyPr>
          <a:lstStyle/>
          <a:p>
            <a:pPr algn="ctr"/>
            <a:r>
              <a:rPr lang="fr-FR" sz="1200" dirty="0"/>
              <a:t>375,00</a:t>
            </a:r>
          </a:p>
        </p:txBody>
      </p:sp>
      <p:sp>
        <p:nvSpPr>
          <p:cNvPr id="58" name="ZoneTexte 57"/>
          <p:cNvSpPr txBox="1"/>
          <p:nvPr/>
        </p:nvSpPr>
        <p:spPr>
          <a:xfrm>
            <a:off x="8184232" y="780828"/>
            <a:ext cx="575394" cy="276999"/>
          </a:xfrm>
          <a:prstGeom prst="rect">
            <a:avLst/>
          </a:prstGeom>
          <a:noFill/>
        </p:spPr>
        <p:txBody>
          <a:bodyPr wrap="square" rtlCol="0">
            <a:spAutoFit/>
          </a:bodyPr>
          <a:lstStyle/>
          <a:p>
            <a:r>
              <a:rPr lang="fr-FR" sz="1200" dirty="0"/>
              <a:t>50,00</a:t>
            </a:r>
          </a:p>
        </p:txBody>
      </p:sp>
      <p:sp>
        <p:nvSpPr>
          <p:cNvPr id="59" name="ZoneTexte 58"/>
          <p:cNvSpPr txBox="1"/>
          <p:nvPr/>
        </p:nvSpPr>
        <p:spPr>
          <a:xfrm>
            <a:off x="8794289" y="780828"/>
            <a:ext cx="792088" cy="276999"/>
          </a:xfrm>
          <a:prstGeom prst="rect">
            <a:avLst/>
          </a:prstGeom>
          <a:noFill/>
        </p:spPr>
        <p:txBody>
          <a:bodyPr wrap="square" rtlCol="0">
            <a:spAutoFit/>
          </a:bodyPr>
          <a:lstStyle/>
          <a:p>
            <a:pPr algn="ctr"/>
            <a:r>
              <a:rPr lang="fr-FR" sz="1200" dirty="0"/>
              <a:t>12,60</a:t>
            </a:r>
          </a:p>
        </p:txBody>
      </p:sp>
      <p:sp>
        <p:nvSpPr>
          <p:cNvPr id="60" name="ZoneTexte 59"/>
          <p:cNvSpPr txBox="1"/>
          <p:nvPr/>
        </p:nvSpPr>
        <p:spPr>
          <a:xfrm>
            <a:off x="9565569" y="780828"/>
            <a:ext cx="792088" cy="276999"/>
          </a:xfrm>
          <a:prstGeom prst="rect">
            <a:avLst/>
          </a:prstGeom>
          <a:noFill/>
        </p:spPr>
        <p:txBody>
          <a:bodyPr wrap="square" rtlCol="0">
            <a:spAutoFit/>
          </a:bodyPr>
          <a:lstStyle/>
          <a:p>
            <a:pPr algn="ctr"/>
            <a:r>
              <a:rPr lang="fr-FR" sz="1200" dirty="0"/>
              <a:t>630,00</a:t>
            </a:r>
          </a:p>
        </p:txBody>
      </p:sp>
      <p:sp>
        <p:nvSpPr>
          <p:cNvPr id="61" name="ZoneTexte 60"/>
          <p:cNvSpPr txBox="1"/>
          <p:nvPr/>
        </p:nvSpPr>
        <p:spPr>
          <a:xfrm>
            <a:off x="8184232" y="1039841"/>
            <a:ext cx="575394" cy="276999"/>
          </a:xfrm>
          <a:prstGeom prst="rect">
            <a:avLst/>
          </a:prstGeom>
          <a:noFill/>
        </p:spPr>
        <p:txBody>
          <a:bodyPr wrap="square" rtlCol="0">
            <a:spAutoFit/>
          </a:bodyPr>
          <a:lstStyle/>
          <a:p>
            <a:r>
              <a:rPr lang="fr-FR" sz="1200" dirty="0"/>
              <a:t>50,00</a:t>
            </a:r>
          </a:p>
        </p:txBody>
      </p:sp>
      <p:sp>
        <p:nvSpPr>
          <p:cNvPr id="62" name="ZoneTexte 61"/>
          <p:cNvSpPr txBox="1"/>
          <p:nvPr/>
        </p:nvSpPr>
        <p:spPr>
          <a:xfrm>
            <a:off x="8794289" y="1039841"/>
            <a:ext cx="792088" cy="276999"/>
          </a:xfrm>
          <a:prstGeom prst="rect">
            <a:avLst/>
          </a:prstGeom>
          <a:noFill/>
        </p:spPr>
        <p:txBody>
          <a:bodyPr wrap="square" rtlCol="0">
            <a:spAutoFit/>
          </a:bodyPr>
          <a:lstStyle/>
          <a:p>
            <a:pPr algn="ctr"/>
            <a:r>
              <a:rPr lang="fr-FR" sz="1200" dirty="0"/>
              <a:t>12,60</a:t>
            </a:r>
          </a:p>
        </p:txBody>
      </p:sp>
      <p:sp>
        <p:nvSpPr>
          <p:cNvPr id="63" name="ZoneTexte 62"/>
          <p:cNvSpPr txBox="1"/>
          <p:nvPr/>
        </p:nvSpPr>
        <p:spPr>
          <a:xfrm>
            <a:off x="9565569" y="1039841"/>
            <a:ext cx="792088" cy="276999"/>
          </a:xfrm>
          <a:prstGeom prst="rect">
            <a:avLst/>
          </a:prstGeom>
          <a:noFill/>
        </p:spPr>
        <p:txBody>
          <a:bodyPr wrap="square" rtlCol="0">
            <a:spAutoFit/>
          </a:bodyPr>
          <a:lstStyle/>
          <a:p>
            <a:pPr algn="ctr"/>
            <a:r>
              <a:rPr lang="fr-FR" sz="1200" dirty="0"/>
              <a:t>630,00</a:t>
            </a:r>
          </a:p>
        </p:txBody>
      </p:sp>
      <p:sp>
        <p:nvSpPr>
          <p:cNvPr id="64" name="ZoneTexte 63"/>
          <p:cNvSpPr txBox="1"/>
          <p:nvPr/>
        </p:nvSpPr>
        <p:spPr>
          <a:xfrm>
            <a:off x="8132268" y="1322349"/>
            <a:ext cx="648072" cy="276999"/>
          </a:xfrm>
          <a:prstGeom prst="rect">
            <a:avLst/>
          </a:prstGeom>
          <a:noFill/>
        </p:spPr>
        <p:txBody>
          <a:bodyPr wrap="square" rtlCol="0">
            <a:spAutoFit/>
          </a:bodyPr>
          <a:lstStyle/>
          <a:p>
            <a:pPr algn="ctr"/>
            <a:r>
              <a:rPr lang="fr-FR" sz="1200" dirty="0"/>
              <a:t>25,00</a:t>
            </a:r>
          </a:p>
        </p:txBody>
      </p:sp>
      <p:sp>
        <p:nvSpPr>
          <p:cNvPr id="65" name="ZoneTexte 64"/>
          <p:cNvSpPr txBox="1"/>
          <p:nvPr/>
        </p:nvSpPr>
        <p:spPr>
          <a:xfrm>
            <a:off x="8815834" y="1322349"/>
            <a:ext cx="792088" cy="276999"/>
          </a:xfrm>
          <a:prstGeom prst="rect">
            <a:avLst/>
          </a:prstGeom>
          <a:noFill/>
        </p:spPr>
        <p:txBody>
          <a:bodyPr wrap="square" rtlCol="0">
            <a:spAutoFit/>
          </a:bodyPr>
          <a:lstStyle/>
          <a:p>
            <a:pPr algn="ctr"/>
            <a:r>
              <a:rPr lang="fr-FR" sz="1200" dirty="0"/>
              <a:t>15,00</a:t>
            </a:r>
          </a:p>
        </p:txBody>
      </p:sp>
      <p:sp>
        <p:nvSpPr>
          <p:cNvPr id="66" name="ZoneTexte 65"/>
          <p:cNvSpPr txBox="1"/>
          <p:nvPr/>
        </p:nvSpPr>
        <p:spPr>
          <a:xfrm>
            <a:off x="9565570" y="1322349"/>
            <a:ext cx="844845" cy="276999"/>
          </a:xfrm>
          <a:prstGeom prst="rect">
            <a:avLst/>
          </a:prstGeom>
          <a:noFill/>
        </p:spPr>
        <p:txBody>
          <a:bodyPr wrap="square" rtlCol="0">
            <a:spAutoFit/>
          </a:bodyPr>
          <a:lstStyle/>
          <a:p>
            <a:pPr algn="ctr"/>
            <a:r>
              <a:rPr lang="fr-FR" sz="1200" dirty="0"/>
              <a:t>375,00</a:t>
            </a:r>
          </a:p>
        </p:txBody>
      </p:sp>
      <p:sp>
        <p:nvSpPr>
          <p:cNvPr id="69" name="ZoneTexte 68"/>
          <p:cNvSpPr txBox="1"/>
          <p:nvPr/>
        </p:nvSpPr>
        <p:spPr>
          <a:xfrm>
            <a:off x="7308852" y="1619498"/>
            <a:ext cx="792088" cy="276999"/>
          </a:xfrm>
          <a:prstGeom prst="rect">
            <a:avLst/>
          </a:prstGeom>
          <a:noFill/>
        </p:spPr>
        <p:txBody>
          <a:bodyPr wrap="square" rtlCol="0">
            <a:spAutoFit/>
          </a:bodyPr>
          <a:lstStyle/>
          <a:p>
            <a:pPr algn="ctr"/>
            <a:r>
              <a:rPr lang="fr-FR" sz="1200" dirty="0"/>
              <a:t>630,00</a:t>
            </a:r>
          </a:p>
        </p:txBody>
      </p:sp>
      <p:sp>
        <p:nvSpPr>
          <p:cNvPr id="70" name="ZoneTexte 69"/>
          <p:cNvSpPr txBox="1"/>
          <p:nvPr/>
        </p:nvSpPr>
        <p:spPr>
          <a:xfrm>
            <a:off x="1763343" y="1619498"/>
            <a:ext cx="576064" cy="276999"/>
          </a:xfrm>
          <a:prstGeom prst="rect">
            <a:avLst/>
          </a:prstGeom>
          <a:noFill/>
        </p:spPr>
        <p:txBody>
          <a:bodyPr wrap="square" rtlCol="0">
            <a:spAutoFit/>
          </a:bodyPr>
          <a:lstStyle/>
          <a:p>
            <a:pPr algn="ctr"/>
            <a:r>
              <a:rPr lang="fr-FR" sz="1200" dirty="0"/>
              <a:t>13/04</a:t>
            </a:r>
          </a:p>
        </p:txBody>
      </p:sp>
      <p:sp>
        <p:nvSpPr>
          <p:cNvPr id="71" name="ZoneTexte 70"/>
          <p:cNvSpPr txBox="1"/>
          <p:nvPr/>
        </p:nvSpPr>
        <p:spPr>
          <a:xfrm>
            <a:off x="2319397" y="1619498"/>
            <a:ext cx="1241555" cy="276999"/>
          </a:xfrm>
          <a:prstGeom prst="rect">
            <a:avLst/>
          </a:prstGeom>
          <a:noFill/>
        </p:spPr>
        <p:txBody>
          <a:bodyPr wrap="square" rtlCol="0">
            <a:spAutoFit/>
          </a:bodyPr>
          <a:lstStyle/>
          <a:p>
            <a:r>
              <a:rPr lang="fr-FR" sz="1200" dirty="0"/>
              <a:t>Sortie</a:t>
            </a:r>
          </a:p>
        </p:txBody>
      </p:sp>
      <p:sp>
        <p:nvSpPr>
          <p:cNvPr id="72" name="ZoneTexte 71"/>
          <p:cNvSpPr txBox="1"/>
          <p:nvPr/>
        </p:nvSpPr>
        <p:spPr>
          <a:xfrm>
            <a:off x="5943428" y="1619500"/>
            <a:ext cx="558766" cy="276997"/>
          </a:xfrm>
          <a:prstGeom prst="rect">
            <a:avLst/>
          </a:prstGeom>
          <a:noFill/>
        </p:spPr>
        <p:txBody>
          <a:bodyPr wrap="square" rtlCol="0">
            <a:spAutoFit/>
          </a:bodyPr>
          <a:lstStyle/>
          <a:p>
            <a:pPr algn="ctr"/>
            <a:r>
              <a:rPr lang="fr-FR" sz="1200" dirty="0"/>
              <a:t>50,00</a:t>
            </a:r>
          </a:p>
        </p:txBody>
      </p:sp>
      <p:sp>
        <p:nvSpPr>
          <p:cNvPr id="73" name="ZoneTexte 72"/>
          <p:cNvSpPr txBox="1"/>
          <p:nvPr/>
        </p:nvSpPr>
        <p:spPr>
          <a:xfrm>
            <a:off x="8148312" y="1896497"/>
            <a:ext cx="647235" cy="276999"/>
          </a:xfrm>
          <a:prstGeom prst="rect">
            <a:avLst/>
          </a:prstGeom>
          <a:noFill/>
        </p:spPr>
        <p:txBody>
          <a:bodyPr wrap="square" rtlCol="0">
            <a:spAutoFit/>
          </a:bodyPr>
          <a:lstStyle/>
          <a:p>
            <a:pPr algn="ctr"/>
            <a:r>
              <a:rPr lang="fr-FR" sz="1200" dirty="0"/>
              <a:t>15,00</a:t>
            </a:r>
          </a:p>
        </p:txBody>
      </p:sp>
      <p:sp>
        <p:nvSpPr>
          <p:cNvPr id="74" name="ZoneTexte 73"/>
          <p:cNvSpPr txBox="1"/>
          <p:nvPr/>
        </p:nvSpPr>
        <p:spPr>
          <a:xfrm>
            <a:off x="6516764" y="1619498"/>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8766309" y="1896496"/>
            <a:ext cx="792088" cy="276999"/>
          </a:xfrm>
          <a:prstGeom prst="rect">
            <a:avLst/>
          </a:prstGeom>
          <a:noFill/>
        </p:spPr>
        <p:txBody>
          <a:bodyPr wrap="square" rtlCol="0">
            <a:spAutoFit/>
          </a:bodyPr>
          <a:lstStyle/>
          <a:p>
            <a:pPr algn="ctr"/>
            <a:r>
              <a:rPr lang="fr-FR" sz="1200" dirty="0"/>
              <a:t>15,00</a:t>
            </a:r>
          </a:p>
        </p:txBody>
      </p:sp>
      <p:sp>
        <p:nvSpPr>
          <p:cNvPr id="76" name="ZoneTexte 75"/>
          <p:cNvSpPr txBox="1"/>
          <p:nvPr/>
        </p:nvSpPr>
        <p:spPr>
          <a:xfrm>
            <a:off x="9550289" y="1896495"/>
            <a:ext cx="860125" cy="276998"/>
          </a:xfrm>
          <a:prstGeom prst="rect">
            <a:avLst/>
          </a:prstGeom>
          <a:noFill/>
        </p:spPr>
        <p:txBody>
          <a:bodyPr wrap="square" rtlCol="0">
            <a:spAutoFit/>
          </a:bodyPr>
          <a:lstStyle/>
          <a:p>
            <a:pPr algn="ctr"/>
            <a:r>
              <a:rPr lang="fr-FR" sz="1200" dirty="0"/>
              <a:t>225,00</a:t>
            </a:r>
          </a:p>
        </p:txBody>
      </p:sp>
      <p:sp>
        <p:nvSpPr>
          <p:cNvPr id="77" name="ZoneTexte 76"/>
          <p:cNvSpPr txBox="1"/>
          <p:nvPr/>
        </p:nvSpPr>
        <p:spPr>
          <a:xfrm>
            <a:off x="5920845" y="1896493"/>
            <a:ext cx="581349" cy="277002"/>
          </a:xfrm>
          <a:prstGeom prst="rect">
            <a:avLst/>
          </a:prstGeom>
          <a:noFill/>
        </p:spPr>
        <p:txBody>
          <a:bodyPr wrap="square" rtlCol="0">
            <a:spAutoFit/>
          </a:bodyPr>
          <a:lstStyle/>
          <a:p>
            <a:pPr algn="ctr"/>
            <a:r>
              <a:rPr lang="fr-FR" sz="1200" dirty="0"/>
              <a:t>10,00</a:t>
            </a:r>
          </a:p>
        </p:txBody>
      </p:sp>
      <p:sp>
        <p:nvSpPr>
          <p:cNvPr id="78" name="ZoneTexte 77"/>
          <p:cNvSpPr txBox="1"/>
          <p:nvPr/>
        </p:nvSpPr>
        <p:spPr>
          <a:xfrm>
            <a:off x="6537688" y="1896494"/>
            <a:ext cx="792088" cy="276999"/>
          </a:xfrm>
          <a:prstGeom prst="rect">
            <a:avLst/>
          </a:prstGeom>
          <a:noFill/>
        </p:spPr>
        <p:txBody>
          <a:bodyPr wrap="square" rtlCol="0">
            <a:spAutoFit/>
          </a:bodyPr>
          <a:lstStyle/>
          <a:p>
            <a:pPr algn="ctr"/>
            <a:r>
              <a:rPr lang="fr-FR" sz="1200" dirty="0"/>
              <a:t>15,00</a:t>
            </a:r>
          </a:p>
        </p:txBody>
      </p:sp>
      <p:sp>
        <p:nvSpPr>
          <p:cNvPr id="79" name="ZoneTexte 78"/>
          <p:cNvSpPr txBox="1"/>
          <p:nvPr/>
        </p:nvSpPr>
        <p:spPr>
          <a:xfrm>
            <a:off x="7287424" y="1896494"/>
            <a:ext cx="844845" cy="276999"/>
          </a:xfrm>
          <a:prstGeom prst="rect">
            <a:avLst/>
          </a:prstGeom>
          <a:noFill/>
        </p:spPr>
        <p:txBody>
          <a:bodyPr wrap="square" rtlCol="0">
            <a:spAutoFit/>
          </a:bodyPr>
          <a:lstStyle/>
          <a:p>
            <a:pPr algn="ctr"/>
            <a:r>
              <a:rPr lang="fr-FR" sz="1200" dirty="0"/>
              <a:t>150,00</a:t>
            </a:r>
          </a:p>
        </p:txBody>
      </p:sp>
      <p:sp>
        <p:nvSpPr>
          <p:cNvPr id="40" name="ZoneTexte 39"/>
          <p:cNvSpPr txBox="1"/>
          <p:nvPr/>
        </p:nvSpPr>
        <p:spPr>
          <a:xfrm>
            <a:off x="1763343" y="2173496"/>
            <a:ext cx="576064" cy="276999"/>
          </a:xfrm>
          <a:prstGeom prst="rect">
            <a:avLst/>
          </a:prstGeom>
          <a:noFill/>
        </p:spPr>
        <p:txBody>
          <a:bodyPr wrap="square" rtlCol="0">
            <a:spAutoFit/>
          </a:bodyPr>
          <a:lstStyle/>
          <a:p>
            <a:pPr algn="ctr"/>
            <a:r>
              <a:rPr lang="fr-FR" sz="1200" dirty="0"/>
              <a:t>23/04</a:t>
            </a:r>
          </a:p>
        </p:txBody>
      </p:sp>
      <p:sp>
        <p:nvSpPr>
          <p:cNvPr id="41" name="ZoneTexte 40"/>
          <p:cNvSpPr txBox="1"/>
          <p:nvPr/>
        </p:nvSpPr>
        <p:spPr>
          <a:xfrm>
            <a:off x="2324408" y="2173496"/>
            <a:ext cx="1241555" cy="276999"/>
          </a:xfrm>
          <a:prstGeom prst="rect">
            <a:avLst/>
          </a:prstGeom>
          <a:noFill/>
        </p:spPr>
        <p:txBody>
          <a:bodyPr wrap="square" rtlCol="0">
            <a:spAutoFit/>
          </a:bodyPr>
          <a:lstStyle/>
          <a:p>
            <a:r>
              <a:rPr lang="fr-FR" sz="1200" dirty="0"/>
              <a:t>Entrée</a:t>
            </a:r>
          </a:p>
        </p:txBody>
      </p:sp>
      <p:sp>
        <p:nvSpPr>
          <p:cNvPr id="42" name="ZoneTexte 41"/>
          <p:cNvSpPr txBox="1"/>
          <p:nvPr/>
        </p:nvSpPr>
        <p:spPr>
          <a:xfrm>
            <a:off x="3571468" y="2173496"/>
            <a:ext cx="792088" cy="276999"/>
          </a:xfrm>
          <a:prstGeom prst="rect">
            <a:avLst/>
          </a:prstGeom>
          <a:noFill/>
        </p:spPr>
        <p:txBody>
          <a:bodyPr wrap="square" rtlCol="0">
            <a:spAutoFit/>
          </a:bodyPr>
          <a:lstStyle/>
          <a:p>
            <a:pPr algn="ctr"/>
            <a:r>
              <a:rPr lang="fr-FR" sz="1200" dirty="0"/>
              <a:t>60,00</a:t>
            </a:r>
          </a:p>
        </p:txBody>
      </p:sp>
      <p:sp>
        <p:nvSpPr>
          <p:cNvPr id="47" name="ZoneTexte 46"/>
          <p:cNvSpPr txBox="1"/>
          <p:nvPr/>
        </p:nvSpPr>
        <p:spPr>
          <a:xfrm>
            <a:off x="4379262" y="2173496"/>
            <a:ext cx="792088" cy="276999"/>
          </a:xfrm>
          <a:prstGeom prst="rect">
            <a:avLst/>
          </a:prstGeom>
          <a:noFill/>
        </p:spPr>
        <p:txBody>
          <a:bodyPr wrap="square" rtlCol="0">
            <a:spAutoFit/>
          </a:bodyPr>
          <a:lstStyle/>
          <a:p>
            <a:pPr algn="ctr"/>
            <a:r>
              <a:rPr lang="fr-FR" sz="1200" dirty="0"/>
              <a:t>17,00</a:t>
            </a:r>
          </a:p>
        </p:txBody>
      </p:sp>
      <p:sp>
        <p:nvSpPr>
          <p:cNvPr id="53" name="ZoneTexte 52"/>
          <p:cNvSpPr txBox="1"/>
          <p:nvPr/>
        </p:nvSpPr>
        <p:spPr>
          <a:xfrm>
            <a:off x="5128757" y="2173496"/>
            <a:ext cx="792088" cy="276999"/>
          </a:xfrm>
          <a:prstGeom prst="rect">
            <a:avLst/>
          </a:prstGeom>
          <a:noFill/>
        </p:spPr>
        <p:txBody>
          <a:bodyPr wrap="square" rtlCol="0">
            <a:spAutoFit/>
          </a:bodyPr>
          <a:lstStyle/>
          <a:p>
            <a:pPr algn="ctr"/>
            <a:r>
              <a:rPr lang="fr-FR" sz="1200" dirty="0"/>
              <a:t>1020,00</a:t>
            </a:r>
          </a:p>
        </p:txBody>
      </p:sp>
      <p:sp>
        <p:nvSpPr>
          <p:cNvPr id="54" name="ZoneTexte 53"/>
          <p:cNvSpPr txBox="1"/>
          <p:nvPr/>
        </p:nvSpPr>
        <p:spPr>
          <a:xfrm>
            <a:off x="8133052" y="2173496"/>
            <a:ext cx="647235" cy="276999"/>
          </a:xfrm>
          <a:prstGeom prst="rect">
            <a:avLst/>
          </a:prstGeom>
          <a:noFill/>
        </p:spPr>
        <p:txBody>
          <a:bodyPr wrap="square" rtlCol="0">
            <a:spAutoFit/>
          </a:bodyPr>
          <a:lstStyle/>
          <a:p>
            <a:pPr algn="ctr"/>
            <a:r>
              <a:rPr lang="fr-FR" sz="1200" dirty="0"/>
              <a:t>15,00</a:t>
            </a:r>
          </a:p>
        </p:txBody>
      </p:sp>
      <p:sp>
        <p:nvSpPr>
          <p:cNvPr id="55" name="ZoneTexte 54"/>
          <p:cNvSpPr txBox="1"/>
          <p:nvPr/>
        </p:nvSpPr>
        <p:spPr>
          <a:xfrm>
            <a:off x="8760296" y="2173496"/>
            <a:ext cx="792088" cy="276999"/>
          </a:xfrm>
          <a:prstGeom prst="rect">
            <a:avLst/>
          </a:prstGeom>
          <a:noFill/>
        </p:spPr>
        <p:txBody>
          <a:bodyPr wrap="square" rtlCol="0">
            <a:spAutoFit/>
          </a:bodyPr>
          <a:lstStyle/>
          <a:p>
            <a:pPr algn="ctr"/>
            <a:r>
              <a:rPr lang="fr-FR" sz="1200" dirty="0"/>
              <a:t>15,00</a:t>
            </a:r>
          </a:p>
        </p:txBody>
      </p:sp>
      <p:sp>
        <p:nvSpPr>
          <p:cNvPr id="67" name="ZoneTexte 66"/>
          <p:cNvSpPr txBox="1"/>
          <p:nvPr/>
        </p:nvSpPr>
        <p:spPr>
          <a:xfrm>
            <a:off x="9583100" y="2173496"/>
            <a:ext cx="792088" cy="276999"/>
          </a:xfrm>
          <a:prstGeom prst="rect">
            <a:avLst/>
          </a:prstGeom>
          <a:noFill/>
        </p:spPr>
        <p:txBody>
          <a:bodyPr wrap="square" rtlCol="0">
            <a:spAutoFit/>
          </a:bodyPr>
          <a:lstStyle/>
          <a:p>
            <a:pPr algn="ctr"/>
            <a:r>
              <a:rPr lang="fr-FR" sz="1200" dirty="0"/>
              <a:t>225,00</a:t>
            </a:r>
          </a:p>
        </p:txBody>
      </p:sp>
      <p:sp>
        <p:nvSpPr>
          <p:cNvPr id="83" name="ZoneTexte 82"/>
          <p:cNvSpPr txBox="1"/>
          <p:nvPr/>
        </p:nvSpPr>
        <p:spPr>
          <a:xfrm>
            <a:off x="8151138" y="2480008"/>
            <a:ext cx="608488" cy="276999"/>
          </a:xfrm>
          <a:prstGeom prst="rect">
            <a:avLst/>
          </a:prstGeom>
          <a:noFill/>
        </p:spPr>
        <p:txBody>
          <a:bodyPr wrap="square" rtlCol="0">
            <a:spAutoFit/>
          </a:bodyPr>
          <a:lstStyle/>
          <a:p>
            <a:pPr algn="ctr"/>
            <a:r>
              <a:rPr lang="fr-FR" sz="1200" dirty="0"/>
              <a:t>60,00</a:t>
            </a:r>
          </a:p>
        </p:txBody>
      </p:sp>
      <p:sp>
        <p:nvSpPr>
          <p:cNvPr id="84" name="ZoneTexte 83"/>
          <p:cNvSpPr txBox="1"/>
          <p:nvPr/>
        </p:nvSpPr>
        <p:spPr>
          <a:xfrm>
            <a:off x="8759627" y="2480008"/>
            <a:ext cx="805943" cy="276999"/>
          </a:xfrm>
          <a:prstGeom prst="rect">
            <a:avLst/>
          </a:prstGeom>
          <a:noFill/>
        </p:spPr>
        <p:txBody>
          <a:bodyPr wrap="square" rtlCol="0">
            <a:spAutoFit/>
          </a:bodyPr>
          <a:lstStyle/>
          <a:p>
            <a:pPr algn="ctr"/>
            <a:r>
              <a:rPr lang="fr-FR" sz="1200" dirty="0"/>
              <a:t>17,00</a:t>
            </a:r>
          </a:p>
        </p:txBody>
      </p:sp>
      <p:sp>
        <p:nvSpPr>
          <p:cNvPr id="85" name="ZoneTexte 84"/>
          <p:cNvSpPr txBox="1"/>
          <p:nvPr/>
        </p:nvSpPr>
        <p:spPr>
          <a:xfrm>
            <a:off x="9583101" y="2480008"/>
            <a:ext cx="827314" cy="276999"/>
          </a:xfrm>
          <a:prstGeom prst="rect">
            <a:avLst/>
          </a:prstGeom>
          <a:noFill/>
        </p:spPr>
        <p:txBody>
          <a:bodyPr wrap="square" rtlCol="0">
            <a:spAutoFit/>
          </a:bodyPr>
          <a:lstStyle/>
          <a:p>
            <a:pPr algn="ctr"/>
            <a:r>
              <a:rPr lang="fr-FR" sz="1200" dirty="0"/>
              <a:t>1020,00</a:t>
            </a:r>
          </a:p>
        </p:txBody>
      </p:sp>
      <p:sp>
        <p:nvSpPr>
          <p:cNvPr id="51" name="ZoneTexte 50"/>
          <p:cNvSpPr txBox="1"/>
          <p:nvPr/>
        </p:nvSpPr>
        <p:spPr>
          <a:xfrm>
            <a:off x="1779049" y="2768902"/>
            <a:ext cx="576064" cy="276999"/>
          </a:xfrm>
          <a:prstGeom prst="rect">
            <a:avLst/>
          </a:prstGeom>
          <a:noFill/>
        </p:spPr>
        <p:txBody>
          <a:bodyPr wrap="square" rtlCol="0">
            <a:spAutoFit/>
          </a:bodyPr>
          <a:lstStyle/>
          <a:p>
            <a:pPr algn="ctr"/>
            <a:r>
              <a:rPr lang="fr-FR" sz="1200" dirty="0"/>
              <a:t>27/04</a:t>
            </a:r>
          </a:p>
        </p:txBody>
      </p:sp>
      <p:sp>
        <p:nvSpPr>
          <p:cNvPr id="52" name="ZoneTexte 51"/>
          <p:cNvSpPr txBox="1"/>
          <p:nvPr/>
        </p:nvSpPr>
        <p:spPr>
          <a:xfrm>
            <a:off x="2352542" y="2768902"/>
            <a:ext cx="1241555" cy="276999"/>
          </a:xfrm>
          <a:prstGeom prst="rect">
            <a:avLst/>
          </a:prstGeom>
          <a:noFill/>
        </p:spPr>
        <p:txBody>
          <a:bodyPr wrap="square" rtlCol="0">
            <a:spAutoFit/>
          </a:bodyPr>
          <a:lstStyle/>
          <a:p>
            <a:r>
              <a:rPr lang="fr-FR" sz="1200" dirty="0"/>
              <a:t>Sortie</a:t>
            </a:r>
          </a:p>
        </p:txBody>
      </p:sp>
      <p:sp>
        <p:nvSpPr>
          <p:cNvPr id="81" name="ZoneTexte 80"/>
          <p:cNvSpPr txBox="1"/>
          <p:nvPr/>
        </p:nvSpPr>
        <p:spPr>
          <a:xfrm>
            <a:off x="1755356" y="3436979"/>
            <a:ext cx="8635112" cy="369332"/>
          </a:xfrm>
          <a:prstGeom prst="rect">
            <a:avLst/>
          </a:prstGeom>
          <a:noFill/>
        </p:spPr>
        <p:txBody>
          <a:bodyPr wrap="square" rtlCol="0">
            <a:spAutoFit/>
          </a:bodyPr>
          <a:lstStyle/>
          <a:p>
            <a:r>
              <a:rPr lang="fr-FR" b="1" dirty="0"/>
              <a:t>Opération</a:t>
            </a:r>
            <a:r>
              <a:rPr lang="fr-FR" dirty="0"/>
              <a:t> : Le 27/04, l’entreprise utilise 70 planches.</a:t>
            </a:r>
          </a:p>
        </p:txBody>
      </p:sp>
      <p:sp>
        <p:nvSpPr>
          <p:cNvPr id="82" name="ZoneTexte 81"/>
          <p:cNvSpPr txBox="1"/>
          <p:nvPr/>
        </p:nvSpPr>
        <p:spPr>
          <a:xfrm>
            <a:off x="1715715" y="3783216"/>
            <a:ext cx="8640354" cy="646331"/>
          </a:xfrm>
          <a:prstGeom prst="rect">
            <a:avLst/>
          </a:prstGeom>
          <a:noFill/>
        </p:spPr>
        <p:txBody>
          <a:bodyPr wrap="square" rtlCol="0">
            <a:spAutoFit/>
          </a:bodyPr>
          <a:lstStyle/>
          <a:p>
            <a:r>
              <a:rPr lang="fr-FR" dirty="0"/>
              <a:t>Elle commence par prendre dans le lot le plus ancien mais il n’y a que 15 planches à 15,00 €.</a:t>
            </a:r>
          </a:p>
        </p:txBody>
      </p:sp>
      <p:sp>
        <p:nvSpPr>
          <p:cNvPr id="86" name="ZoneTexte 85"/>
          <p:cNvSpPr txBox="1"/>
          <p:nvPr/>
        </p:nvSpPr>
        <p:spPr>
          <a:xfrm>
            <a:off x="1730995" y="4475687"/>
            <a:ext cx="8640354" cy="369332"/>
          </a:xfrm>
          <a:prstGeom prst="rect">
            <a:avLst/>
          </a:prstGeom>
          <a:noFill/>
        </p:spPr>
        <p:txBody>
          <a:bodyPr wrap="square" rtlCol="0">
            <a:spAutoFit/>
          </a:bodyPr>
          <a:lstStyle/>
          <a:p>
            <a:r>
              <a:rPr lang="fr-FR" dirty="0"/>
              <a:t>Il faut constater le nouveau stock :</a:t>
            </a:r>
          </a:p>
        </p:txBody>
      </p:sp>
      <p:sp>
        <p:nvSpPr>
          <p:cNvPr id="87" name="ZoneTexte 86"/>
          <p:cNvSpPr txBox="1"/>
          <p:nvPr/>
        </p:nvSpPr>
        <p:spPr>
          <a:xfrm>
            <a:off x="1715715" y="4821923"/>
            <a:ext cx="8640354" cy="369332"/>
          </a:xfrm>
          <a:prstGeom prst="rect">
            <a:avLst/>
          </a:prstGeom>
          <a:noFill/>
        </p:spPr>
        <p:txBody>
          <a:bodyPr wrap="square" rtlCol="0">
            <a:spAutoFit/>
          </a:bodyPr>
          <a:lstStyle/>
          <a:p>
            <a:r>
              <a:rPr lang="fr-FR" dirty="0"/>
              <a:t>Le premier lot a été complétement épuisé.</a:t>
            </a:r>
          </a:p>
        </p:txBody>
      </p:sp>
      <p:sp>
        <p:nvSpPr>
          <p:cNvPr id="88" name="ZoneTexte 87"/>
          <p:cNvSpPr txBox="1"/>
          <p:nvPr/>
        </p:nvSpPr>
        <p:spPr>
          <a:xfrm>
            <a:off x="1715715" y="5168159"/>
            <a:ext cx="8640354" cy="369332"/>
          </a:xfrm>
          <a:prstGeom prst="rect">
            <a:avLst/>
          </a:prstGeom>
          <a:noFill/>
        </p:spPr>
        <p:txBody>
          <a:bodyPr wrap="square" rtlCol="0">
            <a:spAutoFit/>
          </a:bodyPr>
          <a:lstStyle/>
          <a:p>
            <a:r>
              <a:rPr lang="fr-FR" dirty="0"/>
              <a:t>Il ne reste plus que 60-55 = 5 planches dans le second lot : </a:t>
            </a:r>
          </a:p>
        </p:txBody>
      </p:sp>
      <p:sp>
        <p:nvSpPr>
          <p:cNvPr id="89" name="ZoneTexte 88"/>
          <p:cNvSpPr txBox="1"/>
          <p:nvPr/>
        </p:nvSpPr>
        <p:spPr>
          <a:xfrm>
            <a:off x="1715715" y="5514395"/>
            <a:ext cx="8640354" cy="369332"/>
          </a:xfrm>
          <a:prstGeom prst="rect">
            <a:avLst/>
          </a:prstGeom>
          <a:noFill/>
        </p:spPr>
        <p:txBody>
          <a:bodyPr wrap="square" rtlCol="0">
            <a:spAutoFit/>
          </a:bodyPr>
          <a:lstStyle/>
          <a:p>
            <a:r>
              <a:rPr lang="fr-FR" dirty="0"/>
              <a:t>Chaque planche vaut 17,00 €. Le montant total est de 5,00 * 17,00 = 85,00 €</a:t>
            </a:r>
          </a:p>
        </p:txBody>
      </p:sp>
      <p:sp>
        <p:nvSpPr>
          <p:cNvPr id="90" name="ZoneTexte 89"/>
          <p:cNvSpPr txBox="1"/>
          <p:nvPr/>
        </p:nvSpPr>
        <p:spPr>
          <a:xfrm>
            <a:off x="1666131" y="4129452"/>
            <a:ext cx="8822357" cy="646331"/>
          </a:xfrm>
          <a:prstGeom prst="rect">
            <a:avLst/>
          </a:prstGeom>
          <a:noFill/>
        </p:spPr>
        <p:txBody>
          <a:bodyPr wrap="square" rtlCol="0">
            <a:spAutoFit/>
          </a:bodyPr>
          <a:lstStyle/>
          <a:p>
            <a:r>
              <a:rPr lang="fr-FR" dirty="0"/>
              <a:t> Les 55 planches restantes sont prises dans le second lot dans lequel chaque planche vaut 17,00 €</a:t>
            </a:r>
          </a:p>
        </p:txBody>
      </p:sp>
      <p:sp>
        <p:nvSpPr>
          <p:cNvPr id="91" name="ZoneTexte 90"/>
          <p:cNvSpPr txBox="1"/>
          <p:nvPr/>
        </p:nvSpPr>
        <p:spPr>
          <a:xfrm>
            <a:off x="5889271" y="2744702"/>
            <a:ext cx="647235" cy="276999"/>
          </a:xfrm>
          <a:prstGeom prst="rect">
            <a:avLst/>
          </a:prstGeom>
          <a:noFill/>
        </p:spPr>
        <p:txBody>
          <a:bodyPr wrap="square" rtlCol="0">
            <a:spAutoFit/>
          </a:bodyPr>
          <a:lstStyle/>
          <a:p>
            <a:pPr algn="ctr"/>
            <a:r>
              <a:rPr lang="fr-FR" sz="1200" dirty="0"/>
              <a:t>15,00</a:t>
            </a:r>
          </a:p>
        </p:txBody>
      </p:sp>
      <p:sp>
        <p:nvSpPr>
          <p:cNvPr id="92" name="ZoneTexte 91"/>
          <p:cNvSpPr txBox="1"/>
          <p:nvPr/>
        </p:nvSpPr>
        <p:spPr>
          <a:xfrm>
            <a:off x="6516515" y="2744702"/>
            <a:ext cx="792088" cy="276999"/>
          </a:xfrm>
          <a:prstGeom prst="rect">
            <a:avLst/>
          </a:prstGeom>
          <a:noFill/>
        </p:spPr>
        <p:txBody>
          <a:bodyPr wrap="square" rtlCol="0">
            <a:spAutoFit/>
          </a:bodyPr>
          <a:lstStyle/>
          <a:p>
            <a:pPr algn="ctr"/>
            <a:r>
              <a:rPr lang="fr-FR" sz="1200" dirty="0"/>
              <a:t>15,00</a:t>
            </a:r>
          </a:p>
        </p:txBody>
      </p:sp>
      <p:sp>
        <p:nvSpPr>
          <p:cNvPr id="93" name="ZoneTexte 92"/>
          <p:cNvSpPr txBox="1"/>
          <p:nvPr/>
        </p:nvSpPr>
        <p:spPr>
          <a:xfrm>
            <a:off x="7339319" y="2744702"/>
            <a:ext cx="792088" cy="276999"/>
          </a:xfrm>
          <a:prstGeom prst="rect">
            <a:avLst/>
          </a:prstGeom>
          <a:noFill/>
        </p:spPr>
        <p:txBody>
          <a:bodyPr wrap="square" rtlCol="0">
            <a:spAutoFit/>
          </a:bodyPr>
          <a:lstStyle/>
          <a:p>
            <a:pPr algn="ctr"/>
            <a:r>
              <a:rPr lang="fr-FR" sz="1200" dirty="0"/>
              <a:t>225,00</a:t>
            </a:r>
          </a:p>
        </p:txBody>
      </p:sp>
      <p:sp>
        <p:nvSpPr>
          <p:cNvPr id="94" name="ZoneTexte 93"/>
          <p:cNvSpPr txBox="1"/>
          <p:nvPr/>
        </p:nvSpPr>
        <p:spPr>
          <a:xfrm>
            <a:off x="5907357" y="3051214"/>
            <a:ext cx="608488" cy="276999"/>
          </a:xfrm>
          <a:prstGeom prst="rect">
            <a:avLst/>
          </a:prstGeom>
          <a:noFill/>
        </p:spPr>
        <p:txBody>
          <a:bodyPr wrap="square" rtlCol="0">
            <a:spAutoFit/>
          </a:bodyPr>
          <a:lstStyle/>
          <a:p>
            <a:pPr algn="ctr"/>
            <a:r>
              <a:rPr lang="fr-FR" sz="1200" dirty="0"/>
              <a:t>55,00</a:t>
            </a:r>
          </a:p>
        </p:txBody>
      </p:sp>
      <p:sp>
        <p:nvSpPr>
          <p:cNvPr id="95" name="ZoneTexte 94"/>
          <p:cNvSpPr txBox="1"/>
          <p:nvPr/>
        </p:nvSpPr>
        <p:spPr>
          <a:xfrm>
            <a:off x="6515846" y="3051214"/>
            <a:ext cx="805943" cy="276999"/>
          </a:xfrm>
          <a:prstGeom prst="rect">
            <a:avLst/>
          </a:prstGeom>
          <a:noFill/>
        </p:spPr>
        <p:txBody>
          <a:bodyPr wrap="square" rtlCol="0">
            <a:spAutoFit/>
          </a:bodyPr>
          <a:lstStyle/>
          <a:p>
            <a:pPr algn="ctr"/>
            <a:r>
              <a:rPr lang="fr-FR" sz="1200" dirty="0"/>
              <a:t>17,00</a:t>
            </a:r>
          </a:p>
        </p:txBody>
      </p:sp>
      <p:sp>
        <p:nvSpPr>
          <p:cNvPr id="96" name="ZoneTexte 95"/>
          <p:cNvSpPr txBox="1"/>
          <p:nvPr/>
        </p:nvSpPr>
        <p:spPr>
          <a:xfrm>
            <a:off x="7339320" y="3051214"/>
            <a:ext cx="827314" cy="276999"/>
          </a:xfrm>
          <a:prstGeom prst="rect">
            <a:avLst/>
          </a:prstGeom>
          <a:noFill/>
        </p:spPr>
        <p:txBody>
          <a:bodyPr wrap="square" rtlCol="0">
            <a:spAutoFit/>
          </a:bodyPr>
          <a:lstStyle/>
          <a:p>
            <a:pPr algn="ctr"/>
            <a:r>
              <a:rPr lang="fr-FR" sz="1200" dirty="0"/>
              <a:t>935,00</a:t>
            </a:r>
          </a:p>
        </p:txBody>
      </p:sp>
      <p:sp>
        <p:nvSpPr>
          <p:cNvPr id="97" name="ZoneTexte 96"/>
          <p:cNvSpPr txBox="1"/>
          <p:nvPr/>
        </p:nvSpPr>
        <p:spPr>
          <a:xfrm>
            <a:off x="8125659" y="3045901"/>
            <a:ext cx="608488" cy="276999"/>
          </a:xfrm>
          <a:prstGeom prst="rect">
            <a:avLst/>
          </a:prstGeom>
          <a:noFill/>
        </p:spPr>
        <p:txBody>
          <a:bodyPr wrap="square" rtlCol="0">
            <a:spAutoFit/>
          </a:bodyPr>
          <a:lstStyle/>
          <a:p>
            <a:pPr algn="ctr"/>
            <a:r>
              <a:rPr lang="fr-FR" sz="1200" dirty="0"/>
              <a:t>5,00</a:t>
            </a:r>
          </a:p>
        </p:txBody>
      </p:sp>
      <p:sp>
        <p:nvSpPr>
          <p:cNvPr id="98" name="ZoneTexte 97"/>
          <p:cNvSpPr txBox="1"/>
          <p:nvPr/>
        </p:nvSpPr>
        <p:spPr>
          <a:xfrm>
            <a:off x="8734148" y="3045901"/>
            <a:ext cx="805943" cy="276999"/>
          </a:xfrm>
          <a:prstGeom prst="rect">
            <a:avLst/>
          </a:prstGeom>
          <a:noFill/>
        </p:spPr>
        <p:txBody>
          <a:bodyPr wrap="square" rtlCol="0">
            <a:spAutoFit/>
          </a:bodyPr>
          <a:lstStyle/>
          <a:p>
            <a:pPr algn="ctr"/>
            <a:r>
              <a:rPr lang="fr-FR" sz="1200" dirty="0"/>
              <a:t>17,00</a:t>
            </a:r>
          </a:p>
        </p:txBody>
      </p:sp>
      <p:sp>
        <p:nvSpPr>
          <p:cNvPr id="99" name="ZoneTexte 98"/>
          <p:cNvSpPr txBox="1"/>
          <p:nvPr/>
        </p:nvSpPr>
        <p:spPr>
          <a:xfrm>
            <a:off x="9557622" y="3045901"/>
            <a:ext cx="827314" cy="276999"/>
          </a:xfrm>
          <a:prstGeom prst="rect">
            <a:avLst/>
          </a:prstGeom>
          <a:noFill/>
        </p:spPr>
        <p:txBody>
          <a:bodyPr wrap="square" rtlCol="0">
            <a:spAutoFit/>
          </a:bodyPr>
          <a:lstStyle/>
          <a:p>
            <a:pPr algn="ctr"/>
            <a:r>
              <a:rPr lang="fr-FR" sz="1200" dirty="0"/>
              <a:t>85,00</a:t>
            </a:r>
          </a:p>
        </p:txBody>
      </p:sp>
      <p:sp>
        <p:nvSpPr>
          <p:cNvPr id="80" name="Rectangle 79">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3. PEPS</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74</a:t>
            </a:fld>
            <a:endParaRPr lang="fr-FR" dirty="0"/>
          </a:p>
        </p:txBody>
      </p:sp>
    </p:spTree>
    <p:extLst>
      <p:ext uri="{BB962C8B-B14F-4D97-AF65-F5344CB8AC3E}">
        <p14:creationId xmlns:p14="http://schemas.microsoft.com/office/powerpoint/2010/main" val="112805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81" grpId="0"/>
      <p:bldP spid="82"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75519" y="908721"/>
          <a:ext cx="8640963" cy="3536013"/>
        </p:xfrm>
        <a:graphic>
          <a:graphicData uri="http://schemas.openxmlformats.org/drawingml/2006/table">
            <a:tbl>
              <a:tblPr>
                <a:tableStyleId>{5C22544A-7EE6-4342-B048-85BDC9FD1C3A}</a:tableStyleId>
              </a:tblPr>
              <a:tblGrid>
                <a:gridCol w="556653">
                  <a:extLst>
                    <a:ext uri="{9D8B030D-6E8A-4147-A177-3AD203B41FA5}">
                      <a16:colId xmlns:a16="http://schemas.microsoft.com/office/drawing/2014/main" val="20000"/>
                    </a:ext>
                  </a:extLst>
                </a:gridCol>
                <a:gridCol w="1289341">
                  <a:extLst>
                    <a:ext uri="{9D8B030D-6E8A-4147-A177-3AD203B41FA5}">
                      <a16:colId xmlns:a16="http://schemas.microsoft.com/office/drawing/2014/main" val="20001"/>
                    </a:ext>
                  </a:extLst>
                </a:gridCol>
                <a:gridCol w="701287">
                  <a:extLst>
                    <a:ext uri="{9D8B030D-6E8A-4147-A177-3AD203B41FA5}">
                      <a16:colId xmlns:a16="http://schemas.microsoft.com/office/drawing/2014/main" val="20002"/>
                    </a:ext>
                  </a:extLst>
                </a:gridCol>
                <a:gridCol w="777411">
                  <a:extLst>
                    <a:ext uri="{9D8B030D-6E8A-4147-A177-3AD203B41FA5}">
                      <a16:colId xmlns:a16="http://schemas.microsoft.com/office/drawing/2014/main" val="20003"/>
                    </a:ext>
                  </a:extLst>
                </a:gridCol>
                <a:gridCol w="824036">
                  <a:extLst>
                    <a:ext uri="{9D8B030D-6E8A-4147-A177-3AD203B41FA5}">
                      <a16:colId xmlns:a16="http://schemas.microsoft.com/office/drawing/2014/main" val="20004"/>
                    </a:ext>
                  </a:extLst>
                </a:gridCol>
                <a:gridCol w="590909">
                  <a:extLst>
                    <a:ext uri="{9D8B030D-6E8A-4147-A177-3AD203B41FA5}">
                      <a16:colId xmlns:a16="http://schemas.microsoft.com/office/drawing/2014/main" val="20005"/>
                    </a:ext>
                  </a:extLst>
                </a:gridCol>
                <a:gridCol w="796441">
                  <a:extLst>
                    <a:ext uri="{9D8B030D-6E8A-4147-A177-3AD203B41FA5}">
                      <a16:colId xmlns:a16="http://schemas.microsoft.com/office/drawing/2014/main" val="20006"/>
                    </a:ext>
                  </a:extLst>
                </a:gridCol>
                <a:gridCol w="840213">
                  <a:extLst>
                    <a:ext uri="{9D8B030D-6E8A-4147-A177-3AD203B41FA5}">
                      <a16:colId xmlns:a16="http://schemas.microsoft.com/office/drawing/2014/main" val="20007"/>
                    </a:ext>
                  </a:extLst>
                </a:gridCol>
                <a:gridCol w="599472">
                  <a:extLst>
                    <a:ext uri="{9D8B030D-6E8A-4147-A177-3AD203B41FA5}">
                      <a16:colId xmlns:a16="http://schemas.microsoft.com/office/drawing/2014/main" val="20008"/>
                    </a:ext>
                  </a:extLst>
                </a:gridCol>
                <a:gridCol w="811667">
                  <a:extLst>
                    <a:ext uri="{9D8B030D-6E8A-4147-A177-3AD203B41FA5}">
                      <a16:colId xmlns:a16="http://schemas.microsoft.com/office/drawing/2014/main" val="20009"/>
                    </a:ext>
                  </a:extLst>
                </a:gridCol>
                <a:gridCol w="853533">
                  <a:extLst>
                    <a:ext uri="{9D8B030D-6E8A-4147-A177-3AD203B41FA5}">
                      <a16:colId xmlns:a16="http://schemas.microsoft.com/office/drawing/2014/main" val="20010"/>
                    </a:ext>
                  </a:extLst>
                </a:gridCol>
              </a:tblGrid>
              <a:tr h="275627">
                <a:tc gridSpan="2">
                  <a:txBody>
                    <a:bodyPr/>
                    <a:lstStyle/>
                    <a:p>
                      <a:pPr algn="ctr">
                        <a:lnSpc>
                          <a:spcPct val="115000"/>
                        </a:lnSpc>
                        <a:spcAft>
                          <a:spcPts val="0"/>
                        </a:spcAft>
                      </a:pPr>
                      <a:r>
                        <a:rPr lang="fr-FR" sz="1200" b="1" dirty="0">
                          <a:effectLst/>
                        </a:rPr>
                        <a:t>Fiche de 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a:lnSpc>
                          <a:spcPct val="115000"/>
                        </a:lnSpc>
                        <a:spcAft>
                          <a:spcPts val="0"/>
                        </a:spcAft>
                      </a:pPr>
                      <a:r>
                        <a:rPr lang="fr-FR" sz="1200" b="1" dirty="0">
                          <a:effectLst/>
                        </a:rPr>
                        <a:t>Entrées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Sorties</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200" b="1" dirty="0">
                          <a:effectLst/>
                        </a:rPr>
                        <a:t>Stock</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00437">
                <a:tc>
                  <a:txBody>
                    <a:bodyPr/>
                    <a:lstStyle/>
                    <a:p>
                      <a:pPr algn="ctr">
                        <a:lnSpc>
                          <a:spcPct val="115000"/>
                        </a:lnSpc>
                        <a:spcAft>
                          <a:spcPts val="0"/>
                        </a:spcAft>
                      </a:pPr>
                      <a:r>
                        <a:rPr lang="fr-FR" sz="1200" b="1" dirty="0">
                          <a:effectLst/>
                        </a:rPr>
                        <a:t>Date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Libellé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Qté</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Coût unitaire</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200" b="1" dirty="0">
                          <a:effectLst/>
                        </a:rPr>
                        <a:t>Montant</a:t>
                      </a:r>
                      <a:endParaRPr lang="fr-FR" sz="1200" b="1" dirty="0">
                        <a:effectLst/>
                        <a:latin typeface="Garamond"/>
                        <a:ea typeface="Times New Roman"/>
                        <a:cs typeface="Times New Roman"/>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7474">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just">
                        <a:lnSpc>
                          <a:spcPct val="115000"/>
                        </a:lnSpc>
                        <a:spcAft>
                          <a:spcPts val="0"/>
                        </a:spcAft>
                      </a:pPr>
                      <a:r>
                        <a:rPr lang="fr-FR" sz="1000" dirty="0">
                          <a:effectLst/>
                        </a:rPr>
                        <a:t> </a:t>
                      </a: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32">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fr-FR" sz="1100" dirty="0">
                        <a:effectLst/>
                        <a:latin typeface="Garamond"/>
                        <a:ea typeface="Times New Roman"/>
                        <a:cs typeface="Times New Roman"/>
                      </a:endParaRPr>
                    </a:p>
                  </a:txBody>
                  <a:tcPr marL="44450" marR="444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6" name="ZoneTexte 35"/>
          <p:cNvSpPr txBox="1"/>
          <p:nvPr/>
        </p:nvSpPr>
        <p:spPr>
          <a:xfrm>
            <a:off x="1758101" y="1573335"/>
            <a:ext cx="576064" cy="276999"/>
          </a:xfrm>
          <a:prstGeom prst="rect">
            <a:avLst/>
          </a:prstGeom>
          <a:noFill/>
        </p:spPr>
        <p:txBody>
          <a:bodyPr wrap="square" rtlCol="0">
            <a:spAutoFit/>
          </a:bodyPr>
          <a:lstStyle/>
          <a:p>
            <a:r>
              <a:rPr lang="fr-FR" sz="1200" dirty="0"/>
              <a:t>01/04</a:t>
            </a:r>
          </a:p>
        </p:txBody>
      </p:sp>
      <p:sp>
        <p:nvSpPr>
          <p:cNvPr id="37" name="ZoneTexte 36"/>
          <p:cNvSpPr txBox="1"/>
          <p:nvPr/>
        </p:nvSpPr>
        <p:spPr>
          <a:xfrm>
            <a:off x="1763343" y="1878190"/>
            <a:ext cx="576064" cy="276999"/>
          </a:xfrm>
          <a:prstGeom prst="rect">
            <a:avLst/>
          </a:prstGeom>
          <a:noFill/>
        </p:spPr>
        <p:txBody>
          <a:bodyPr wrap="square" rtlCol="0">
            <a:spAutoFit/>
          </a:bodyPr>
          <a:lstStyle/>
          <a:p>
            <a:r>
              <a:rPr lang="fr-FR" sz="1200" dirty="0"/>
              <a:t>04/04</a:t>
            </a:r>
          </a:p>
        </p:txBody>
      </p:sp>
      <p:sp>
        <p:nvSpPr>
          <p:cNvPr id="38" name="ZoneTexte 37"/>
          <p:cNvSpPr txBox="1"/>
          <p:nvPr/>
        </p:nvSpPr>
        <p:spPr>
          <a:xfrm>
            <a:off x="2334166" y="1589961"/>
            <a:ext cx="1241555" cy="276999"/>
          </a:xfrm>
          <a:prstGeom prst="rect">
            <a:avLst/>
          </a:prstGeom>
          <a:noFill/>
        </p:spPr>
        <p:txBody>
          <a:bodyPr wrap="square" rtlCol="0">
            <a:spAutoFit/>
          </a:bodyPr>
          <a:lstStyle/>
          <a:p>
            <a:r>
              <a:rPr lang="fr-FR" sz="1200" dirty="0"/>
              <a:t>Stock initial</a:t>
            </a:r>
          </a:p>
        </p:txBody>
      </p:sp>
      <p:sp>
        <p:nvSpPr>
          <p:cNvPr id="39" name="ZoneTexte 38"/>
          <p:cNvSpPr txBox="1"/>
          <p:nvPr/>
        </p:nvSpPr>
        <p:spPr>
          <a:xfrm>
            <a:off x="2334164" y="1888382"/>
            <a:ext cx="1313565" cy="276999"/>
          </a:xfrm>
          <a:prstGeom prst="rect">
            <a:avLst/>
          </a:prstGeom>
          <a:noFill/>
        </p:spPr>
        <p:txBody>
          <a:bodyPr wrap="square" rtlCol="0">
            <a:spAutoFit/>
          </a:bodyPr>
          <a:lstStyle/>
          <a:p>
            <a:r>
              <a:rPr lang="fr-FR" sz="1200" dirty="0"/>
              <a:t>Entrée</a:t>
            </a:r>
          </a:p>
        </p:txBody>
      </p:sp>
      <p:sp>
        <p:nvSpPr>
          <p:cNvPr id="43" name="ZoneTexte 42"/>
          <p:cNvSpPr txBox="1"/>
          <p:nvPr/>
        </p:nvSpPr>
        <p:spPr>
          <a:xfrm>
            <a:off x="3647728" y="1591321"/>
            <a:ext cx="648072" cy="276999"/>
          </a:xfrm>
          <a:prstGeom prst="rect">
            <a:avLst/>
          </a:prstGeom>
          <a:noFill/>
        </p:spPr>
        <p:txBody>
          <a:bodyPr wrap="square" rtlCol="0">
            <a:spAutoFit/>
          </a:bodyPr>
          <a:lstStyle/>
          <a:p>
            <a:pPr algn="ctr"/>
            <a:r>
              <a:rPr lang="fr-FR" sz="1200" dirty="0"/>
              <a:t>50,00</a:t>
            </a:r>
          </a:p>
        </p:txBody>
      </p:sp>
      <p:sp>
        <p:nvSpPr>
          <p:cNvPr id="44" name="ZoneTexte 43"/>
          <p:cNvSpPr txBox="1"/>
          <p:nvPr/>
        </p:nvSpPr>
        <p:spPr>
          <a:xfrm>
            <a:off x="3647728" y="1885274"/>
            <a:ext cx="648072" cy="276999"/>
          </a:xfrm>
          <a:prstGeom prst="rect">
            <a:avLst/>
          </a:prstGeom>
          <a:noFill/>
        </p:spPr>
        <p:txBody>
          <a:bodyPr wrap="square" rtlCol="0">
            <a:spAutoFit/>
          </a:bodyPr>
          <a:lstStyle/>
          <a:p>
            <a:pPr algn="ctr"/>
            <a:r>
              <a:rPr lang="fr-FR" sz="1200" dirty="0"/>
              <a:t>25,00</a:t>
            </a:r>
          </a:p>
        </p:txBody>
      </p:sp>
      <p:sp>
        <p:nvSpPr>
          <p:cNvPr id="45" name="ZoneTexte 44"/>
          <p:cNvSpPr txBox="1"/>
          <p:nvPr/>
        </p:nvSpPr>
        <p:spPr>
          <a:xfrm>
            <a:off x="4352103" y="1589963"/>
            <a:ext cx="760364" cy="276999"/>
          </a:xfrm>
          <a:prstGeom prst="rect">
            <a:avLst/>
          </a:prstGeom>
          <a:noFill/>
        </p:spPr>
        <p:txBody>
          <a:bodyPr wrap="square" rtlCol="0">
            <a:spAutoFit/>
          </a:bodyPr>
          <a:lstStyle/>
          <a:p>
            <a:pPr algn="ctr"/>
            <a:r>
              <a:rPr lang="fr-FR" sz="1200" dirty="0"/>
              <a:t>12,60</a:t>
            </a:r>
          </a:p>
        </p:txBody>
      </p:sp>
      <p:sp>
        <p:nvSpPr>
          <p:cNvPr id="46" name="ZoneTexte 45"/>
          <p:cNvSpPr txBox="1"/>
          <p:nvPr/>
        </p:nvSpPr>
        <p:spPr>
          <a:xfrm>
            <a:off x="4331294" y="1868320"/>
            <a:ext cx="792088" cy="276999"/>
          </a:xfrm>
          <a:prstGeom prst="rect">
            <a:avLst/>
          </a:prstGeom>
          <a:noFill/>
        </p:spPr>
        <p:txBody>
          <a:bodyPr wrap="square" rtlCol="0">
            <a:spAutoFit/>
          </a:bodyPr>
          <a:lstStyle/>
          <a:p>
            <a:pPr algn="ctr"/>
            <a:r>
              <a:rPr lang="fr-FR" sz="1200" dirty="0"/>
              <a:t>15,00</a:t>
            </a:r>
          </a:p>
        </p:txBody>
      </p:sp>
      <p:sp>
        <p:nvSpPr>
          <p:cNvPr id="56" name="ZoneTexte 55"/>
          <p:cNvSpPr txBox="1"/>
          <p:nvPr/>
        </p:nvSpPr>
        <p:spPr>
          <a:xfrm>
            <a:off x="5123382" y="1589179"/>
            <a:ext cx="792088" cy="276999"/>
          </a:xfrm>
          <a:prstGeom prst="rect">
            <a:avLst/>
          </a:prstGeom>
          <a:noFill/>
        </p:spPr>
        <p:txBody>
          <a:bodyPr wrap="square" rtlCol="0">
            <a:spAutoFit/>
          </a:bodyPr>
          <a:lstStyle/>
          <a:p>
            <a:pPr algn="ctr"/>
            <a:r>
              <a:rPr lang="fr-FR" sz="1200" dirty="0"/>
              <a:t>630,00</a:t>
            </a:r>
          </a:p>
        </p:txBody>
      </p:sp>
      <p:sp>
        <p:nvSpPr>
          <p:cNvPr id="57" name="ZoneTexte 56"/>
          <p:cNvSpPr txBox="1"/>
          <p:nvPr/>
        </p:nvSpPr>
        <p:spPr>
          <a:xfrm>
            <a:off x="5133786" y="1879765"/>
            <a:ext cx="792088" cy="276999"/>
          </a:xfrm>
          <a:prstGeom prst="rect">
            <a:avLst/>
          </a:prstGeom>
          <a:noFill/>
        </p:spPr>
        <p:txBody>
          <a:bodyPr wrap="square" rtlCol="0">
            <a:spAutoFit/>
          </a:bodyPr>
          <a:lstStyle/>
          <a:p>
            <a:pPr algn="ctr"/>
            <a:r>
              <a:rPr lang="fr-FR" sz="1200" dirty="0"/>
              <a:t>375,00</a:t>
            </a:r>
          </a:p>
        </p:txBody>
      </p:sp>
      <p:sp>
        <p:nvSpPr>
          <p:cNvPr id="58" name="ZoneTexte 57"/>
          <p:cNvSpPr txBox="1"/>
          <p:nvPr/>
        </p:nvSpPr>
        <p:spPr>
          <a:xfrm>
            <a:off x="8184232" y="1591321"/>
            <a:ext cx="575394" cy="276999"/>
          </a:xfrm>
          <a:prstGeom prst="rect">
            <a:avLst/>
          </a:prstGeom>
          <a:noFill/>
        </p:spPr>
        <p:txBody>
          <a:bodyPr wrap="square" rtlCol="0">
            <a:spAutoFit/>
          </a:bodyPr>
          <a:lstStyle/>
          <a:p>
            <a:r>
              <a:rPr lang="fr-FR" sz="1200" dirty="0"/>
              <a:t>50,00</a:t>
            </a:r>
          </a:p>
        </p:txBody>
      </p:sp>
      <p:sp>
        <p:nvSpPr>
          <p:cNvPr id="59" name="ZoneTexte 58"/>
          <p:cNvSpPr txBox="1"/>
          <p:nvPr/>
        </p:nvSpPr>
        <p:spPr>
          <a:xfrm>
            <a:off x="8794289" y="1591321"/>
            <a:ext cx="792088" cy="276999"/>
          </a:xfrm>
          <a:prstGeom prst="rect">
            <a:avLst/>
          </a:prstGeom>
          <a:noFill/>
        </p:spPr>
        <p:txBody>
          <a:bodyPr wrap="square" rtlCol="0">
            <a:spAutoFit/>
          </a:bodyPr>
          <a:lstStyle/>
          <a:p>
            <a:pPr algn="ctr"/>
            <a:r>
              <a:rPr lang="fr-FR" sz="1200" dirty="0"/>
              <a:t>12,60</a:t>
            </a:r>
          </a:p>
        </p:txBody>
      </p:sp>
      <p:sp>
        <p:nvSpPr>
          <p:cNvPr id="60" name="ZoneTexte 59"/>
          <p:cNvSpPr txBox="1"/>
          <p:nvPr/>
        </p:nvSpPr>
        <p:spPr>
          <a:xfrm>
            <a:off x="9565569" y="1591321"/>
            <a:ext cx="792088" cy="276999"/>
          </a:xfrm>
          <a:prstGeom prst="rect">
            <a:avLst/>
          </a:prstGeom>
          <a:noFill/>
        </p:spPr>
        <p:txBody>
          <a:bodyPr wrap="square" rtlCol="0">
            <a:spAutoFit/>
          </a:bodyPr>
          <a:lstStyle/>
          <a:p>
            <a:pPr algn="ctr"/>
            <a:r>
              <a:rPr lang="fr-FR" sz="1200" dirty="0"/>
              <a:t>630,00</a:t>
            </a:r>
          </a:p>
        </p:txBody>
      </p:sp>
      <p:sp>
        <p:nvSpPr>
          <p:cNvPr id="61" name="ZoneTexte 60"/>
          <p:cNvSpPr txBox="1"/>
          <p:nvPr/>
        </p:nvSpPr>
        <p:spPr>
          <a:xfrm>
            <a:off x="8184232" y="1850334"/>
            <a:ext cx="575394" cy="276999"/>
          </a:xfrm>
          <a:prstGeom prst="rect">
            <a:avLst/>
          </a:prstGeom>
          <a:noFill/>
        </p:spPr>
        <p:txBody>
          <a:bodyPr wrap="square" rtlCol="0">
            <a:spAutoFit/>
          </a:bodyPr>
          <a:lstStyle/>
          <a:p>
            <a:r>
              <a:rPr lang="fr-FR" sz="1200" dirty="0"/>
              <a:t>50,00</a:t>
            </a:r>
          </a:p>
        </p:txBody>
      </p:sp>
      <p:sp>
        <p:nvSpPr>
          <p:cNvPr id="62" name="ZoneTexte 61"/>
          <p:cNvSpPr txBox="1"/>
          <p:nvPr/>
        </p:nvSpPr>
        <p:spPr>
          <a:xfrm>
            <a:off x="8794289" y="1850334"/>
            <a:ext cx="792088" cy="276999"/>
          </a:xfrm>
          <a:prstGeom prst="rect">
            <a:avLst/>
          </a:prstGeom>
          <a:noFill/>
        </p:spPr>
        <p:txBody>
          <a:bodyPr wrap="square" rtlCol="0">
            <a:spAutoFit/>
          </a:bodyPr>
          <a:lstStyle/>
          <a:p>
            <a:pPr algn="ctr"/>
            <a:r>
              <a:rPr lang="fr-FR" sz="1200" dirty="0"/>
              <a:t>12,60</a:t>
            </a:r>
          </a:p>
        </p:txBody>
      </p:sp>
      <p:sp>
        <p:nvSpPr>
          <p:cNvPr id="63" name="ZoneTexte 62"/>
          <p:cNvSpPr txBox="1"/>
          <p:nvPr/>
        </p:nvSpPr>
        <p:spPr>
          <a:xfrm>
            <a:off x="9565569" y="1850334"/>
            <a:ext cx="792088" cy="276999"/>
          </a:xfrm>
          <a:prstGeom prst="rect">
            <a:avLst/>
          </a:prstGeom>
          <a:noFill/>
        </p:spPr>
        <p:txBody>
          <a:bodyPr wrap="square" rtlCol="0">
            <a:spAutoFit/>
          </a:bodyPr>
          <a:lstStyle/>
          <a:p>
            <a:pPr algn="ctr"/>
            <a:r>
              <a:rPr lang="fr-FR" sz="1200" dirty="0"/>
              <a:t>630,00</a:t>
            </a:r>
          </a:p>
        </p:txBody>
      </p:sp>
      <p:sp>
        <p:nvSpPr>
          <p:cNvPr id="64" name="ZoneTexte 63"/>
          <p:cNvSpPr txBox="1"/>
          <p:nvPr/>
        </p:nvSpPr>
        <p:spPr>
          <a:xfrm>
            <a:off x="8132268" y="2132842"/>
            <a:ext cx="648072" cy="276999"/>
          </a:xfrm>
          <a:prstGeom prst="rect">
            <a:avLst/>
          </a:prstGeom>
          <a:noFill/>
        </p:spPr>
        <p:txBody>
          <a:bodyPr wrap="square" rtlCol="0">
            <a:spAutoFit/>
          </a:bodyPr>
          <a:lstStyle/>
          <a:p>
            <a:pPr algn="ctr"/>
            <a:r>
              <a:rPr lang="fr-FR" sz="1200" dirty="0"/>
              <a:t>25,00</a:t>
            </a:r>
          </a:p>
        </p:txBody>
      </p:sp>
      <p:sp>
        <p:nvSpPr>
          <p:cNvPr id="65" name="ZoneTexte 64"/>
          <p:cNvSpPr txBox="1"/>
          <p:nvPr/>
        </p:nvSpPr>
        <p:spPr>
          <a:xfrm>
            <a:off x="8815834" y="2132842"/>
            <a:ext cx="792088" cy="276999"/>
          </a:xfrm>
          <a:prstGeom prst="rect">
            <a:avLst/>
          </a:prstGeom>
          <a:noFill/>
        </p:spPr>
        <p:txBody>
          <a:bodyPr wrap="square" rtlCol="0">
            <a:spAutoFit/>
          </a:bodyPr>
          <a:lstStyle/>
          <a:p>
            <a:pPr algn="ctr"/>
            <a:r>
              <a:rPr lang="fr-FR" sz="1200" dirty="0"/>
              <a:t>15,00</a:t>
            </a:r>
          </a:p>
        </p:txBody>
      </p:sp>
      <p:sp>
        <p:nvSpPr>
          <p:cNvPr id="66" name="ZoneTexte 65"/>
          <p:cNvSpPr txBox="1"/>
          <p:nvPr/>
        </p:nvSpPr>
        <p:spPr>
          <a:xfrm>
            <a:off x="9565570" y="2132842"/>
            <a:ext cx="844845" cy="276999"/>
          </a:xfrm>
          <a:prstGeom prst="rect">
            <a:avLst/>
          </a:prstGeom>
          <a:noFill/>
        </p:spPr>
        <p:txBody>
          <a:bodyPr wrap="square" rtlCol="0">
            <a:spAutoFit/>
          </a:bodyPr>
          <a:lstStyle/>
          <a:p>
            <a:pPr algn="ctr"/>
            <a:r>
              <a:rPr lang="fr-FR" sz="1200" dirty="0"/>
              <a:t>375,00</a:t>
            </a:r>
          </a:p>
        </p:txBody>
      </p:sp>
      <p:sp>
        <p:nvSpPr>
          <p:cNvPr id="69" name="ZoneTexte 68"/>
          <p:cNvSpPr txBox="1"/>
          <p:nvPr/>
        </p:nvSpPr>
        <p:spPr>
          <a:xfrm>
            <a:off x="7308852" y="2429991"/>
            <a:ext cx="792088" cy="276999"/>
          </a:xfrm>
          <a:prstGeom prst="rect">
            <a:avLst/>
          </a:prstGeom>
          <a:noFill/>
        </p:spPr>
        <p:txBody>
          <a:bodyPr wrap="square" rtlCol="0">
            <a:spAutoFit/>
          </a:bodyPr>
          <a:lstStyle/>
          <a:p>
            <a:pPr algn="ctr"/>
            <a:r>
              <a:rPr lang="fr-FR" sz="1200" dirty="0"/>
              <a:t>630,00</a:t>
            </a:r>
          </a:p>
        </p:txBody>
      </p:sp>
      <p:sp>
        <p:nvSpPr>
          <p:cNvPr id="70" name="ZoneTexte 69"/>
          <p:cNvSpPr txBox="1"/>
          <p:nvPr/>
        </p:nvSpPr>
        <p:spPr>
          <a:xfrm>
            <a:off x="1763343" y="2429991"/>
            <a:ext cx="576064" cy="276999"/>
          </a:xfrm>
          <a:prstGeom prst="rect">
            <a:avLst/>
          </a:prstGeom>
          <a:noFill/>
        </p:spPr>
        <p:txBody>
          <a:bodyPr wrap="square" rtlCol="0">
            <a:spAutoFit/>
          </a:bodyPr>
          <a:lstStyle/>
          <a:p>
            <a:pPr algn="ctr"/>
            <a:r>
              <a:rPr lang="fr-FR" sz="1200" dirty="0"/>
              <a:t>13/04</a:t>
            </a:r>
          </a:p>
        </p:txBody>
      </p:sp>
      <p:sp>
        <p:nvSpPr>
          <p:cNvPr id="71" name="ZoneTexte 70"/>
          <p:cNvSpPr txBox="1"/>
          <p:nvPr/>
        </p:nvSpPr>
        <p:spPr>
          <a:xfrm>
            <a:off x="2319397" y="2429991"/>
            <a:ext cx="1241555" cy="276999"/>
          </a:xfrm>
          <a:prstGeom prst="rect">
            <a:avLst/>
          </a:prstGeom>
          <a:noFill/>
        </p:spPr>
        <p:txBody>
          <a:bodyPr wrap="square" rtlCol="0">
            <a:spAutoFit/>
          </a:bodyPr>
          <a:lstStyle/>
          <a:p>
            <a:r>
              <a:rPr lang="fr-FR" sz="1200" dirty="0"/>
              <a:t>Sortie</a:t>
            </a:r>
          </a:p>
        </p:txBody>
      </p:sp>
      <p:sp>
        <p:nvSpPr>
          <p:cNvPr id="72" name="ZoneTexte 71"/>
          <p:cNvSpPr txBox="1"/>
          <p:nvPr/>
        </p:nvSpPr>
        <p:spPr>
          <a:xfrm>
            <a:off x="5943428" y="2429993"/>
            <a:ext cx="601317" cy="276997"/>
          </a:xfrm>
          <a:prstGeom prst="rect">
            <a:avLst/>
          </a:prstGeom>
          <a:noFill/>
        </p:spPr>
        <p:txBody>
          <a:bodyPr wrap="square" rtlCol="0">
            <a:spAutoFit/>
          </a:bodyPr>
          <a:lstStyle/>
          <a:p>
            <a:pPr algn="ctr"/>
            <a:r>
              <a:rPr lang="fr-FR" sz="1200" dirty="0"/>
              <a:t>50,00</a:t>
            </a:r>
          </a:p>
        </p:txBody>
      </p:sp>
      <p:sp>
        <p:nvSpPr>
          <p:cNvPr id="73" name="ZoneTexte 72"/>
          <p:cNvSpPr txBox="1"/>
          <p:nvPr/>
        </p:nvSpPr>
        <p:spPr>
          <a:xfrm>
            <a:off x="8148312" y="2706990"/>
            <a:ext cx="647235" cy="276999"/>
          </a:xfrm>
          <a:prstGeom prst="rect">
            <a:avLst/>
          </a:prstGeom>
          <a:noFill/>
        </p:spPr>
        <p:txBody>
          <a:bodyPr wrap="square" rtlCol="0">
            <a:spAutoFit/>
          </a:bodyPr>
          <a:lstStyle/>
          <a:p>
            <a:pPr algn="ctr"/>
            <a:r>
              <a:rPr lang="fr-FR" sz="1200" dirty="0"/>
              <a:t>15,00</a:t>
            </a:r>
          </a:p>
        </p:txBody>
      </p:sp>
      <p:sp>
        <p:nvSpPr>
          <p:cNvPr id="74" name="ZoneTexte 73"/>
          <p:cNvSpPr txBox="1"/>
          <p:nvPr/>
        </p:nvSpPr>
        <p:spPr>
          <a:xfrm>
            <a:off x="6516764" y="2429991"/>
            <a:ext cx="792088" cy="276999"/>
          </a:xfrm>
          <a:prstGeom prst="rect">
            <a:avLst/>
          </a:prstGeom>
          <a:noFill/>
        </p:spPr>
        <p:txBody>
          <a:bodyPr wrap="square" rtlCol="0">
            <a:spAutoFit/>
          </a:bodyPr>
          <a:lstStyle/>
          <a:p>
            <a:pPr algn="ctr"/>
            <a:r>
              <a:rPr lang="fr-FR" sz="1200" dirty="0"/>
              <a:t>12,60</a:t>
            </a:r>
          </a:p>
        </p:txBody>
      </p:sp>
      <p:sp>
        <p:nvSpPr>
          <p:cNvPr id="75" name="ZoneTexte 74"/>
          <p:cNvSpPr txBox="1"/>
          <p:nvPr/>
        </p:nvSpPr>
        <p:spPr>
          <a:xfrm>
            <a:off x="8766309" y="2706989"/>
            <a:ext cx="792088" cy="276999"/>
          </a:xfrm>
          <a:prstGeom prst="rect">
            <a:avLst/>
          </a:prstGeom>
          <a:noFill/>
        </p:spPr>
        <p:txBody>
          <a:bodyPr wrap="square" rtlCol="0">
            <a:spAutoFit/>
          </a:bodyPr>
          <a:lstStyle/>
          <a:p>
            <a:pPr algn="ctr"/>
            <a:r>
              <a:rPr lang="fr-FR" sz="1200" dirty="0"/>
              <a:t>15,00</a:t>
            </a:r>
          </a:p>
        </p:txBody>
      </p:sp>
      <p:sp>
        <p:nvSpPr>
          <p:cNvPr id="76" name="ZoneTexte 75"/>
          <p:cNvSpPr txBox="1"/>
          <p:nvPr/>
        </p:nvSpPr>
        <p:spPr>
          <a:xfrm>
            <a:off x="9550289" y="2706988"/>
            <a:ext cx="792088" cy="276999"/>
          </a:xfrm>
          <a:prstGeom prst="rect">
            <a:avLst/>
          </a:prstGeom>
          <a:noFill/>
        </p:spPr>
        <p:txBody>
          <a:bodyPr wrap="square" rtlCol="0">
            <a:spAutoFit/>
          </a:bodyPr>
          <a:lstStyle/>
          <a:p>
            <a:pPr algn="ctr"/>
            <a:r>
              <a:rPr lang="fr-FR" sz="1200" dirty="0"/>
              <a:t>225,00</a:t>
            </a:r>
          </a:p>
        </p:txBody>
      </p:sp>
      <p:sp>
        <p:nvSpPr>
          <p:cNvPr id="77" name="ZoneTexte 76"/>
          <p:cNvSpPr txBox="1"/>
          <p:nvPr/>
        </p:nvSpPr>
        <p:spPr>
          <a:xfrm>
            <a:off x="5920845" y="2706987"/>
            <a:ext cx="581349" cy="276999"/>
          </a:xfrm>
          <a:prstGeom prst="rect">
            <a:avLst/>
          </a:prstGeom>
          <a:noFill/>
        </p:spPr>
        <p:txBody>
          <a:bodyPr wrap="square" rtlCol="0">
            <a:spAutoFit/>
          </a:bodyPr>
          <a:lstStyle/>
          <a:p>
            <a:pPr algn="ctr"/>
            <a:r>
              <a:rPr lang="fr-FR" sz="1200" dirty="0"/>
              <a:t>10,00</a:t>
            </a:r>
          </a:p>
        </p:txBody>
      </p:sp>
      <p:sp>
        <p:nvSpPr>
          <p:cNvPr id="78" name="ZoneTexte 77"/>
          <p:cNvSpPr txBox="1"/>
          <p:nvPr/>
        </p:nvSpPr>
        <p:spPr>
          <a:xfrm>
            <a:off x="6537688" y="2706987"/>
            <a:ext cx="792088" cy="276999"/>
          </a:xfrm>
          <a:prstGeom prst="rect">
            <a:avLst/>
          </a:prstGeom>
          <a:noFill/>
        </p:spPr>
        <p:txBody>
          <a:bodyPr wrap="square" rtlCol="0">
            <a:spAutoFit/>
          </a:bodyPr>
          <a:lstStyle/>
          <a:p>
            <a:pPr algn="ctr"/>
            <a:r>
              <a:rPr lang="fr-FR" sz="1200" dirty="0"/>
              <a:t>15,00</a:t>
            </a:r>
          </a:p>
        </p:txBody>
      </p:sp>
      <p:sp>
        <p:nvSpPr>
          <p:cNvPr id="79" name="ZoneTexte 78"/>
          <p:cNvSpPr txBox="1"/>
          <p:nvPr/>
        </p:nvSpPr>
        <p:spPr>
          <a:xfrm>
            <a:off x="7287424" y="2706987"/>
            <a:ext cx="844845" cy="276999"/>
          </a:xfrm>
          <a:prstGeom prst="rect">
            <a:avLst/>
          </a:prstGeom>
          <a:noFill/>
        </p:spPr>
        <p:txBody>
          <a:bodyPr wrap="square" rtlCol="0">
            <a:spAutoFit/>
          </a:bodyPr>
          <a:lstStyle/>
          <a:p>
            <a:pPr algn="ctr"/>
            <a:r>
              <a:rPr lang="fr-FR" sz="1200" dirty="0"/>
              <a:t>150,00</a:t>
            </a:r>
          </a:p>
        </p:txBody>
      </p:sp>
      <p:sp>
        <p:nvSpPr>
          <p:cNvPr id="40" name="ZoneTexte 39"/>
          <p:cNvSpPr txBox="1"/>
          <p:nvPr/>
        </p:nvSpPr>
        <p:spPr>
          <a:xfrm>
            <a:off x="1763343" y="2983989"/>
            <a:ext cx="576064" cy="276999"/>
          </a:xfrm>
          <a:prstGeom prst="rect">
            <a:avLst/>
          </a:prstGeom>
          <a:noFill/>
        </p:spPr>
        <p:txBody>
          <a:bodyPr wrap="square" rtlCol="0">
            <a:spAutoFit/>
          </a:bodyPr>
          <a:lstStyle/>
          <a:p>
            <a:pPr algn="ctr"/>
            <a:r>
              <a:rPr lang="fr-FR" sz="1200" dirty="0"/>
              <a:t>23/04</a:t>
            </a:r>
          </a:p>
        </p:txBody>
      </p:sp>
      <p:sp>
        <p:nvSpPr>
          <p:cNvPr id="41" name="ZoneTexte 40"/>
          <p:cNvSpPr txBox="1"/>
          <p:nvPr/>
        </p:nvSpPr>
        <p:spPr>
          <a:xfrm>
            <a:off x="2324408" y="2983989"/>
            <a:ext cx="1241555" cy="276999"/>
          </a:xfrm>
          <a:prstGeom prst="rect">
            <a:avLst/>
          </a:prstGeom>
          <a:noFill/>
        </p:spPr>
        <p:txBody>
          <a:bodyPr wrap="square" rtlCol="0">
            <a:spAutoFit/>
          </a:bodyPr>
          <a:lstStyle/>
          <a:p>
            <a:r>
              <a:rPr lang="fr-FR" sz="1200" dirty="0"/>
              <a:t>Entrée</a:t>
            </a:r>
          </a:p>
        </p:txBody>
      </p:sp>
      <p:sp>
        <p:nvSpPr>
          <p:cNvPr id="42" name="ZoneTexte 41"/>
          <p:cNvSpPr txBox="1"/>
          <p:nvPr/>
        </p:nvSpPr>
        <p:spPr>
          <a:xfrm>
            <a:off x="3571468" y="2983989"/>
            <a:ext cx="792088" cy="276999"/>
          </a:xfrm>
          <a:prstGeom prst="rect">
            <a:avLst/>
          </a:prstGeom>
          <a:noFill/>
        </p:spPr>
        <p:txBody>
          <a:bodyPr wrap="square" rtlCol="0">
            <a:spAutoFit/>
          </a:bodyPr>
          <a:lstStyle/>
          <a:p>
            <a:pPr algn="ctr"/>
            <a:r>
              <a:rPr lang="fr-FR" sz="1200" dirty="0"/>
              <a:t>60,00</a:t>
            </a:r>
          </a:p>
        </p:txBody>
      </p:sp>
      <p:sp>
        <p:nvSpPr>
          <p:cNvPr id="47" name="ZoneTexte 46"/>
          <p:cNvSpPr txBox="1"/>
          <p:nvPr/>
        </p:nvSpPr>
        <p:spPr>
          <a:xfrm>
            <a:off x="4379262" y="2983989"/>
            <a:ext cx="792088" cy="276999"/>
          </a:xfrm>
          <a:prstGeom prst="rect">
            <a:avLst/>
          </a:prstGeom>
          <a:noFill/>
        </p:spPr>
        <p:txBody>
          <a:bodyPr wrap="square" rtlCol="0">
            <a:spAutoFit/>
          </a:bodyPr>
          <a:lstStyle/>
          <a:p>
            <a:pPr algn="ctr"/>
            <a:r>
              <a:rPr lang="fr-FR" sz="1200" dirty="0"/>
              <a:t>17,00</a:t>
            </a:r>
          </a:p>
        </p:txBody>
      </p:sp>
      <p:sp>
        <p:nvSpPr>
          <p:cNvPr id="53" name="ZoneTexte 52"/>
          <p:cNvSpPr txBox="1"/>
          <p:nvPr/>
        </p:nvSpPr>
        <p:spPr>
          <a:xfrm>
            <a:off x="5128757" y="2983989"/>
            <a:ext cx="792088" cy="276999"/>
          </a:xfrm>
          <a:prstGeom prst="rect">
            <a:avLst/>
          </a:prstGeom>
          <a:noFill/>
        </p:spPr>
        <p:txBody>
          <a:bodyPr wrap="square" rtlCol="0">
            <a:spAutoFit/>
          </a:bodyPr>
          <a:lstStyle/>
          <a:p>
            <a:pPr algn="ctr"/>
            <a:r>
              <a:rPr lang="fr-FR" sz="1200" dirty="0"/>
              <a:t>1020,00</a:t>
            </a:r>
          </a:p>
        </p:txBody>
      </p:sp>
      <p:sp>
        <p:nvSpPr>
          <p:cNvPr id="54" name="ZoneTexte 53"/>
          <p:cNvSpPr txBox="1"/>
          <p:nvPr/>
        </p:nvSpPr>
        <p:spPr>
          <a:xfrm>
            <a:off x="8133052" y="2983989"/>
            <a:ext cx="647235" cy="276999"/>
          </a:xfrm>
          <a:prstGeom prst="rect">
            <a:avLst/>
          </a:prstGeom>
          <a:noFill/>
        </p:spPr>
        <p:txBody>
          <a:bodyPr wrap="square" rtlCol="0">
            <a:spAutoFit/>
          </a:bodyPr>
          <a:lstStyle/>
          <a:p>
            <a:pPr algn="ctr"/>
            <a:r>
              <a:rPr lang="fr-FR" sz="1200" dirty="0"/>
              <a:t>15,00</a:t>
            </a:r>
          </a:p>
        </p:txBody>
      </p:sp>
      <p:sp>
        <p:nvSpPr>
          <p:cNvPr id="55" name="ZoneTexte 54"/>
          <p:cNvSpPr txBox="1"/>
          <p:nvPr/>
        </p:nvSpPr>
        <p:spPr>
          <a:xfrm>
            <a:off x="8760296" y="2983989"/>
            <a:ext cx="792088" cy="276999"/>
          </a:xfrm>
          <a:prstGeom prst="rect">
            <a:avLst/>
          </a:prstGeom>
          <a:noFill/>
        </p:spPr>
        <p:txBody>
          <a:bodyPr wrap="square" rtlCol="0">
            <a:spAutoFit/>
          </a:bodyPr>
          <a:lstStyle/>
          <a:p>
            <a:pPr algn="ctr"/>
            <a:r>
              <a:rPr lang="fr-FR" sz="1200" dirty="0"/>
              <a:t>15,00</a:t>
            </a:r>
          </a:p>
        </p:txBody>
      </p:sp>
      <p:sp>
        <p:nvSpPr>
          <p:cNvPr id="67" name="ZoneTexte 66"/>
          <p:cNvSpPr txBox="1"/>
          <p:nvPr/>
        </p:nvSpPr>
        <p:spPr>
          <a:xfrm>
            <a:off x="9583100" y="2983989"/>
            <a:ext cx="792088" cy="276999"/>
          </a:xfrm>
          <a:prstGeom prst="rect">
            <a:avLst/>
          </a:prstGeom>
          <a:noFill/>
        </p:spPr>
        <p:txBody>
          <a:bodyPr wrap="square" rtlCol="0">
            <a:spAutoFit/>
          </a:bodyPr>
          <a:lstStyle/>
          <a:p>
            <a:pPr algn="ctr"/>
            <a:r>
              <a:rPr lang="fr-FR" sz="1200" dirty="0"/>
              <a:t>225,00</a:t>
            </a:r>
          </a:p>
        </p:txBody>
      </p:sp>
      <p:sp>
        <p:nvSpPr>
          <p:cNvPr id="83" name="ZoneTexte 82"/>
          <p:cNvSpPr txBox="1"/>
          <p:nvPr/>
        </p:nvSpPr>
        <p:spPr>
          <a:xfrm>
            <a:off x="8151138" y="3290501"/>
            <a:ext cx="608488" cy="276999"/>
          </a:xfrm>
          <a:prstGeom prst="rect">
            <a:avLst/>
          </a:prstGeom>
          <a:noFill/>
        </p:spPr>
        <p:txBody>
          <a:bodyPr wrap="square" rtlCol="0">
            <a:spAutoFit/>
          </a:bodyPr>
          <a:lstStyle/>
          <a:p>
            <a:pPr algn="ctr"/>
            <a:r>
              <a:rPr lang="fr-FR" sz="1200" dirty="0"/>
              <a:t>60,00</a:t>
            </a:r>
          </a:p>
        </p:txBody>
      </p:sp>
      <p:sp>
        <p:nvSpPr>
          <p:cNvPr id="84" name="ZoneTexte 83"/>
          <p:cNvSpPr txBox="1"/>
          <p:nvPr/>
        </p:nvSpPr>
        <p:spPr>
          <a:xfrm>
            <a:off x="8759627" y="3290501"/>
            <a:ext cx="805943" cy="276999"/>
          </a:xfrm>
          <a:prstGeom prst="rect">
            <a:avLst/>
          </a:prstGeom>
          <a:noFill/>
        </p:spPr>
        <p:txBody>
          <a:bodyPr wrap="square" rtlCol="0">
            <a:spAutoFit/>
          </a:bodyPr>
          <a:lstStyle/>
          <a:p>
            <a:pPr algn="ctr"/>
            <a:r>
              <a:rPr lang="fr-FR" sz="1200" dirty="0"/>
              <a:t>17,00</a:t>
            </a:r>
          </a:p>
        </p:txBody>
      </p:sp>
      <p:sp>
        <p:nvSpPr>
          <p:cNvPr id="85" name="ZoneTexte 84"/>
          <p:cNvSpPr txBox="1"/>
          <p:nvPr/>
        </p:nvSpPr>
        <p:spPr>
          <a:xfrm>
            <a:off x="9583101" y="3290501"/>
            <a:ext cx="827314" cy="276999"/>
          </a:xfrm>
          <a:prstGeom prst="rect">
            <a:avLst/>
          </a:prstGeom>
          <a:noFill/>
        </p:spPr>
        <p:txBody>
          <a:bodyPr wrap="square" rtlCol="0">
            <a:spAutoFit/>
          </a:bodyPr>
          <a:lstStyle/>
          <a:p>
            <a:pPr algn="ctr"/>
            <a:r>
              <a:rPr lang="fr-FR" sz="1200" dirty="0"/>
              <a:t>1020,00</a:t>
            </a:r>
          </a:p>
        </p:txBody>
      </p:sp>
      <p:sp>
        <p:nvSpPr>
          <p:cNvPr id="51" name="ZoneTexte 50"/>
          <p:cNvSpPr txBox="1"/>
          <p:nvPr/>
        </p:nvSpPr>
        <p:spPr>
          <a:xfrm>
            <a:off x="1779049" y="3579395"/>
            <a:ext cx="576064" cy="276999"/>
          </a:xfrm>
          <a:prstGeom prst="rect">
            <a:avLst/>
          </a:prstGeom>
          <a:noFill/>
        </p:spPr>
        <p:txBody>
          <a:bodyPr wrap="square" rtlCol="0">
            <a:spAutoFit/>
          </a:bodyPr>
          <a:lstStyle/>
          <a:p>
            <a:pPr algn="ctr"/>
            <a:r>
              <a:rPr lang="fr-FR" sz="1200" dirty="0"/>
              <a:t>27/04</a:t>
            </a:r>
          </a:p>
        </p:txBody>
      </p:sp>
      <p:sp>
        <p:nvSpPr>
          <p:cNvPr id="52" name="ZoneTexte 51"/>
          <p:cNvSpPr txBox="1"/>
          <p:nvPr/>
        </p:nvSpPr>
        <p:spPr>
          <a:xfrm>
            <a:off x="2352542" y="3579395"/>
            <a:ext cx="1241555" cy="276999"/>
          </a:xfrm>
          <a:prstGeom prst="rect">
            <a:avLst/>
          </a:prstGeom>
          <a:noFill/>
        </p:spPr>
        <p:txBody>
          <a:bodyPr wrap="square" rtlCol="0">
            <a:spAutoFit/>
          </a:bodyPr>
          <a:lstStyle/>
          <a:p>
            <a:r>
              <a:rPr lang="fr-FR" sz="1200" dirty="0"/>
              <a:t>Sortie</a:t>
            </a:r>
          </a:p>
        </p:txBody>
      </p:sp>
      <p:sp>
        <p:nvSpPr>
          <p:cNvPr id="81" name="ZoneTexte 80"/>
          <p:cNvSpPr txBox="1"/>
          <p:nvPr/>
        </p:nvSpPr>
        <p:spPr>
          <a:xfrm>
            <a:off x="1669853" y="4823536"/>
            <a:ext cx="8635112" cy="369332"/>
          </a:xfrm>
          <a:prstGeom prst="rect">
            <a:avLst/>
          </a:prstGeom>
          <a:noFill/>
        </p:spPr>
        <p:txBody>
          <a:bodyPr wrap="square" rtlCol="0">
            <a:spAutoFit/>
          </a:bodyPr>
          <a:lstStyle/>
          <a:p>
            <a:r>
              <a:rPr lang="fr-FR" b="1" dirty="0"/>
              <a:t>Opération</a:t>
            </a:r>
            <a:r>
              <a:rPr lang="fr-FR" dirty="0"/>
              <a:t> : L’entreprise constate le stock final</a:t>
            </a:r>
          </a:p>
        </p:txBody>
      </p:sp>
      <p:sp>
        <p:nvSpPr>
          <p:cNvPr id="82" name="ZoneTexte 81"/>
          <p:cNvSpPr txBox="1"/>
          <p:nvPr/>
        </p:nvSpPr>
        <p:spPr>
          <a:xfrm>
            <a:off x="1669853" y="5211906"/>
            <a:ext cx="8640354" cy="646331"/>
          </a:xfrm>
          <a:prstGeom prst="rect">
            <a:avLst/>
          </a:prstGeom>
          <a:noFill/>
        </p:spPr>
        <p:txBody>
          <a:bodyPr wrap="square" rtlCol="0">
            <a:spAutoFit/>
          </a:bodyPr>
          <a:lstStyle/>
          <a:p>
            <a:r>
              <a:rPr lang="fr-FR" dirty="0"/>
              <a:t>Dans les colonnes « entrée », « sorties », et « Stock » l’entreprise inscrit le total des quantités et des montants</a:t>
            </a:r>
          </a:p>
        </p:txBody>
      </p:sp>
      <p:sp>
        <p:nvSpPr>
          <p:cNvPr id="91" name="ZoneTexte 90"/>
          <p:cNvSpPr txBox="1"/>
          <p:nvPr/>
        </p:nvSpPr>
        <p:spPr>
          <a:xfrm>
            <a:off x="5889271" y="3555195"/>
            <a:ext cx="647235" cy="276999"/>
          </a:xfrm>
          <a:prstGeom prst="rect">
            <a:avLst/>
          </a:prstGeom>
          <a:noFill/>
        </p:spPr>
        <p:txBody>
          <a:bodyPr wrap="square" rtlCol="0">
            <a:spAutoFit/>
          </a:bodyPr>
          <a:lstStyle/>
          <a:p>
            <a:pPr algn="ctr"/>
            <a:r>
              <a:rPr lang="fr-FR" sz="1200" dirty="0"/>
              <a:t>15,00</a:t>
            </a:r>
          </a:p>
        </p:txBody>
      </p:sp>
      <p:sp>
        <p:nvSpPr>
          <p:cNvPr id="92" name="ZoneTexte 91"/>
          <p:cNvSpPr txBox="1"/>
          <p:nvPr/>
        </p:nvSpPr>
        <p:spPr>
          <a:xfrm>
            <a:off x="6516515" y="3555195"/>
            <a:ext cx="792088" cy="276999"/>
          </a:xfrm>
          <a:prstGeom prst="rect">
            <a:avLst/>
          </a:prstGeom>
          <a:noFill/>
        </p:spPr>
        <p:txBody>
          <a:bodyPr wrap="square" rtlCol="0">
            <a:spAutoFit/>
          </a:bodyPr>
          <a:lstStyle/>
          <a:p>
            <a:pPr algn="ctr"/>
            <a:r>
              <a:rPr lang="fr-FR" sz="1200" dirty="0"/>
              <a:t>15,00</a:t>
            </a:r>
          </a:p>
        </p:txBody>
      </p:sp>
      <p:sp>
        <p:nvSpPr>
          <p:cNvPr id="93" name="ZoneTexte 92"/>
          <p:cNvSpPr txBox="1"/>
          <p:nvPr/>
        </p:nvSpPr>
        <p:spPr>
          <a:xfrm>
            <a:off x="7339319" y="3555195"/>
            <a:ext cx="792088" cy="276999"/>
          </a:xfrm>
          <a:prstGeom prst="rect">
            <a:avLst/>
          </a:prstGeom>
          <a:noFill/>
        </p:spPr>
        <p:txBody>
          <a:bodyPr wrap="square" rtlCol="0">
            <a:spAutoFit/>
          </a:bodyPr>
          <a:lstStyle/>
          <a:p>
            <a:pPr algn="ctr"/>
            <a:r>
              <a:rPr lang="fr-FR" sz="1200" dirty="0"/>
              <a:t>225,00</a:t>
            </a:r>
          </a:p>
        </p:txBody>
      </p:sp>
      <p:sp>
        <p:nvSpPr>
          <p:cNvPr id="94" name="ZoneTexte 93"/>
          <p:cNvSpPr txBox="1"/>
          <p:nvPr/>
        </p:nvSpPr>
        <p:spPr>
          <a:xfrm>
            <a:off x="5907357" y="3861707"/>
            <a:ext cx="608488" cy="276999"/>
          </a:xfrm>
          <a:prstGeom prst="rect">
            <a:avLst/>
          </a:prstGeom>
          <a:noFill/>
        </p:spPr>
        <p:txBody>
          <a:bodyPr wrap="square" rtlCol="0">
            <a:spAutoFit/>
          </a:bodyPr>
          <a:lstStyle/>
          <a:p>
            <a:pPr algn="ctr"/>
            <a:r>
              <a:rPr lang="fr-FR" sz="1200" dirty="0"/>
              <a:t>55,00</a:t>
            </a:r>
          </a:p>
        </p:txBody>
      </p:sp>
      <p:sp>
        <p:nvSpPr>
          <p:cNvPr id="95" name="ZoneTexte 94"/>
          <p:cNvSpPr txBox="1"/>
          <p:nvPr/>
        </p:nvSpPr>
        <p:spPr>
          <a:xfrm>
            <a:off x="6515846" y="3861707"/>
            <a:ext cx="805943" cy="276999"/>
          </a:xfrm>
          <a:prstGeom prst="rect">
            <a:avLst/>
          </a:prstGeom>
          <a:noFill/>
        </p:spPr>
        <p:txBody>
          <a:bodyPr wrap="square" rtlCol="0">
            <a:spAutoFit/>
          </a:bodyPr>
          <a:lstStyle/>
          <a:p>
            <a:pPr algn="ctr"/>
            <a:r>
              <a:rPr lang="fr-FR" sz="1200" dirty="0"/>
              <a:t>17,00</a:t>
            </a:r>
          </a:p>
        </p:txBody>
      </p:sp>
      <p:sp>
        <p:nvSpPr>
          <p:cNvPr id="96" name="ZoneTexte 95"/>
          <p:cNvSpPr txBox="1"/>
          <p:nvPr/>
        </p:nvSpPr>
        <p:spPr>
          <a:xfrm>
            <a:off x="7304014" y="3861707"/>
            <a:ext cx="862620" cy="276999"/>
          </a:xfrm>
          <a:prstGeom prst="rect">
            <a:avLst/>
          </a:prstGeom>
          <a:noFill/>
        </p:spPr>
        <p:txBody>
          <a:bodyPr wrap="square" rtlCol="0">
            <a:spAutoFit/>
          </a:bodyPr>
          <a:lstStyle/>
          <a:p>
            <a:pPr algn="ctr"/>
            <a:r>
              <a:rPr lang="fr-FR" sz="1200" dirty="0"/>
              <a:t>935,00</a:t>
            </a:r>
          </a:p>
        </p:txBody>
      </p:sp>
      <p:sp>
        <p:nvSpPr>
          <p:cNvPr id="97" name="ZoneTexte 96"/>
          <p:cNvSpPr txBox="1"/>
          <p:nvPr/>
        </p:nvSpPr>
        <p:spPr>
          <a:xfrm>
            <a:off x="8125659" y="3856394"/>
            <a:ext cx="608488" cy="276999"/>
          </a:xfrm>
          <a:prstGeom prst="rect">
            <a:avLst/>
          </a:prstGeom>
          <a:noFill/>
        </p:spPr>
        <p:txBody>
          <a:bodyPr wrap="square" rtlCol="0">
            <a:spAutoFit/>
          </a:bodyPr>
          <a:lstStyle/>
          <a:p>
            <a:pPr algn="ctr"/>
            <a:r>
              <a:rPr lang="fr-FR" sz="1200" dirty="0"/>
              <a:t>5,00</a:t>
            </a:r>
          </a:p>
        </p:txBody>
      </p:sp>
      <p:sp>
        <p:nvSpPr>
          <p:cNvPr id="98" name="ZoneTexte 97"/>
          <p:cNvSpPr txBox="1"/>
          <p:nvPr/>
        </p:nvSpPr>
        <p:spPr>
          <a:xfrm>
            <a:off x="8734148" y="3856394"/>
            <a:ext cx="805943" cy="276999"/>
          </a:xfrm>
          <a:prstGeom prst="rect">
            <a:avLst/>
          </a:prstGeom>
          <a:noFill/>
        </p:spPr>
        <p:txBody>
          <a:bodyPr wrap="square" rtlCol="0">
            <a:spAutoFit/>
          </a:bodyPr>
          <a:lstStyle/>
          <a:p>
            <a:pPr algn="ctr"/>
            <a:r>
              <a:rPr lang="fr-FR" sz="1200" dirty="0"/>
              <a:t>17,00</a:t>
            </a:r>
          </a:p>
        </p:txBody>
      </p:sp>
      <p:sp>
        <p:nvSpPr>
          <p:cNvPr id="99" name="ZoneTexte 98"/>
          <p:cNvSpPr txBox="1"/>
          <p:nvPr/>
        </p:nvSpPr>
        <p:spPr>
          <a:xfrm>
            <a:off x="9557622" y="3856394"/>
            <a:ext cx="827314" cy="276999"/>
          </a:xfrm>
          <a:prstGeom prst="rect">
            <a:avLst/>
          </a:prstGeom>
          <a:noFill/>
        </p:spPr>
        <p:txBody>
          <a:bodyPr wrap="square" rtlCol="0">
            <a:spAutoFit/>
          </a:bodyPr>
          <a:lstStyle/>
          <a:p>
            <a:pPr algn="ctr"/>
            <a:r>
              <a:rPr lang="fr-FR" sz="1200" dirty="0"/>
              <a:t>85,00</a:t>
            </a:r>
          </a:p>
        </p:txBody>
      </p:sp>
      <p:sp>
        <p:nvSpPr>
          <p:cNvPr id="68" name="ZoneTexte 67"/>
          <p:cNvSpPr txBox="1"/>
          <p:nvPr/>
        </p:nvSpPr>
        <p:spPr>
          <a:xfrm>
            <a:off x="1669853" y="5877272"/>
            <a:ext cx="8635112" cy="369332"/>
          </a:xfrm>
          <a:prstGeom prst="rect">
            <a:avLst/>
          </a:prstGeom>
          <a:noFill/>
        </p:spPr>
        <p:txBody>
          <a:bodyPr wrap="square" rtlCol="0">
            <a:spAutoFit/>
          </a:bodyPr>
          <a:lstStyle/>
          <a:p>
            <a:r>
              <a:rPr lang="fr-FR" dirty="0"/>
              <a:t>Le montant total des entrées – Le montant total des sorties = Le montant total en stock</a:t>
            </a:r>
          </a:p>
        </p:txBody>
      </p:sp>
      <p:sp>
        <p:nvSpPr>
          <p:cNvPr id="80" name="ZoneTexte 79"/>
          <p:cNvSpPr txBox="1"/>
          <p:nvPr/>
        </p:nvSpPr>
        <p:spPr>
          <a:xfrm>
            <a:off x="1763343" y="4133393"/>
            <a:ext cx="576064" cy="276999"/>
          </a:xfrm>
          <a:prstGeom prst="rect">
            <a:avLst/>
          </a:prstGeom>
          <a:noFill/>
        </p:spPr>
        <p:txBody>
          <a:bodyPr wrap="square" rtlCol="0">
            <a:spAutoFit/>
          </a:bodyPr>
          <a:lstStyle/>
          <a:p>
            <a:pPr algn="ctr"/>
            <a:r>
              <a:rPr lang="fr-FR" sz="1200" dirty="0"/>
              <a:t>31/04</a:t>
            </a:r>
          </a:p>
        </p:txBody>
      </p:sp>
      <p:sp>
        <p:nvSpPr>
          <p:cNvPr id="100" name="ZoneTexte 99"/>
          <p:cNvSpPr txBox="1"/>
          <p:nvPr/>
        </p:nvSpPr>
        <p:spPr>
          <a:xfrm>
            <a:off x="2324408" y="4133393"/>
            <a:ext cx="1241555" cy="276999"/>
          </a:xfrm>
          <a:prstGeom prst="rect">
            <a:avLst/>
          </a:prstGeom>
          <a:noFill/>
        </p:spPr>
        <p:txBody>
          <a:bodyPr wrap="square" rtlCol="0">
            <a:spAutoFit/>
          </a:bodyPr>
          <a:lstStyle/>
          <a:p>
            <a:r>
              <a:rPr lang="fr-FR" sz="1200" dirty="0"/>
              <a:t>Stock final</a:t>
            </a:r>
          </a:p>
        </p:txBody>
      </p:sp>
      <p:sp>
        <p:nvSpPr>
          <p:cNvPr id="101" name="ZoneTexte 100"/>
          <p:cNvSpPr txBox="1"/>
          <p:nvPr/>
        </p:nvSpPr>
        <p:spPr>
          <a:xfrm>
            <a:off x="3555177" y="4133394"/>
            <a:ext cx="792088" cy="276999"/>
          </a:xfrm>
          <a:prstGeom prst="rect">
            <a:avLst/>
          </a:prstGeom>
          <a:noFill/>
        </p:spPr>
        <p:txBody>
          <a:bodyPr wrap="square" rtlCol="0">
            <a:spAutoFit/>
          </a:bodyPr>
          <a:lstStyle/>
          <a:p>
            <a:pPr algn="ctr"/>
            <a:r>
              <a:rPr lang="fr-FR" sz="1200" dirty="0"/>
              <a:t>135,00</a:t>
            </a:r>
          </a:p>
        </p:txBody>
      </p:sp>
      <p:sp>
        <p:nvSpPr>
          <p:cNvPr id="102" name="ZoneTexte 101"/>
          <p:cNvSpPr txBox="1"/>
          <p:nvPr/>
        </p:nvSpPr>
        <p:spPr>
          <a:xfrm>
            <a:off x="5112466" y="4133394"/>
            <a:ext cx="792088" cy="276999"/>
          </a:xfrm>
          <a:prstGeom prst="rect">
            <a:avLst/>
          </a:prstGeom>
          <a:noFill/>
        </p:spPr>
        <p:txBody>
          <a:bodyPr wrap="square" rtlCol="0">
            <a:spAutoFit/>
          </a:bodyPr>
          <a:lstStyle/>
          <a:p>
            <a:pPr algn="ctr"/>
            <a:r>
              <a:rPr lang="fr-FR" sz="1200" dirty="0"/>
              <a:t>2025,00</a:t>
            </a:r>
          </a:p>
        </p:txBody>
      </p:sp>
      <p:sp>
        <p:nvSpPr>
          <p:cNvPr id="103" name="ZoneTexte 102"/>
          <p:cNvSpPr txBox="1"/>
          <p:nvPr/>
        </p:nvSpPr>
        <p:spPr>
          <a:xfrm>
            <a:off x="5898457" y="4133392"/>
            <a:ext cx="641451" cy="276999"/>
          </a:xfrm>
          <a:prstGeom prst="rect">
            <a:avLst/>
          </a:prstGeom>
          <a:noFill/>
        </p:spPr>
        <p:txBody>
          <a:bodyPr wrap="square" rtlCol="0">
            <a:spAutoFit/>
          </a:bodyPr>
          <a:lstStyle/>
          <a:p>
            <a:pPr algn="ctr"/>
            <a:r>
              <a:rPr lang="fr-FR" sz="1200" dirty="0"/>
              <a:t>130,00</a:t>
            </a:r>
          </a:p>
        </p:txBody>
      </p:sp>
      <p:sp>
        <p:nvSpPr>
          <p:cNvPr id="104" name="ZoneTexte 103"/>
          <p:cNvSpPr txBox="1"/>
          <p:nvPr/>
        </p:nvSpPr>
        <p:spPr>
          <a:xfrm>
            <a:off x="7304014" y="4133391"/>
            <a:ext cx="792088" cy="276999"/>
          </a:xfrm>
          <a:prstGeom prst="rect">
            <a:avLst/>
          </a:prstGeom>
          <a:noFill/>
        </p:spPr>
        <p:txBody>
          <a:bodyPr wrap="square" rtlCol="0">
            <a:spAutoFit/>
          </a:bodyPr>
          <a:lstStyle/>
          <a:p>
            <a:pPr algn="ctr"/>
            <a:r>
              <a:rPr lang="fr-FR" sz="1200" dirty="0"/>
              <a:t>1940,00</a:t>
            </a:r>
          </a:p>
        </p:txBody>
      </p:sp>
      <p:sp>
        <p:nvSpPr>
          <p:cNvPr id="105" name="ZoneTexte 104"/>
          <p:cNvSpPr txBox="1"/>
          <p:nvPr/>
        </p:nvSpPr>
        <p:spPr>
          <a:xfrm>
            <a:off x="8143921" y="4133390"/>
            <a:ext cx="590227" cy="276999"/>
          </a:xfrm>
          <a:prstGeom prst="rect">
            <a:avLst/>
          </a:prstGeom>
          <a:noFill/>
        </p:spPr>
        <p:txBody>
          <a:bodyPr wrap="square" rtlCol="0">
            <a:spAutoFit/>
          </a:bodyPr>
          <a:lstStyle/>
          <a:p>
            <a:pPr algn="ctr"/>
            <a:r>
              <a:rPr lang="fr-FR" sz="1200" dirty="0"/>
              <a:t>5,00</a:t>
            </a:r>
          </a:p>
        </p:txBody>
      </p:sp>
      <p:sp>
        <p:nvSpPr>
          <p:cNvPr id="106" name="ZoneTexte 105"/>
          <p:cNvSpPr txBox="1"/>
          <p:nvPr/>
        </p:nvSpPr>
        <p:spPr>
          <a:xfrm>
            <a:off x="9566260" y="4133394"/>
            <a:ext cx="792088" cy="276999"/>
          </a:xfrm>
          <a:prstGeom prst="rect">
            <a:avLst/>
          </a:prstGeom>
          <a:noFill/>
        </p:spPr>
        <p:txBody>
          <a:bodyPr wrap="square" rtlCol="0">
            <a:spAutoFit/>
          </a:bodyPr>
          <a:lstStyle/>
          <a:p>
            <a:pPr algn="ctr"/>
            <a:r>
              <a:rPr lang="fr-FR" sz="1200" dirty="0"/>
              <a:t>85,00</a:t>
            </a:r>
          </a:p>
        </p:txBody>
      </p:sp>
      <p:sp>
        <p:nvSpPr>
          <p:cNvPr id="87" name="Rectangle 86">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C. Les différentes méthodes d’évaluation / 3. PEPS</a:t>
            </a:r>
          </a:p>
        </p:txBody>
      </p:sp>
      <p:sp>
        <p:nvSpPr>
          <p:cNvPr id="2" name="Espace réservé du numéro de diapositive 1"/>
          <p:cNvSpPr>
            <a:spLocks noGrp="1"/>
          </p:cNvSpPr>
          <p:nvPr>
            <p:ph type="sldNum" sz="quarter" idx="12"/>
          </p:nvPr>
        </p:nvSpPr>
        <p:spPr/>
        <p:txBody>
          <a:bodyPr/>
          <a:lstStyle/>
          <a:p>
            <a:fld id="{97F7B853-8A24-4C5E-8087-7BA81C8CE4E2}" type="slidenum">
              <a:rPr lang="fr-FR" smtClean="0"/>
              <a:pPr/>
              <a:t>75</a:t>
            </a:fld>
            <a:endParaRPr lang="fr-FR" dirty="0"/>
          </a:p>
        </p:txBody>
      </p:sp>
    </p:spTree>
    <p:extLst>
      <p:ext uri="{BB962C8B-B14F-4D97-AF65-F5344CB8AC3E}">
        <p14:creationId xmlns:p14="http://schemas.microsoft.com/office/powerpoint/2010/main" val="39252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68" grpId="0"/>
      <p:bldP spid="80" grpId="0"/>
      <p:bldP spid="100" grpId="0"/>
      <p:bldP spid="101" grpId="0"/>
      <p:bldP spid="102" grpId="0"/>
      <p:bldP spid="103" grpId="0"/>
      <p:bldP spid="104" grpId="0"/>
      <p:bldP spid="105" grpId="0"/>
      <p:bldP spid="10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Comparaison des différentes méthodes</a:t>
            </a:r>
          </a:p>
        </p:txBody>
      </p:sp>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 L’évaluation des stocks / 3. Les différentes méthodes d’évaluation</a:t>
            </a:r>
          </a:p>
        </p:txBody>
      </p:sp>
      <p:graphicFrame>
        <p:nvGraphicFramePr>
          <p:cNvPr id="5" name="Tableau 4"/>
          <p:cNvGraphicFramePr>
            <a:graphicFrameLocks noGrp="1"/>
          </p:cNvGraphicFramePr>
          <p:nvPr>
            <p:extLst>
              <p:ext uri="{D42A27DB-BD31-4B8C-83A1-F6EECF244321}">
                <p14:modId xmlns:p14="http://schemas.microsoft.com/office/powerpoint/2010/main" val="1755207548"/>
              </p:ext>
            </p:extLst>
          </p:nvPr>
        </p:nvGraphicFramePr>
        <p:xfrm>
          <a:off x="1543365" y="1308138"/>
          <a:ext cx="8280921" cy="4856059"/>
        </p:xfrm>
        <a:graphic>
          <a:graphicData uri="http://schemas.openxmlformats.org/drawingml/2006/table">
            <a:tbl>
              <a:tblPr firstRow="1" bandRow="1">
                <a:tableStyleId>{5C22544A-7EE6-4342-B048-85BDC9FD1C3A}</a:tableStyleId>
              </a:tblPr>
              <a:tblGrid>
                <a:gridCol w="2268253">
                  <a:extLst>
                    <a:ext uri="{9D8B030D-6E8A-4147-A177-3AD203B41FA5}">
                      <a16:colId xmlns:a16="http://schemas.microsoft.com/office/drawing/2014/main" val="20000"/>
                    </a:ext>
                  </a:extLst>
                </a:gridCol>
                <a:gridCol w="3252361">
                  <a:extLst>
                    <a:ext uri="{9D8B030D-6E8A-4147-A177-3AD203B41FA5}">
                      <a16:colId xmlns:a16="http://schemas.microsoft.com/office/drawing/2014/main" val="20001"/>
                    </a:ext>
                  </a:extLst>
                </a:gridCol>
                <a:gridCol w="2760307">
                  <a:extLst>
                    <a:ext uri="{9D8B030D-6E8A-4147-A177-3AD203B41FA5}">
                      <a16:colId xmlns:a16="http://schemas.microsoft.com/office/drawing/2014/main" val="20002"/>
                    </a:ext>
                  </a:extLst>
                </a:gridCol>
              </a:tblGrid>
              <a:tr h="741259">
                <a:tc>
                  <a:txBody>
                    <a:bodyPr/>
                    <a:lstStyle/>
                    <a:p>
                      <a:pPr algn="ctr"/>
                      <a:r>
                        <a:rPr lang="fr-FR" dirty="0"/>
                        <a:t>Méthodes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Impact sur</a:t>
                      </a:r>
                      <a:r>
                        <a:rPr lang="fr-FR" baseline="0" dirty="0"/>
                        <a:t> la valeur des sorties</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Impact sur</a:t>
                      </a:r>
                      <a:r>
                        <a:rPr lang="fr-FR" baseline="0" dirty="0"/>
                        <a:t> la valeur des entrées</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8941">
                <a:tc>
                  <a:txBody>
                    <a:bodyPr/>
                    <a:lstStyle/>
                    <a:p>
                      <a:pPr algn="ctr"/>
                      <a:r>
                        <a:rPr lang="fr-FR" dirty="0"/>
                        <a:t>Cout unitaire moyen pondéré en fin de période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La</a:t>
                      </a:r>
                      <a:r>
                        <a:rPr lang="fr-FR" baseline="0" dirty="0"/>
                        <a:t> valeur des sorties n’est connue qu’en fin de période. Cela ralentit la prise de décision.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La valeur du</a:t>
                      </a:r>
                      <a:r>
                        <a:rPr lang="fr-FR" baseline="0" dirty="0"/>
                        <a:t> stock est une valeur moyenne qui tient compte de valeurs anciennes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58941">
                <a:tc>
                  <a:txBody>
                    <a:bodyPr/>
                    <a:lstStyle/>
                    <a:p>
                      <a:pPr algn="ctr"/>
                      <a:r>
                        <a:rPr lang="fr-FR" dirty="0"/>
                        <a:t>Cout unitaire moyen pondéré après</a:t>
                      </a:r>
                      <a:r>
                        <a:rPr lang="fr-FR" baseline="0" dirty="0"/>
                        <a:t> chaque entrée</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Toutes modification du prix est immédiatement répercutée</a:t>
                      </a:r>
                      <a:r>
                        <a:rPr lang="fr-FR" baseline="0" dirty="0"/>
                        <a:t> sur la valeur des sorties. Cela favorise la prise de décision rapide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La valeur du</a:t>
                      </a:r>
                      <a:r>
                        <a:rPr lang="fr-FR" baseline="0" dirty="0"/>
                        <a:t> stock est une valeur moyenne qui tient compte de valeurs anciennes.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41259">
                <a:tc>
                  <a:txBody>
                    <a:bodyPr/>
                    <a:lstStyle/>
                    <a:p>
                      <a:pPr algn="ctr"/>
                      <a:r>
                        <a:rPr lang="fr-FR" dirty="0"/>
                        <a:t>Premier Entré, Premier Sorti.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Les</a:t>
                      </a:r>
                      <a:r>
                        <a:rPr lang="fr-FR" baseline="0" dirty="0"/>
                        <a:t> sorties sont constitués des lots les plus anciens. Leur valeur ne reflètent pas les variations de prix récentes. Cela ralentit la prise de décision.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Les stocks</a:t>
                      </a:r>
                      <a:r>
                        <a:rPr lang="fr-FR" baseline="0" dirty="0"/>
                        <a:t> sont constitués des lots les plus récents. Leur valeur est donc proche de la valeur actuelle.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1543365" y="4724037"/>
            <a:ext cx="8352928" cy="1440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543365" y="3230268"/>
            <a:ext cx="8370092" cy="3081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526201" y="2027404"/>
            <a:ext cx="8352928" cy="4063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76</a:t>
            </a:fld>
            <a:endParaRPr lang="fr-FR" dirty="0"/>
          </a:p>
        </p:txBody>
      </p:sp>
    </p:spTree>
    <p:extLst>
      <p:ext uri="{BB962C8B-B14F-4D97-AF65-F5344CB8AC3E}">
        <p14:creationId xmlns:p14="http://schemas.microsoft.com/office/powerpoint/2010/main" val="285202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dirty="0">
                <a:solidFill>
                  <a:srgbClr val="FFFFFF"/>
                </a:solidFill>
              </a:rPr>
              <a:t>VI Cout de revient et résultat analytique de l’entreprise </a:t>
            </a:r>
            <a:r>
              <a:rPr lang="fr-FR" sz="4000" dirty="0" err="1">
                <a:solidFill>
                  <a:srgbClr val="FFFFFF"/>
                </a:solidFill>
              </a:rPr>
              <a:t>Deldo</a:t>
            </a:r>
            <a:r>
              <a:rPr lang="fr-FR" sz="4000" dirty="0">
                <a:solidFill>
                  <a:srgbClr val="FFFFFF"/>
                </a:solidFill>
              </a:rPr>
              <a:t>.</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457200" indent="-457200">
              <a:buFont typeface="+mj-lt"/>
              <a:buAutoNum type="alphaUcPeriod"/>
            </a:pPr>
            <a:r>
              <a:rPr lang="fr-FR" sz="2000" dirty="0"/>
              <a:t>Les données</a:t>
            </a:r>
          </a:p>
          <a:p>
            <a:pPr marL="457200" indent="-457200">
              <a:buFont typeface="+mj-lt"/>
              <a:buAutoNum type="alphaUcPeriod"/>
            </a:pPr>
            <a:r>
              <a:rPr lang="fr-FR" sz="2000" dirty="0"/>
              <a:t>Calculer le cout d’achat de chaque élément acheté</a:t>
            </a:r>
          </a:p>
          <a:p>
            <a:pPr marL="457200" indent="-457200">
              <a:buFont typeface="+mj-lt"/>
              <a:buAutoNum type="alphaUcPeriod"/>
            </a:pPr>
            <a:r>
              <a:rPr lang="fr-FR" sz="2000" dirty="0"/>
              <a:t>Réaliser les fiches de stock de chaque élément acheté</a:t>
            </a:r>
          </a:p>
          <a:p>
            <a:pPr marL="457200" indent="-457200">
              <a:buFont typeface="+mj-lt"/>
              <a:buAutoNum type="alphaUcPeriod"/>
            </a:pPr>
            <a:r>
              <a:rPr lang="fr-FR" sz="2000" dirty="0"/>
              <a:t>Calculer le cout de production de chaque produit fini</a:t>
            </a:r>
          </a:p>
          <a:p>
            <a:pPr marL="457200" indent="-457200">
              <a:buFont typeface="+mj-lt"/>
              <a:buAutoNum type="alphaUcPeriod"/>
            </a:pPr>
            <a:r>
              <a:rPr lang="fr-FR" sz="2000" dirty="0"/>
              <a:t>Réaliser les fiches de stock de chaque produit fini</a:t>
            </a:r>
          </a:p>
          <a:p>
            <a:pPr marL="457200" indent="-457200">
              <a:buFont typeface="+mj-lt"/>
              <a:buAutoNum type="alphaUcPeriod"/>
            </a:pPr>
            <a:r>
              <a:rPr lang="fr-FR" sz="2000" dirty="0"/>
              <a:t>Calculer le coût hors production</a:t>
            </a:r>
          </a:p>
          <a:p>
            <a:pPr marL="457200" indent="-457200">
              <a:buFont typeface="+mj-lt"/>
              <a:buAutoNum type="alphaUcPeriod"/>
            </a:pPr>
            <a:r>
              <a:rPr lang="fr-FR" sz="2000" dirty="0"/>
              <a:t>Calculer le cout de revient des produits vendus</a:t>
            </a:r>
          </a:p>
          <a:p>
            <a:pPr marL="457200" indent="-457200">
              <a:buFont typeface="+mj-lt"/>
              <a:buAutoNum type="alphaUcPeriod"/>
            </a:pPr>
            <a:r>
              <a:rPr lang="fr-FR" sz="2000" dirty="0"/>
              <a:t>Calculer le résultat analytique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77</a:t>
            </a:fld>
            <a:endParaRPr lang="fr-FR" dirty="0"/>
          </a:p>
        </p:txBody>
      </p:sp>
    </p:spTree>
    <p:extLst>
      <p:ext uri="{BB962C8B-B14F-4D97-AF65-F5344CB8AC3E}">
        <p14:creationId xmlns:p14="http://schemas.microsoft.com/office/powerpoint/2010/main" val="35879020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données (1/2)</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354813696"/>
              </p:ext>
            </p:extLst>
          </p:nvPr>
        </p:nvGraphicFramePr>
        <p:xfrm>
          <a:off x="838200" y="1545071"/>
          <a:ext cx="10515600" cy="4079240"/>
        </p:xfrm>
        <a:graphic>
          <a:graphicData uri="http://schemas.openxmlformats.org/drawingml/2006/table">
            <a:tbl>
              <a:tblPr bandRow="1">
                <a:tableStyleId>{5940675A-B579-460E-94D1-54222C63F5DA}</a:tableStyleId>
              </a:tblPr>
              <a:tblGrid>
                <a:gridCol w="3505200">
                  <a:extLst>
                    <a:ext uri="{9D8B030D-6E8A-4147-A177-3AD203B41FA5}">
                      <a16:colId xmlns:a16="http://schemas.microsoft.com/office/drawing/2014/main" val="2475160301"/>
                    </a:ext>
                  </a:extLst>
                </a:gridCol>
                <a:gridCol w="3505200">
                  <a:extLst>
                    <a:ext uri="{9D8B030D-6E8A-4147-A177-3AD203B41FA5}">
                      <a16:colId xmlns:a16="http://schemas.microsoft.com/office/drawing/2014/main" val="2006474071"/>
                    </a:ext>
                  </a:extLst>
                </a:gridCol>
                <a:gridCol w="3505200">
                  <a:extLst>
                    <a:ext uri="{9D8B030D-6E8A-4147-A177-3AD203B41FA5}">
                      <a16:colId xmlns:a16="http://schemas.microsoft.com/office/drawing/2014/main" val="2611415782"/>
                    </a:ext>
                  </a:extLst>
                </a:gridCol>
              </a:tblGrid>
              <a:tr h="370840">
                <a:tc gridSpan="3">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1216098718"/>
                  </a:ext>
                </a:extLst>
              </a:tr>
              <a:tr h="370840">
                <a:tc>
                  <a:txBody>
                    <a:bodyPr/>
                    <a:lstStyle/>
                    <a:p>
                      <a:endParaRPr lang="fr-FR" dirty="0"/>
                    </a:p>
                  </a:txBody>
                  <a:tcPr/>
                </a:tc>
                <a:tc>
                  <a:txBody>
                    <a:bodyPr/>
                    <a:lstStyle/>
                    <a:p>
                      <a:pPr algn="ctr"/>
                      <a:r>
                        <a:rPr lang="fr-FR" dirty="0"/>
                        <a:t>Sac en tissu</a:t>
                      </a:r>
                    </a:p>
                  </a:txBody>
                  <a:tcPr/>
                </a:tc>
                <a:tc>
                  <a:txBody>
                    <a:bodyPr/>
                    <a:lstStyle/>
                    <a:p>
                      <a:pPr algn="ctr"/>
                      <a:r>
                        <a:rPr lang="fr-FR" dirty="0"/>
                        <a:t>Sac</a:t>
                      </a:r>
                      <a:r>
                        <a:rPr lang="fr-FR" baseline="0" dirty="0"/>
                        <a:t> en cuir</a:t>
                      </a:r>
                      <a:endParaRPr lang="fr-FR" dirty="0"/>
                    </a:p>
                  </a:txBody>
                  <a:tcPr/>
                </a:tc>
                <a:extLst>
                  <a:ext uri="{0D108BD9-81ED-4DB2-BD59-A6C34878D82A}">
                    <a16:rowId xmlns:a16="http://schemas.microsoft.com/office/drawing/2014/main" val="1878371851"/>
                  </a:ext>
                </a:extLst>
              </a:tr>
              <a:tr h="370840">
                <a:tc>
                  <a:txBody>
                    <a:bodyPr/>
                    <a:lstStyle/>
                    <a:p>
                      <a:r>
                        <a:rPr lang="fr-FR" dirty="0"/>
                        <a:t>Tissu</a:t>
                      </a:r>
                      <a:r>
                        <a:rPr lang="fr-FR" baseline="0" dirty="0"/>
                        <a:t> (</a:t>
                      </a:r>
                      <a:r>
                        <a:rPr lang="fr-FR" dirty="0"/>
                        <a:t>en m</a:t>
                      </a:r>
                      <a:r>
                        <a:rPr lang="fr-FR" baseline="30000" dirty="0"/>
                        <a:t>2</a:t>
                      </a:r>
                      <a:r>
                        <a:rPr lang="fr-FR" baseline="0" dirty="0"/>
                        <a:t>)</a:t>
                      </a:r>
                      <a:endParaRPr lang="fr-FR" dirty="0"/>
                    </a:p>
                  </a:txBody>
                  <a:tcPr/>
                </a:tc>
                <a:tc>
                  <a:txBody>
                    <a:bodyPr/>
                    <a:lstStyle/>
                    <a:p>
                      <a:pPr algn="ctr"/>
                      <a:r>
                        <a:rPr lang="fr-FR" dirty="0"/>
                        <a:t>3</a:t>
                      </a:r>
                    </a:p>
                  </a:txBody>
                  <a:tcPr/>
                </a:tc>
                <a:tc>
                  <a:txBody>
                    <a:bodyPr/>
                    <a:lstStyle/>
                    <a:p>
                      <a:pPr algn="ctr"/>
                      <a:r>
                        <a:rPr lang="fr-FR" dirty="0"/>
                        <a:t>2</a:t>
                      </a:r>
                    </a:p>
                  </a:txBody>
                  <a:tcPr/>
                </a:tc>
                <a:extLst>
                  <a:ext uri="{0D108BD9-81ED-4DB2-BD59-A6C34878D82A}">
                    <a16:rowId xmlns:a16="http://schemas.microsoft.com/office/drawing/2014/main" val="799647541"/>
                  </a:ext>
                </a:extLst>
              </a:tr>
              <a:tr h="370840">
                <a:tc>
                  <a:txBody>
                    <a:bodyPr/>
                    <a:lstStyle/>
                    <a:p>
                      <a:r>
                        <a:rPr lang="fr-FR" dirty="0"/>
                        <a:t>Cuir (en m</a:t>
                      </a:r>
                      <a:r>
                        <a:rPr lang="fr-FR" baseline="30000" dirty="0"/>
                        <a:t>2</a:t>
                      </a:r>
                      <a:r>
                        <a:rPr lang="fr-FR" dirty="0"/>
                        <a:t>)</a:t>
                      </a:r>
                    </a:p>
                  </a:txBody>
                  <a:tcPr/>
                </a:tc>
                <a:tc>
                  <a:txBody>
                    <a:bodyPr/>
                    <a:lstStyle/>
                    <a:p>
                      <a:pPr algn="ctr"/>
                      <a:r>
                        <a:rPr lang="fr-FR" dirty="0"/>
                        <a:t>0</a:t>
                      </a:r>
                    </a:p>
                  </a:txBody>
                  <a:tcPr/>
                </a:tc>
                <a:tc>
                  <a:txBody>
                    <a:bodyPr/>
                    <a:lstStyle/>
                    <a:p>
                      <a:pPr algn="ctr"/>
                      <a:r>
                        <a:rPr lang="fr-FR" dirty="0"/>
                        <a:t>2,5</a:t>
                      </a:r>
                    </a:p>
                  </a:txBody>
                  <a:tcPr/>
                </a:tc>
                <a:extLst>
                  <a:ext uri="{0D108BD9-81ED-4DB2-BD59-A6C34878D82A}">
                    <a16:rowId xmlns:a16="http://schemas.microsoft.com/office/drawing/2014/main" val="896531916"/>
                  </a:ext>
                </a:extLst>
              </a:tr>
              <a:tr h="370840">
                <a:tc>
                  <a:txBody>
                    <a:bodyPr/>
                    <a:lstStyle/>
                    <a:p>
                      <a:r>
                        <a:rPr lang="fr-FR" dirty="0"/>
                        <a:t>Main d’œuvre découpe (en heure)</a:t>
                      </a:r>
                    </a:p>
                  </a:txBody>
                  <a:tcPr/>
                </a:tc>
                <a:tc>
                  <a:txBody>
                    <a:bodyPr/>
                    <a:lstStyle/>
                    <a:p>
                      <a:pPr algn="ctr"/>
                      <a:r>
                        <a:rPr lang="fr-FR" dirty="0"/>
                        <a:t>1/3</a:t>
                      </a:r>
                    </a:p>
                  </a:txBody>
                  <a:tcPr/>
                </a:tc>
                <a:tc>
                  <a:txBody>
                    <a:bodyPr/>
                    <a:lstStyle/>
                    <a:p>
                      <a:pPr algn="ctr"/>
                      <a:r>
                        <a:rPr lang="fr-FR" dirty="0"/>
                        <a:t>½</a:t>
                      </a:r>
                    </a:p>
                  </a:txBody>
                  <a:tcPr/>
                </a:tc>
                <a:extLst>
                  <a:ext uri="{0D108BD9-81ED-4DB2-BD59-A6C34878D82A}">
                    <a16:rowId xmlns:a16="http://schemas.microsoft.com/office/drawing/2014/main" val="8226936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Main d’œuvre couture (en heure)</a:t>
                      </a:r>
                    </a:p>
                  </a:txBody>
                  <a:tcPr/>
                </a:tc>
                <a:tc>
                  <a:txBody>
                    <a:bodyPr/>
                    <a:lstStyle/>
                    <a:p>
                      <a:pPr algn="ctr"/>
                      <a:r>
                        <a:rPr lang="fr-FR" dirty="0"/>
                        <a:t>½</a:t>
                      </a:r>
                    </a:p>
                  </a:txBody>
                  <a:tcPr/>
                </a:tc>
                <a:tc>
                  <a:txBody>
                    <a:bodyPr/>
                    <a:lstStyle/>
                    <a:p>
                      <a:pPr algn="ctr"/>
                      <a:r>
                        <a:rPr lang="fr-FR" dirty="0"/>
                        <a:t>½</a:t>
                      </a:r>
                    </a:p>
                  </a:txBody>
                  <a:tcPr/>
                </a:tc>
                <a:extLst>
                  <a:ext uri="{0D108BD9-81ED-4DB2-BD59-A6C34878D82A}">
                    <a16:rowId xmlns:a16="http://schemas.microsoft.com/office/drawing/2014/main" val="2199344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Prix</a:t>
                      </a:r>
                      <a:r>
                        <a:rPr lang="fr-FR" baseline="0" dirty="0"/>
                        <a:t> de vente</a:t>
                      </a:r>
                      <a:endParaRPr lang="fr-FR" dirty="0"/>
                    </a:p>
                  </a:txBody>
                  <a:tcPr/>
                </a:tc>
                <a:tc>
                  <a:txBody>
                    <a:bodyPr/>
                    <a:lstStyle/>
                    <a:p>
                      <a:pPr algn="ctr"/>
                      <a:r>
                        <a:rPr lang="fr-FR" dirty="0"/>
                        <a:t>229</a:t>
                      </a:r>
                    </a:p>
                  </a:txBody>
                  <a:tcPr/>
                </a:tc>
                <a:tc>
                  <a:txBody>
                    <a:bodyPr/>
                    <a:lstStyle/>
                    <a:p>
                      <a:pPr algn="ctr"/>
                      <a:r>
                        <a:rPr lang="fr-FR" dirty="0"/>
                        <a:t>283</a:t>
                      </a:r>
                    </a:p>
                  </a:txBody>
                  <a:tcPr/>
                </a:tc>
                <a:extLst>
                  <a:ext uri="{0D108BD9-81ED-4DB2-BD59-A6C34878D82A}">
                    <a16:rowId xmlns:a16="http://schemas.microsoft.com/office/drawing/2014/main" val="11403889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Nombre de sacs vendus</a:t>
                      </a:r>
                    </a:p>
                  </a:txBody>
                  <a:tcPr/>
                </a:tc>
                <a:tc>
                  <a:txBody>
                    <a:bodyPr/>
                    <a:lstStyle/>
                    <a:p>
                      <a:pPr algn="ctr"/>
                      <a:r>
                        <a:rPr lang="fr-FR" dirty="0"/>
                        <a:t>1200</a:t>
                      </a:r>
                    </a:p>
                  </a:txBody>
                  <a:tcPr/>
                </a:tc>
                <a:tc>
                  <a:txBody>
                    <a:bodyPr/>
                    <a:lstStyle/>
                    <a:p>
                      <a:pPr algn="ctr"/>
                      <a:r>
                        <a:rPr lang="fr-FR" dirty="0"/>
                        <a:t>900</a:t>
                      </a:r>
                    </a:p>
                  </a:txBody>
                  <a:tcPr/>
                </a:tc>
                <a:extLst>
                  <a:ext uri="{0D108BD9-81ED-4DB2-BD59-A6C34878D82A}">
                    <a16:rowId xmlns:a16="http://schemas.microsoft.com/office/drawing/2014/main" val="1204380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Nombre de sac fabriqués</a:t>
                      </a:r>
                    </a:p>
                  </a:txBody>
                  <a:tcPr/>
                </a:tc>
                <a:tc>
                  <a:txBody>
                    <a:bodyPr/>
                    <a:lstStyle/>
                    <a:p>
                      <a:pPr algn="ctr"/>
                      <a:r>
                        <a:rPr lang="fr-FR" dirty="0"/>
                        <a:t>1000</a:t>
                      </a:r>
                    </a:p>
                  </a:txBody>
                  <a:tcPr/>
                </a:tc>
                <a:tc>
                  <a:txBody>
                    <a:bodyPr/>
                    <a:lstStyle/>
                    <a:p>
                      <a:pPr algn="ctr"/>
                      <a:r>
                        <a:rPr lang="fr-FR" dirty="0"/>
                        <a:t>1000</a:t>
                      </a:r>
                    </a:p>
                  </a:txBody>
                  <a:tcPr/>
                </a:tc>
                <a:extLst>
                  <a:ext uri="{0D108BD9-81ED-4DB2-BD59-A6C34878D82A}">
                    <a16:rowId xmlns:a16="http://schemas.microsoft.com/office/drawing/2014/main" val="12694165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Stock initial</a:t>
                      </a:r>
                    </a:p>
                  </a:txBody>
                  <a:tcPr/>
                </a:tc>
                <a:tc>
                  <a:txBody>
                    <a:bodyPr/>
                    <a:lstStyle/>
                    <a:p>
                      <a:pPr algn="ctr"/>
                      <a:r>
                        <a:rPr lang="fr-FR" dirty="0"/>
                        <a:t>300</a:t>
                      </a:r>
                    </a:p>
                  </a:txBody>
                  <a:tcPr/>
                </a:tc>
                <a:tc>
                  <a:txBody>
                    <a:bodyPr/>
                    <a:lstStyle/>
                    <a:p>
                      <a:pPr algn="ctr"/>
                      <a:r>
                        <a:rPr lang="fr-FR" dirty="0"/>
                        <a:t>50</a:t>
                      </a:r>
                    </a:p>
                  </a:txBody>
                  <a:tcPr/>
                </a:tc>
                <a:extLst>
                  <a:ext uri="{0D108BD9-81ED-4DB2-BD59-A6C34878D82A}">
                    <a16:rowId xmlns:a16="http://schemas.microsoft.com/office/drawing/2014/main" val="3868971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Cout unitaire stock initial (en €)</a:t>
                      </a:r>
                    </a:p>
                  </a:txBody>
                  <a:tcPr/>
                </a:tc>
                <a:tc>
                  <a:txBody>
                    <a:bodyPr/>
                    <a:lstStyle/>
                    <a:p>
                      <a:pPr algn="ctr"/>
                      <a:r>
                        <a:rPr lang="fr-FR" dirty="0"/>
                        <a:t>60</a:t>
                      </a:r>
                    </a:p>
                  </a:txBody>
                  <a:tcPr/>
                </a:tc>
                <a:tc>
                  <a:txBody>
                    <a:bodyPr/>
                    <a:lstStyle/>
                    <a:p>
                      <a:pPr algn="ctr"/>
                      <a:r>
                        <a:rPr lang="fr-FR" dirty="0"/>
                        <a:t>100</a:t>
                      </a:r>
                    </a:p>
                  </a:txBody>
                  <a:tcPr/>
                </a:tc>
                <a:extLst>
                  <a:ext uri="{0D108BD9-81ED-4DB2-BD59-A6C34878D82A}">
                    <a16:rowId xmlns:a16="http://schemas.microsoft.com/office/drawing/2014/main" val="748751585"/>
                  </a:ext>
                </a:extLst>
              </a:tr>
            </a:tbl>
          </a:graphicData>
        </a:graphic>
      </p:graphicFrame>
      <p:sp>
        <p:nvSpPr>
          <p:cNvPr id="4" name="Rectangle 3">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78</a:t>
            </a:fld>
            <a:endParaRPr lang="fr-FR" dirty="0"/>
          </a:p>
        </p:txBody>
      </p:sp>
    </p:spTree>
    <p:extLst>
      <p:ext uri="{BB962C8B-B14F-4D97-AF65-F5344CB8AC3E}">
        <p14:creationId xmlns:p14="http://schemas.microsoft.com/office/powerpoint/2010/main" val="32892958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données (2/2)</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54978026"/>
              </p:ext>
            </p:extLst>
          </p:nvPr>
        </p:nvGraphicFramePr>
        <p:xfrm>
          <a:off x="2251364" y="1784061"/>
          <a:ext cx="6331527" cy="37084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733189878"/>
                    </a:ext>
                  </a:extLst>
                </a:gridCol>
                <a:gridCol w="1073727">
                  <a:extLst>
                    <a:ext uri="{9D8B030D-6E8A-4147-A177-3AD203B41FA5}">
                      <a16:colId xmlns:a16="http://schemas.microsoft.com/office/drawing/2014/main" val="2337785845"/>
                    </a:ext>
                  </a:extLst>
                </a:gridCol>
              </a:tblGrid>
              <a:tr h="370840">
                <a:tc>
                  <a:txBody>
                    <a:bodyPr/>
                    <a:lstStyle/>
                    <a:p>
                      <a:r>
                        <a:rPr lang="fr-FR" dirty="0"/>
                        <a:t>Tissu acheté (en m</a:t>
                      </a:r>
                      <a:r>
                        <a:rPr lang="fr-FR" baseline="30000" dirty="0"/>
                        <a:t>2</a:t>
                      </a:r>
                      <a:r>
                        <a:rPr lang="fr-FR" dirty="0"/>
                        <a:t>)</a:t>
                      </a:r>
                    </a:p>
                  </a:txBody>
                  <a:tcPr/>
                </a:tc>
                <a:tc>
                  <a:txBody>
                    <a:bodyPr/>
                    <a:lstStyle/>
                    <a:p>
                      <a:r>
                        <a:rPr lang="fr-FR" dirty="0"/>
                        <a:t>4600</a:t>
                      </a:r>
                    </a:p>
                  </a:txBody>
                  <a:tcPr/>
                </a:tc>
                <a:extLst>
                  <a:ext uri="{0D108BD9-81ED-4DB2-BD59-A6C34878D82A}">
                    <a16:rowId xmlns:a16="http://schemas.microsoft.com/office/drawing/2014/main" val="17984583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Cuir acheté (en m</a:t>
                      </a:r>
                      <a:r>
                        <a:rPr lang="fr-FR" baseline="30000" dirty="0"/>
                        <a:t>2</a:t>
                      </a:r>
                      <a:r>
                        <a:rPr lang="fr-FR" dirty="0"/>
                        <a:t>)</a:t>
                      </a:r>
                    </a:p>
                  </a:txBody>
                  <a:tcPr/>
                </a:tc>
                <a:tc>
                  <a:txBody>
                    <a:bodyPr/>
                    <a:lstStyle/>
                    <a:p>
                      <a:r>
                        <a:rPr lang="fr-FR" dirty="0"/>
                        <a:t>2400</a:t>
                      </a:r>
                    </a:p>
                  </a:txBody>
                  <a:tcPr/>
                </a:tc>
                <a:extLst>
                  <a:ext uri="{0D108BD9-81ED-4DB2-BD59-A6C34878D82A}">
                    <a16:rowId xmlns:a16="http://schemas.microsoft.com/office/drawing/2014/main" val="918709237"/>
                  </a:ext>
                </a:extLst>
              </a:tr>
              <a:tr h="370840">
                <a:tc>
                  <a:txBody>
                    <a:bodyPr/>
                    <a:lstStyle/>
                    <a:p>
                      <a:r>
                        <a:rPr lang="fr-FR" dirty="0"/>
                        <a:t>Stock initial de tissu (en m</a:t>
                      </a:r>
                      <a:r>
                        <a:rPr lang="fr-FR" baseline="30000" dirty="0"/>
                        <a:t>2</a:t>
                      </a:r>
                      <a:r>
                        <a:rPr lang="fr-FR" dirty="0"/>
                        <a:t>)</a:t>
                      </a:r>
                    </a:p>
                  </a:txBody>
                  <a:tcPr/>
                </a:tc>
                <a:tc>
                  <a:txBody>
                    <a:bodyPr/>
                    <a:lstStyle/>
                    <a:p>
                      <a:r>
                        <a:rPr lang="fr-FR" dirty="0"/>
                        <a:t>500</a:t>
                      </a:r>
                    </a:p>
                  </a:txBody>
                  <a:tcPr/>
                </a:tc>
                <a:extLst>
                  <a:ext uri="{0D108BD9-81ED-4DB2-BD59-A6C34878D82A}">
                    <a16:rowId xmlns:a16="http://schemas.microsoft.com/office/drawing/2014/main" val="3921460147"/>
                  </a:ext>
                </a:extLst>
              </a:tr>
              <a:tr h="370840">
                <a:tc>
                  <a:txBody>
                    <a:bodyPr/>
                    <a:lstStyle/>
                    <a:p>
                      <a:r>
                        <a:rPr lang="fr-FR" dirty="0"/>
                        <a:t>Cout unitaire du m</a:t>
                      </a:r>
                      <a:r>
                        <a:rPr lang="fr-FR" baseline="30000" dirty="0"/>
                        <a:t>2 </a:t>
                      </a:r>
                      <a:r>
                        <a:rPr lang="fr-FR" dirty="0"/>
                        <a:t>de stock initial</a:t>
                      </a:r>
                      <a:r>
                        <a:rPr lang="fr-FR" baseline="0" dirty="0"/>
                        <a:t> de </a:t>
                      </a:r>
                      <a:r>
                        <a:rPr lang="fr-FR" dirty="0"/>
                        <a:t>tissu (en €)</a:t>
                      </a:r>
                    </a:p>
                  </a:txBody>
                  <a:tcPr/>
                </a:tc>
                <a:tc>
                  <a:txBody>
                    <a:bodyPr/>
                    <a:lstStyle/>
                    <a:p>
                      <a:r>
                        <a:rPr lang="fr-FR" dirty="0"/>
                        <a:t>14</a:t>
                      </a:r>
                    </a:p>
                  </a:txBody>
                  <a:tcPr/>
                </a:tc>
                <a:extLst>
                  <a:ext uri="{0D108BD9-81ED-4DB2-BD59-A6C34878D82A}">
                    <a16:rowId xmlns:a16="http://schemas.microsoft.com/office/drawing/2014/main" val="3868730643"/>
                  </a:ext>
                </a:extLst>
              </a:tr>
              <a:tr h="370840">
                <a:tc>
                  <a:txBody>
                    <a:bodyPr/>
                    <a:lstStyle/>
                    <a:p>
                      <a:r>
                        <a:rPr lang="fr-FR" dirty="0"/>
                        <a:t>Stock initial de cuir (en m</a:t>
                      </a:r>
                      <a:r>
                        <a:rPr lang="fr-FR" baseline="30000" dirty="0"/>
                        <a:t>2</a:t>
                      </a:r>
                      <a:r>
                        <a:rPr lang="fr-FR" baseline="0" dirty="0"/>
                        <a:t>)</a:t>
                      </a:r>
                    </a:p>
                  </a:txBody>
                  <a:tcPr/>
                </a:tc>
                <a:tc>
                  <a:txBody>
                    <a:bodyPr/>
                    <a:lstStyle/>
                    <a:p>
                      <a:r>
                        <a:rPr lang="fr-FR" dirty="0"/>
                        <a:t>100</a:t>
                      </a:r>
                    </a:p>
                  </a:txBody>
                  <a:tcPr/>
                </a:tc>
                <a:extLst>
                  <a:ext uri="{0D108BD9-81ED-4DB2-BD59-A6C34878D82A}">
                    <a16:rowId xmlns:a16="http://schemas.microsoft.com/office/drawing/2014/main" val="2934652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Cout unitaire du m</a:t>
                      </a:r>
                      <a:r>
                        <a:rPr lang="fr-FR" baseline="30000" dirty="0"/>
                        <a:t>2 </a:t>
                      </a:r>
                      <a:r>
                        <a:rPr lang="fr-FR" dirty="0"/>
                        <a:t>de stock initial</a:t>
                      </a:r>
                      <a:r>
                        <a:rPr lang="fr-FR" baseline="0" dirty="0"/>
                        <a:t> de </a:t>
                      </a:r>
                      <a:r>
                        <a:rPr lang="fr-FR" dirty="0"/>
                        <a:t>cuir (en €)</a:t>
                      </a:r>
                    </a:p>
                  </a:txBody>
                  <a:tcPr/>
                </a:tc>
                <a:tc>
                  <a:txBody>
                    <a:bodyPr/>
                    <a:lstStyle/>
                    <a:p>
                      <a:r>
                        <a:rPr lang="fr-FR" dirty="0"/>
                        <a:t>12</a:t>
                      </a:r>
                    </a:p>
                  </a:txBody>
                  <a:tcPr/>
                </a:tc>
                <a:extLst>
                  <a:ext uri="{0D108BD9-81ED-4DB2-BD59-A6C34878D82A}">
                    <a16:rowId xmlns:a16="http://schemas.microsoft.com/office/drawing/2014/main" val="2109527791"/>
                  </a:ext>
                </a:extLst>
              </a:tr>
              <a:tr h="370840">
                <a:tc>
                  <a:txBody>
                    <a:bodyPr/>
                    <a:lstStyle/>
                    <a:p>
                      <a:r>
                        <a:rPr lang="fr-FR" dirty="0"/>
                        <a:t>Prix</a:t>
                      </a:r>
                      <a:r>
                        <a:rPr lang="fr-FR" baseline="0" dirty="0"/>
                        <a:t> d’achat tissu au </a:t>
                      </a:r>
                      <a:r>
                        <a:rPr lang="fr-FR" dirty="0"/>
                        <a:t>m</a:t>
                      </a:r>
                      <a:r>
                        <a:rPr lang="fr-FR" baseline="30000" dirty="0"/>
                        <a:t>2 </a:t>
                      </a:r>
                      <a:r>
                        <a:rPr lang="fr-FR" baseline="0" dirty="0"/>
                        <a:t>(en €)</a:t>
                      </a:r>
                    </a:p>
                  </a:txBody>
                  <a:tcPr/>
                </a:tc>
                <a:tc>
                  <a:txBody>
                    <a:bodyPr/>
                    <a:lstStyle/>
                    <a:p>
                      <a:r>
                        <a:rPr lang="fr-FR" dirty="0"/>
                        <a:t>10</a:t>
                      </a:r>
                    </a:p>
                  </a:txBody>
                  <a:tcPr/>
                </a:tc>
                <a:extLst>
                  <a:ext uri="{0D108BD9-81ED-4DB2-BD59-A6C34878D82A}">
                    <a16:rowId xmlns:a16="http://schemas.microsoft.com/office/drawing/2014/main" val="2814832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Prix</a:t>
                      </a:r>
                      <a:r>
                        <a:rPr lang="fr-FR" baseline="0" dirty="0"/>
                        <a:t> d’achat cuir au </a:t>
                      </a:r>
                      <a:r>
                        <a:rPr lang="fr-FR" dirty="0"/>
                        <a:t>m</a:t>
                      </a:r>
                      <a:r>
                        <a:rPr lang="fr-FR" baseline="30000" dirty="0"/>
                        <a:t>2 </a:t>
                      </a:r>
                      <a:r>
                        <a:rPr lang="fr-FR" baseline="0" dirty="0"/>
                        <a:t>(en €)</a:t>
                      </a:r>
                    </a:p>
                  </a:txBody>
                  <a:tcPr/>
                </a:tc>
                <a:tc>
                  <a:txBody>
                    <a:bodyPr/>
                    <a:lstStyle/>
                    <a:p>
                      <a:r>
                        <a:rPr lang="fr-FR" dirty="0"/>
                        <a:t>15</a:t>
                      </a:r>
                    </a:p>
                  </a:txBody>
                  <a:tcPr/>
                </a:tc>
                <a:extLst>
                  <a:ext uri="{0D108BD9-81ED-4DB2-BD59-A6C34878D82A}">
                    <a16:rowId xmlns:a16="http://schemas.microsoft.com/office/drawing/2014/main" val="2252714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Cout brut Main d’œuvre découpe</a:t>
                      </a:r>
                    </a:p>
                  </a:txBody>
                  <a:tcPr/>
                </a:tc>
                <a:tc>
                  <a:txBody>
                    <a:bodyPr/>
                    <a:lstStyle/>
                    <a:p>
                      <a:r>
                        <a:rPr lang="fr-FR" dirty="0"/>
                        <a:t>15</a:t>
                      </a:r>
                    </a:p>
                  </a:txBody>
                  <a:tcPr/>
                </a:tc>
                <a:extLst>
                  <a:ext uri="{0D108BD9-81ED-4DB2-BD59-A6C34878D82A}">
                    <a16:rowId xmlns:a16="http://schemas.microsoft.com/office/drawing/2014/main" val="40224783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Cout brut Main d’œuvre couture</a:t>
                      </a:r>
                    </a:p>
                  </a:txBody>
                  <a:tcPr/>
                </a:tc>
                <a:tc>
                  <a:txBody>
                    <a:bodyPr/>
                    <a:lstStyle/>
                    <a:p>
                      <a:r>
                        <a:rPr lang="fr-FR" dirty="0"/>
                        <a:t>20</a:t>
                      </a:r>
                    </a:p>
                  </a:txBody>
                  <a:tcPr/>
                </a:tc>
                <a:extLst>
                  <a:ext uri="{0D108BD9-81ED-4DB2-BD59-A6C34878D82A}">
                    <a16:rowId xmlns:a16="http://schemas.microsoft.com/office/drawing/2014/main" val="3190657480"/>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79</a:t>
            </a:fld>
            <a:endParaRPr lang="fr-FR" dirty="0"/>
          </a:p>
        </p:txBody>
      </p:sp>
    </p:spTree>
    <p:extLst>
      <p:ext uri="{BB962C8B-B14F-4D97-AF65-F5344CB8AC3E}">
        <p14:creationId xmlns:p14="http://schemas.microsoft.com/office/powerpoint/2010/main" val="136852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Le schéma de synthèse</a:t>
            </a:r>
          </a:p>
        </p:txBody>
      </p:sp>
      <p:sp>
        <p:nvSpPr>
          <p:cNvPr id="4" name="Rectangle à coins arrondis 3"/>
          <p:cNvSpPr/>
          <p:nvPr/>
        </p:nvSpPr>
        <p:spPr>
          <a:xfrm>
            <a:off x="966355" y="1527465"/>
            <a:ext cx="2774372" cy="468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dirty="0"/>
              <a:t>Charges de la comptabilité financière</a:t>
            </a:r>
          </a:p>
        </p:txBody>
      </p:sp>
      <p:sp>
        <p:nvSpPr>
          <p:cNvPr id="5" name="Rectangle à coins arrondis 4"/>
          <p:cNvSpPr/>
          <p:nvPr/>
        </p:nvSpPr>
        <p:spPr>
          <a:xfrm>
            <a:off x="7083136" y="1527466"/>
            <a:ext cx="2774372" cy="4686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dirty="0"/>
              <a:t>Charges de la comptabilité de gestion</a:t>
            </a:r>
          </a:p>
        </p:txBody>
      </p:sp>
      <p:sp>
        <p:nvSpPr>
          <p:cNvPr id="7" name="Rectangle 6"/>
          <p:cNvSpPr/>
          <p:nvPr/>
        </p:nvSpPr>
        <p:spPr>
          <a:xfrm>
            <a:off x="1402773" y="3714533"/>
            <a:ext cx="1901536" cy="1153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Charges incorporables</a:t>
            </a:r>
          </a:p>
        </p:txBody>
      </p:sp>
      <p:sp>
        <p:nvSpPr>
          <p:cNvPr id="9" name="Rectangle 8"/>
          <p:cNvSpPr/>
          <p:nvPr/>
        </p:nvSpPr>
        <p:spPr>
          <a:xfrm>
            <a:off x="7519553" y="3678167"/>
            <a:ext cx="1901536" cy="1153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Charges incorporables</a:t>
            </a:r>
          </a:p>
        </p:txBody>
      </p:sp>
      <p:sp>
        <p:nvSpPr>
          <p:cNvPr id="6" name="Flèche droite 5"/>
          <p:cNvSpPr/>
          <p:nvPr/>
        </p:nvSpPr>
        <p:spPr>
          <a:xfrm>
            <a:off x="3132858" y="3880791"/>
            <a:ext cx="4675909" cy="74814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1402773" y="1883136"/>
            <a:ext cx="1901536" cy="1153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Charges non incorporables</a:t>
            </a:r>
          </a:p>
        </p:txBody>
      </p:sp>
      <p:sp>
        <p:nvSpPr>
          <p:cNvPr id="10" name="Plus 9"/>
          <p:cNvSpPr/>
          <p:nvPr/>
        </p:nvSpPr>
        <p:spPr>
          <a:xfrm>
            <a:off x="2161309" y="3182001"/>
            <a:ext cx="384464" cy="387057"/>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Égal 10"/>
          <p:cNvSpPr/>
          <p:nvPr/>
        </p:nvSpPr>
        <p:spPr>
          <a:xfrm>
            <a:off x="2109354" y="5013399"/>
            <a:ext cx="488373" cy="368875"/>
          </a:xfrm>
          <a:prstGeom prst="mathEqua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solidFill>
                <a:schemeClr val="tx1"/>
              </a:solidFill>
            </a:endParaRPr>
          </a:p>
        </p:txBody>
      </p:sp>
      <p:sp>
        <p:nvSpPr>
          <p:cNvPr id="12" name="Égal 11"/>
          <p:cNvSpPr/>
          <p:nvPr/>
        </p:nvSpPr>
        <p:spPr>
          <a:xfrm>
            <a:off x="8226135" y="4969348"/>
            <a:ext cx="488373" cy="368875"/>
          </a:xfrm>
          <a:prstGeom prst="mathEqua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solidFill>
                <a:schemeClr val="tx1"/>
              </a:solidFill>
            </a:endParaRPr>
          </a:p>
        </p:txBody>
      </p:sp>
      <p:sp>
        <p:nvSpPr>
          <p:cNvPr id="13" name="Flèche droite rayée 12"/>
          <p:cNvSpPr/>
          <p:nvPr/>
        </p:nvSpPr>
        <p:spPr>
          <a:xfrm rot="5400000">
            <a:off x="7235861" y="461643"/>
            <a:ext cx="2468921" cy="2774372"/>
          </a:xfrm>
          <a:prstGeom prst="stripedRightArrow">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fr-FR" dirty="0"/>
              <a:t>Charges supplétives</a:t>
            </a:r>
          </a:p>
        </p:txBody>
      </p:sp>
      <p:sp>
        <p:nvSpPr>
          <p:cNvPr id="14" name="Plus 13"/>
          <p:cNvSpPr/>
          <p:nvPr/>
        </p:nvSpPr>
        <p:spPr>
          <a:xfrm>
            <a:off x="8267699" y="3186977"/>
            <a:ext cx="384464" cy="387057"/>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 name="Rectangle 2">
            <a:extLst>
              <a:ext uri="{FF2B5EF4-FFF2-40B4-BE49-F238E27FC236}">
                <a16:creationId xmlns:a16="http://schemas.microsoft.com/office/drawing/2014/main" id="{0494614B-AF5D-EB67-DC02-D58CB137506E}"/>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I. Passer de la comptabilité financière à la comptabilité de gestion</a:t>
            </a:r>
          </a:p>
        </p:txBody>
      </p:sp>
      <p:sp>
        <p:nvSpPr>
          <p:cNvPr id="15" name="Espace réservé du numéro de diapositive 14"/>
          <p:cNvSpPr>
            <a:spLocks noGrp="1"/>
          </p:cNvSpPr>
          <p:nvPr>
            <p:ph type="sldNum" sz="quarter" idx="12"/>
          </p:nvPr>
        </p:nvSpPr>
        <p:spPr/>
        <p:txBody>
          <a:bodyPr/>
          <a:lstStyle/>
          <a:p>
            <a:fld id="{97F7B853-8A24-4C5E-8087-7BA81C8CE4E2}" type="slidenum">
              <a:rPr lang="fr-FR" smtClean="0"/>
              <a:pPr/>
              <a:t>8</a:t>
            </a:fld>
            <a:endParaRPr lang="fr-FR" dirty="0"/>
          </a:p>
        </p:txBody>
      </p:sp>
    </p:spTree>
    <p:extLst>
      <p:ext uri="{BB962C8B-B14F-4D97-AF65-F5344CB8AC3E}">
        <p14:creationId xmlns:p14="http://schemas.microsoft.com/office/powerpoint/2010/main" val="225146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Calcul du cout d’achat</a:t>
            </a:r>
          </a:p>
        </p:txBody>
      </p:sp>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graphicFrame>
        <p:nvGraphicFramePr>
          <p:cNvPr id="3" name="Tableau 2"/>
          <p:cNvGraphicFramePr>
            <a:graphicFrameLocks noGrp="1"/>
          </p:cNvGraphicFramePr>
          <p:nvPr>
            <p:extLst>
              <p:ext uri="{D42A27DB-BD31-4B8C-83A1-F6EECF244321}">
                <p14:modId xmlns:p14="http://schemas.microsoft.com/office/powerpoint/2010/main" val="2287733237"/>
              </p:ext>
            </p:extLst>
          </p:nvPr>
        </p:nvGraphicFramePr>
        <p:xfrm>
          <a:off x="1288474" y="1787239"/>
          <a:ext cx="8686798" cy="3709552"/>
        </p:xfrm>
        <a:graphic>
          <a:graphicData uri="http://schemas.openxmlformats.org/drawingml/2006/table">
            <a:tbl>
              <a:tblPr>
                <a:tableStyleId>{5C22544A-7EE6-4342-B048-85BDC9FD1C3A}</a:tableStyleId>
              </a:tblPr>
              <a:tblGrid>
                <a:gridCol w="4441104">
                  <a:extLst>
                    <a:ext uri="{9D8B030D-6E8A-4147-A177-3AD203B41FA5}">
                      <a16:colId xmlns:a16="http://schemas.microsoft.com/office/drawing/2014/main" val="201399494"/>
                    </a:ext>
                  </a:extLst>
                </a:gridCol>
                <a:gridCol w="1492210">
                  <a:extLst>
                    <a:ext uri="{9D8B030D-6E8A-4147-A177-3AD203B41FA5}">
                      <a16:colId xmlns:a16="http://schemas.microsoft.com/office/drawing/2014/main" val="2043409057"/>
                    </a:ext>
                  </a:extLst>
                </a:gridCol>
                <a:gridCol w="1279037">
                  <a:extLst>
                    <a:ext uri="{9D8B030D-6E8A-4147-A177-3AD203B41FA5}">
                      <a16:colId xmlns:a16="http://schemas.microsoft.com/office/drawing/2014/main" val="2287451615"/>
                    </a:ext>
                  </a:extLst>
                </a:gridCol>
                <a:gridCol w="1474447">
                  <a:extLst>
                    <a:ext uri="{9D8B030D-6E8A-4147-A177-3AD203B41FA5}">
                      <a16:colId xmlns:a16="http://schemas.microsoft.com/office/drawing/2014/main" val="3264302439"/>
                    </a:ext>
                  </a:extLst>
                </a:gridCol>
              </a:tblGrid>
              <a:tr h="337232">
                <a:tc gridSpan="4">
                  <a:txBody>
                    <a:bodyPr/>
                    <a:lstStyle/>
                    <a:p>
                      <a:pPr algn="ctr" fontAlgn="b"/>
                      <a:r>
                        <a:rPr lang="fr-FR" sz="1600" b="1" u="none" strike="noStrike" dirty="0">
                          <a:effectLst/>
                        </a:rPr>
                        <a:t>Cout d'achat tissu</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08728094"/>
                  </a:ext>
                </a:extLst>
              </a:tr>
              <a:tr h="337232">
                <a:tc>
                  <a:txBody>
                    <a:bodyPr/>
                    <a:lstStyle/>
                    <a:p>
                      <a:pPr algn="ctr"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rPr>
                        <a:t>Qte</a:t>
                      </a:r>
                      <a:endParaRPr lang="fr-FR"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rPr>
                        <a:t>Valeur</a:t>
                      </a:r>
                      <a:endParaRPr lang="fr-FR"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1206887"/>
                  </a:ext>
                </a:extLst>
              </a:tr>
              <a:tr h="337232">
                <a:tc>
                  <a:txBody>
                    <a:bodyPr/>
                    <a:lstStyle/>
                    <a:p>
                      <a:pPr algn="l" fontAlgn="b"/>
                      <a:r>
                        <a:rPr lang="fr-FR" sz="1600" u="none" strike="noStrike" dirty="0">
                          <a:effectLst/>
                        </a:rPr>
                        <a:t>Prix d'achat</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4600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10,00 €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46 000,00 €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45448"/>
                  </a:ext>
                </a:extLst>
              </a:tr>
              <a:tr h="337232">
                <a:tc>
                  <a:txBody>
                    <a:bodyPr/>
                    <a:lstStyle/>
                    <a:p>
                      <a:pPr algn="l" fontAlgn="b"/>
                      <a:r>
                        <a:rPr lang="fr-FR" sz="1600" u="none" strike="noStrike">
                          <a:effectLst/>
                        </a:rPr>
                        <a:t>Charges indirectes approvisionnement</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4600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2,00 €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9 200,00 €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210070"/>
                  </a:ext>
                </a:extLst>
              </a:tr>
              <a:tr h="337232">
                <a:tc>
                  <a:txBody>
                    <a:bodyPr/>
                    <a:lstStyle/>
                    <a:p>
                      <a:pPr algn="l" fontAlgn="b"/>
                      <a:r>
                        <a:rPr lang="fr-FR" sz="1600" u="none" strike="noStrike">
                          <a:effectLst/>
                        </a:rPr>
                        <a:t>Total</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4600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 12,00 €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55 200,00 €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365008"/>
                  </a:ext>
                </a:extLst>
              </a:tr>
              <a:tr h="337232">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594263"/>
                  </a:ext>
                </a:extLst>
              </a:tr>
              <a:tr h="337232">
                <a:tc gridSpan="4">
                  <a:txBody>
                    <a:bodyPr/>
                    <a:lstStyle/>
                    <a:p>
                      <a:pPr algn="ctr" fontAlgn="b"/>
                      <a:r>
                        <a:rPr lang="fr-FR" sz="1600" b="1" u="none" strike="noStrike" dirty="0">
                          <a:effectLst/>
                        </a:rPr>
                        <a:t>Cout d'achat de</a:t>
                      </a:r>
                      <a:r>
                        <a:rPr lang="fr-FR" sz="1600" b="1" u="none" strike="noStrike" baseline="0" dirty="0">
                          <a:effectLst/>
                        </a:rPr>
                        <a:t> cuir</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16938829"/>
                  </a:ext>
                </a:extLst>
              </a:tr>
              <a:tr h="337232">
                <a:tc>
                  <a:txBody>
                    <a:bodyPr/>
                    <a:lstStyle/>
                    <a:p>
                      <a:pPr algn="ctr"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rPr>
                        <a:t>Qte</a:t>
                      </a:r>
                      <a:endParaRPr lang="fr-FR"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Valeur</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801033"/>
                  </a:ext>
                </a:extLst>
              </a:tr>
              <a:tr h="337232">
                <a:tc>
                  <a:txBody>
                    <a:bodyPr/>
                    <a:lstStyle/>
                    <a:p>
                      <a:pPr algn="l" fontAlgn="b"/>
                      <a:r>
                        <a:rPr lang="fr-FR" sz="1600" u="none" strike="noStrike">
                          <a:effectLst/>
                        </a:rPr>
                        <a:t>Prix d'achat</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2400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15,00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36 000,00 €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532469"/>
                  </a:ext>
                </a:extLst>
              </a:tr>
              <a:tr h="337232">
                <a:tc>
                  <a:txBody>
                    <a:bodyPr/>
                    <a:lstStyle/>
                    <a:p>
                      <a:pPr algn="l" fontAlgn="b"/>
                      <a:r>
                        <a:rPr lang="fr-FR" sz="1600" u="none" strike="noStrike">
                          <a:effectLst/>
                        </a:rPr>
                        <a:t>Charges indirectes approvisionnement</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2400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4 800,00 €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31584"/>
                  </a:ext>
                </a:extLst>
              </a:tr>
              <a:tr h="337232">
                <a:tc>
                  <a:txBody>
                    <a:bodyPr/>
                    <a:lstStyle/>
                    <a:p>
                      <a:pPr algn="l" fontAlgn="b"/>
                      <a:r>
                        <a:rPr lang="fr-FR" sz="1600" u="none" strike="noStrike">
                          <a:effectLst/>
                        </a:rPr>
                        <a:t>Total</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2400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 17,00 €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40 800,00 €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00554"/>
                  </a:ext>
                </a:extLst>
              </a:tr>
            </a:tbl>
          </a:graphicData>
        </a:graphic>
      </p:graphicFrame>
      <p:sp>
        <p:nvSpPr>
          <p:cNvPr id="4" name="Espace réservé du numéro de diapositive 3"/>
          <p:cNvSpPr>
            <a:spLocks noGrp="1"/>
          </p:cNvSpPr>
          <p:nvPr>
            <p:ph type="sldNum" sz="quarter" idx="12"/>
          </p:nvPr>
        </p:nvSpPr>
        <p:spPr/>
        <p:txBody>
          <a:bodyPr/>
          <a:lstStyle/>
          <a:p>
            <a:fld id="{97F7B853-8A24-4C5E-8087-7BA81C8CE4E2}" type="slidenum">
              <a:rPr lang="fr-FR" smtClean="0"/>
              <a:pPr/>
              <a:t>80</a:t>
            </a:fld>
            <a:endParaRPr lang="fr-FR" dirty="0"/>
          </a:p>
        </p:txBody>
      </p:sp>
    </p:spTree>
    <p:extLst>
      <p:ext uri="{BB962C8B-B14F-4D97-AF65-F5344CB8AC3E}">
        <p14:creationId xmlns:p14="http://schemas.microsoft.com/office/powerpoint/2010/main" val="19269296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Fiche de stock des éléments achetés</a:t>
            </a:r>
          </a:p>
        </p:txBody>
      </p:sp>
      <p:graphicFrame>
        <p:nvGraphicFramePr>
          <p:cNvPr id="4" name="Tableau 3"/>
          <p:cNvGraphicFramePr>
            <a:graphicFrameLocks noGrp="1"/>
          </p:cNvGraphicFramePr>
          <p:nvPr>
            <p:extLst>
              <p:ext uri="{D42A27DB-BD31-4B8C-83A1-F6EECF244321}">
                <p14:modId xmlns:p14="http://schemas.microsoft.com/office/powerpoint/2010/main" val="2296080440"/>
              </p:ext>
            </p:extLst>
          </p:nvPr>
        </p:nvGraphicFramePr>
        <p:xfrm>
          <a:off x="-3" y="1614488"/>
          <a:ext cx="12192006" cy="4599280"/>
        </p:xfrm>
        <a:graphic>
          <a:graphicData uri="http://schemas.openxmlformats.org/drawingml/2006/table">
            <a:tbl>
              <a:tblPr>
                <a:tableStyleId>{5C22544A-7EE6-4342-B048-85BDC9FD1C3A}</a:tableStyleId>
              </a:tblPr>
              <a:tblGrid>
                <a:gridCol w="1088572">
                  <a:extLst>
                    <a:ext uri="{9D8B030D-6E8A-4147-A177-3AD203B41FA5}">
                      <a16:colId xmlns:a16="http://schemas.microsoft.com/office/drawing/2014/main" val="3058850788"/>
                    </a:ext>
                  </a:extLst>
                </a:gridCol>
                <a:gridCol w="1088572">
                  <a:extLst>
                    <a:ext uri="{9D8B030D-6E8A-4147-A177-3AD203B41FA5}">
                      <a16:colId xmlns:a16="http://schemas.microsoft.com/office/drawing/2014/main" val="2032935236"/>
                    </a:ext>
                  </a:extLst>
                </a:gridCol>
                <a:gridCol w="1088572">
                  <a:extLst>
                    <a:ext uri="{9D8B030D-6E8A-4147-A177-3AD203B41FA5}">
                      <a16:colId xmlns:a16="http://schemas.microsoft.com/office/drawing/2014/main" val="2597226812"/>
                    </a:ext>
                  </a:extLst>
                </a:gridCol>
                <a:gridCol w="1088572">
                  <a:extLst>
                    <a:ext uri="{9D8B030D-6E8A-4147-A177-3AD203B41FA5}">
                      <a16:colId xmlns:a16="http://schemas.microsoft.com/office/drawing/2014/main" val="3393186426"/>
                    </a:ext>
                  </a:extLst>
                </a:gridCol>
                <a:gridCol w="1088572">
                  <a:extLst>
                    <a:ext uri="{9D8B030D-6E8A-4147-A177-3AD203B41FA5}">
                      <a16:colId xmlns:a16="http://schemas.microsoft.com/office/drawing/2014/main" val="76148540"/>
                    </a:ext>
                  </a:extLst>
                </a:gridCol>
                <a:gridCol w="1088572">
                  <a:extLst>
                    <a:ext uri="{9D8B030D-6E8A-4147-A177-3AD203B41FA5}">
                      <a16:colId xmlns:a16="http://schemas.microsoft.com/office/drawing/2014/main" val="2789803814"/>
                    </a:ext>
                  </a:extLst>
                </a:gridCol>
                <a:gridCol w="1306286">
                  <a:extLst>
                    <a:ext uri="{9D8B030D-6E8A-4147-A177-3AD203B41FA5}">
                      <a16:colId xmlns:a16="http://schemas.microsoft.com/office/drawing/2014/main" val="1451193953"/>
                    </a:ext>
                  </a:extLst>
                </a:gridCol>
                <a:gridCol w="1088572">
                  <a:extLst>
                    <a:ext uri="{9D8B030D-6E8A-4147-A177-3AD203B41FA5}">
                      <a16:colId xmlns:a16="http://schemas.microsoft.com/office/drawing/2014/main" val="2303984547"/>
                    </a:ext>
                  </a:extLst>
                </a:gridCol>
                <a:gridCol w="1088572">
                  <a:extLst>
                    <a:ext uri="{9D8B030D-6E8A-4147-A177-3AD203B41FA5}">
                      <a16:colId xmlns:a16="http://schemas.microsoft.com/office/drawing/2014/main" val="4143381125"/>
                    </a:ext>
                  </a:extLst>
                </a:gridCol>
                <a:gridCol w="1088572">
                  <a:extLst>
                    <a:ext uri="{9D8B030D-6E8A-4147-A177-3AD203B41FA5}">
                      <a16:colId xmlns:a16="http://schemas.microsoft.com/office/drawing/2014/main" val="2179802009"/>
                    </a:ext>
                  </a:extLst>
                </a:gridCol>
                <a:gridCol w="1088572">
                  <a:extLst>
                    <a:ext uri="{9D8B030D-6E8A-4147-A177-3AD203B41FA5}">
                      <a16:colId xmlns:a16="http://schemas.microsoft.com/office/drawing/2014/main" val="706098347"/>
                    </a:ext>
                  </a:extLst>
                </a:gridCol>
              </a:tblGrid>
              <a:tr h="253504">
                <a:tc gridSpan="11">
                  <a:txBody>
                    <a:bodyPr/>
                    <a:lstStyle/>
                    <a:p>
                      <a:pPr algn="ctr" fontAlgn="b"/>
                      <a:r>
                        <a:rPr lang="fr-FR" sz="1400" b="1" u="none" strike="noStrike" dirty="0">
                          <a:effectLst/>
                        </a:rPr>
                        <a:t>Fiche de stock tissu</a:t>
                      </a:r>
                      <a:endParaRPr lang="fr-FR"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913331268"/>
                  </a:ext>
                </a:extLst>
              </a:tr>
              <a:tr h="253504">
                <a:tc gridSpan="2">
                  <a:txBody>
                    <a:bodyPr/>
                    <a:lstStyle/>
                    <a:p>
                      <a:pPr algn="ctr" fontAlgn="ctr"/>
                      <a:r>
                        <a:rPr lang="fr-FR" sz="1400" b="1" u="none" strike="noStrike" dirty="0">
                          <a:effectLst/>
                        </a:rPr>
                        <a:t>Fiche de 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fontAlgn="ctr"/>
                      <a:r>
                        <a:rPr lang="fr-FR" sz="1400" b="1" u="none" strike="noStrike" dirty="0">
                          <a:effectLst/>
                        </a:rPr>
                        <a:t>Entrées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Sorties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36478036"/>
                  </a:ext>
                </a:extLst>
              </a:tr>
              <a:tr h="253504">
                <a:tc>
                  <a:txBody>
                    <a:bodyPr/>
                    <a:lstStyle/>
                    <a:p>
                      <a:pPr algn="ctr" fontAlgn="ctr"/>
                      <a:r>
                        <a:rPr lang="fr-FR" sz="1400" b="0" u="none" strike="noStrike">
                          <a:effectLst/>
                        </a:rPr>
                        <a:t>Date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a:effectLst/>
                        </a:rPr>
                        <a:t>Libellé</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err="1">
                          <a:effectLst/>
                        </a:rPr>
                        <a:t>Qté</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Coût unitaire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Montant</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Qté</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Coût unitaire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Montant</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Qté</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Coût unitaire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Montant</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370455"/>
                  </a:ext>
                </a:extLst>
              </a:tr>
              <a:tr h="253504">
                <a:tc>
                  <a:txBody>
                    <a:bodyPr/>
                    <a:lstStyle/>
                    <a:p>
                      <a:pPr algn="just" fontAlgn="ctr"/>
                      <a:r>
                        <a:rPr lang="fr-FR" sz="1400" b="0" u="none" strike="noStrike">
                          <a:effectLst/>
                        </a:rPr>
                        <a:t>Debut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Stock initial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dirty="0">
                          <a:effectLst/>
                        </a:rPr>
                        <a:t>500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14,00 €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7 000,00 €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500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12,196 €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6 098,04 €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665542"/>
                  </a:ext>
                </a:extLst>
              </a:tr>
              <a:tr h="398362">
                <a:tc>
                  <a:txBody>
                    <a:bodyPr/>
                    <a:lstStyle/>
                    <a:p>
                      <a:pPr algn="just" fontAlgn="ctr"/>
                      <a:r>
                        <a:rPr lang="fr-FR" sz="1400" b="0" u="none" strike="noStrike" dirty="0">
                          <a:effectLst/>
                        </a:rPr>
                        <a:t>Courant mois</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Entrée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4600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55 200,00 €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dirty="0">
                          <a:effectLst/>
                        </a:rPr>
                        <a:t>5100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12,196 €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62 200,00 €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348044"/>
                  </a:ext>
                </a:extLst>
              </a:tr>
              <a:tr h="398362">
                <a:tc>
                  <a:txBody>
                    <a:bodyPr/>
                    <a:lstStyle/>
                    <a:p>
                      <a:pPr algn="just" fontAlgn="ctr"/>
                      <a:r>
                        <a:rPr lang="fr-FR" sz="1400" b="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Sortie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5000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12,196 €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60 980,39 €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100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12,196 €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1 219,61 €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737593"/>
                  </a:ext>
                </a:extLst>
              </a:tr>
              <a:tr h="253504">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Stock final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5100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12,196 €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62 200,00 €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100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12,196 €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1 219,61 €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379033"/>
                  </a:ext>
                </a:extLst>
              </a:tr>
              <a:tr h="241432">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0633008"/>
                  </a:ext>
                </a:extLst>
              </a:tr>
              <a:tr h="241432">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664353"/>
                  </a:ext>
                </a:extLst>
              </a:tr>
              <a:tr h="241432">
                <a:tc gridSpan="11">
                  <a:txBody>
                    <a:bodyPr/>
                    <a:lstStyle/>
                    <a:p>
                      <a:pPr algn="ctr" fontAlgn="b"/>
                      <a:r>
                        <a:rPr lang="fr-FR" sz="1400" b="1" u="none" strike="noStrike" dirty="0">
                          <a:effectLst/>
                        </a:rPr>
                        <a:t>Fiche de stock cuir</a:t>
                      </a:r>
                      <a:endParaRPr lang="fr-FR"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2650700"/>
                  </a:ext>
                </a:extLst>
              </a:tr>
              <a:tr h="253504">
                <a:tc gridSpan="2">
                  <a:txBody>
                    <a:bodyPr/>
                    <a:lstStyle/>
                    <a:p>
                      <a:pPr algn="ctr" fontAlgn="ctr"/>
                      <a:r>
                        <a:rPr lang="fr-FR" sz="1400" b="1" u="none" strike="noStrike" dirty="0">
                          <a:effectLst/>
                        </a:rPr>
                        <a:t>Fiche de 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fontAlgn="ctr"/>
                      <a:r>
                        <a:rPr lang="fr-FR" sz="1400" b="1" u="none" strike="noStrike" dirty="0">
                          <a:effectLst/>
                        </a:rPr>
                        <a:t>Entrées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Sorties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164216319"/>
                  </a:ext>
                </a:extLst>
              </a:tr>
              <a:tr h="253504">
                <a:tc>
                  <a:txBody>
                    <a:bodyPr/>
                    <a:lstStyle/>
                    <a:p>
                      <a:pPr algn="ctr" fontAlgn="ctr"/>
                      <a:r>
                        <a:rPr lang="fr-FR" sz="1400" b="0" u="none" strike="noStrike">
                          <a:effectLst/>
                        </a:rPr>
                        <a:t>Date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Libellé</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Qté</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Coût unitaire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a:effectLst/>
                        </a:rPr>
                        <a:t>Montant</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err="1">
                          <a:effectLst/>
                        </a:rPr>
                        <a:t>Qté</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Coût unitaire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Montant</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a:effectLst/>
                        </a:rPr>
                        <a:t>Qté</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a:effectLst/>
                        </a:rPr>
                        <a:t>Coût unitaire</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0" u="none" strike="noStrike" dirty="0">
                          <a:effectLst/>
                        </a:rPr>
                        <a:t>Montant</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680382"/>
                  </a:ext>
                </a:extLst>
              </a:tr>
              <a:tr h="253504">
                <a:tc>
                  <a:txBody>
                    <a:bodyPr/>
                    <a:lstStyle/>
                    <a:p>
                      <a:pPr algn="just" fontAlgn="ctr"/>
                      <a:r>
                        <a:rPr lang="fr-FR" sz="1400" b="0" u="none" strike="noStrike">
                          <a:effectLst/>
                        </a:rPr>
                        <a:t>Debut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Stock initial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100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12,00 €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1 200,00 €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i="0" u="none" strike="noStrike" dirty="0">
                          <a:solidFill>
                            <a:srgbClr val="000000"/>
                          </a:solidFill>
                          <a:effectLst/>
                          <a:latin typeface="Arial" panose="020B060402020202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1 680,00 €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537235"/>
                  </a:ext>
                </a:extLst>
              </a:tr>
              <a:tr h="398362">
                <a:tc>
                  <a:txBody>
                    <a:bodyPr/>
                    <a:lstStyle/>
                    <a:p>
                      <a:pPr algn="just" fontAlgn="ctr"/>
                      <a:r>
                        <a:rPr lang="fr-FR" sz="1400" b="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Entrée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2400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15,00 €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36 000,00 €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2500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42 000,00 €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2688"/>
                  </a:ext>
                </a:extLst>
              </a:tr>
              <a:tr h="398362">
                <a:tc>
                  <a:txBody>
                    <a:bodyPr/>
                    <a:lstStyle/>
                    <a:p>
                      <a:pPr algn="just" fontAlgn="ctr"/>
                      <a:r>
                        <a:rPr lang="fr-FR" sz="1400" b="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Sortie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2500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42000,00 €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i="0" u="none" strike="noStrike" dirty="0">
                          <a:solidFill>
                            <a:srgbClr val="000000"/>
                          </a:solidFill>
                          <a:effectLst/>
                          <a:latin typeface="Arial" panose="020B060402020202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061226"/>
                  </a:ext>
                </a:extLst>
              </a:tr>
              <a:tr h="253504">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Stock final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u="none" strike="noStrike">
                          <a:effectLst/>
                        </a:rPr>
                        <a:t>2500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42000,00 €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16,8 €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b="0" u="none" strike="noStrike" dirty="0">
                          <a:effectLst/>
                        </a:rPr>
                        <a:t>  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498357"/>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81</a:t>
            </a:fld>
            <a:endParaRPr lang="fr-FR" dirty="0"/>
          </a:p>
        </p:txBody>
      </p:sp>
    </p:spTree>
    <p:extLst>
      <p:ext uri="{BB962C8B-B14F-4D97-AF65-F5344CB8AC3E}">
        <p14:creationId xmlns:p14="http://schemas.microsoft.com/office/powerpoint/2010/main" val="23154067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Cout de production</a:t>
            </a:r>
          </a:p>
        </p:txBody>
      </p:sp>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82</a:t>
            </a:fld>
            <a:endParaRPr lang="fr-FR" dirty="0"/>
          </a:p>
        </p:txBody>
      </p:sp>
      <p:graphicFrame>
        <p:nvGraphicFramePr>
          <p:cNvPr id="11" name="Espace réservé du contenu 10">
            <a:extLst>
              <a:ext uri="{FF2B5EF4-FFF2-40B4-BE49-F238E27FC236}">
                <a16:creationId xmlns:a16="http://schemas.microsoft.com/office/drawing/2014/main" id="{7E5BE783-6DB7-6269-6483-E84F5E60006C}"/>
              </a:ext>
            </a:extLst>
          </p:cNvPr>
          <p:cNvGraphicFramePr>
            <a:graphicFrameLocks noGrp="1"/>
          </p:cNvGraphicFramePr>
          <p:nvPr>
            <p:ph idx="1"/>
            <p:extLst>
              <p:ext uri="{D42A27DB-BD31-4B8C-83A1-F6EECF244321}">
                <p14:modId xmlns:p14="http://schemas.microsoft.com/office/powerpoint/2010/main" val="756516849"/>
              </p:ext>
            </p:extLst>
          </p:nvPr>
        </p:nvGraphicFramePr>
        <p:xfrm>
          <a:off x="1625600" y="1690688"/>
          <a:ext cx="8966199" cy="4473414"/>
        </p:xfrm>
        <a:graphic>
          <a:graphicData uri="http://schemas.openxmlformats.org/drawingml/2006/table">
            <a:tbl>
              <a:tblPr>
                <a:tableStyleId>{5C22544A-7EE6-4342-B048-85BDC9FD1C3A}</a:tableStyleId>
              </a:tblPr>
              <a:tblGrid>
                <a:gridCol w="3756671">
                  <a:extLst>
                    <a:ext uri="{9D8B030D-6E8A-4147-A177-3AD203B41FA5}">
                      <a16:colId xmlns:a16="http://schemas.microsoft.com/office/drawing/2014/main" val="3712318300"/>
                    </a:ext>
                  </a:extLst>
                </a:gridCol>
                <a:gridCol w="1660407">
                  <a:extLst>
                    <a:ext uri="{9D8B030D-6E8A-4147-A177-3AD203B41FA5}">
                      <a16:colId xmlns:a16="http://schemas.microsoft.com/office/drawing/2014/main" val="3342062216"/>
                    </a:ext>
                  </a:extLst>
                </a:gridCol>
                <a:gridCol w="1681162">
                  <a:extLst>
                    <a:ext uri="{9D8B030D-6E8A-4147-A177-3AD203B41FA5}">
                      <a16:colId xmlns:a16="http://schemas.microsoft.com/office/drawing/2014/main" val="4088143325"/>
                    </a:ext>
                  </a:extLst>
                </a:gridCol>
                <a:gridCol w="1867959">
                  <a:extLst>
                    <a:ext uri="{9D8B030D-6E8A-4147-A177-3AD203B41FA5}">
                      <a16:colId xmlns:a16="http://schemas.microsoft.com/office/drawing/2014/main" val="2636991637"/>
                    </a:ext>
                  </a:extLst>
                </a:gridCol>
              </a:tblGrid>
              <a:tr h="279626">
                <a:tc gridSpan="4">
                  <a:txBody>
                    <a:bodyPr/>
                    <a:lstStyle/>
                    <a:p>
                      <a:pPr algn="ctr" fontAlgn="b"/>
                      <a:r>
                        <a:rPr lang="fr-FR" sz="2000" b="1" u="none" strike="noStrike" dirty="0">
                          <a:effectLst/>
                        </a:rPr>
                        <a:t>Cout de production des sacs de tissu</a:t>
                      </a:r>
                      <a:endParaRPr lang="fr-FR"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67135597"/>
                  </a:ext>
                </a:extLst>
              </a:tr>
              <a:tr h="462121">
                <a:tc>
                  <a:txBody>
                    <a:bodyPr/>
                    <a:lstStyle/>
                    <a:p>
                      <a:pPr algn="ctr" fontAlgn="b"/>
                      <a:r>
                        <a:rPr lang="fr-FR" sz="1800" u="none" strike="noStrike" dirty="0">
                          <a:effectLst/>
                        </a:rPr>
                        <a:t> </a:t>
                      </a:r>
                      <a:endParaRPr lang="fr-FR"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Qté</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Valeur</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Total</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447760"/>
                  </a:ext>
                </a:extLst>
              </a:tr>
              <a:tr h="462121">
                <a:tc>
                  <a:txBody>
                    <a:bodyPr/>
                    <a:lstStyle/>
                    <a:p>
                      <a:pPr algn="l" fontAlgn="b"/>
                      <a:r>
                        <a:rPr lang="fr-FR" sz="1800" b="1" u="none" strike="noStrike" dirty="0">
                          <a:effectLst/>
                        </a:rPr>
                        <a:t>Charges directes</a:t>
                      </a:r>
                      <a:endParaRPr lang="fr-FR"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798562"/>
                  </a:ext>
                </a:extLst>
              </a:tr>
              <a:tr h="462121">
                <a:tc>
                  <a:txBody>
                    <a:bodyPr/>
                    <a:lstStyle/>
                    <a:p>
                      <a:pPr algn="l" fontAlgn="b"/>
                      <a:r>
                        <a:rPr lang="fr-FR" sz="1800" u="none" strike="noStrike">
                          <a:effectLst/>
                        </a:rPr>
                        <a:t>cout d'achat tissu</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dirty="0">
                          <a:effectLst/>
                        </a:rPr>
                        <a:t>3000</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12,1960784</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36 588,24 €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634373"/>
                  </a:ext>
                </a:extLst>
              </a:tr>
              <a:tr h="462121">
                <a:tc>
                  <a:txBody>
                    <a:bodyPr/>
                    <a:lstStyle/>
                    <a:p>
                      <a:pPr algn="l" fontAlgn="b"/>
                      <a:r>
                        <a:rPr lang="fr-FR" sz="1800" u="none" strike="noStrike">
                          <a:effectLst/>
                        </a:rPr>
                        <a:t>Main d'œuvre découpe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333,333333</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15,00 €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5 000,00 €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7778475"/>
                  </a:ext>
                </a:extLst>
              </a:tr>
              <a:tr h="462121">
                <a:tc>
                  <a:txBody>
                    <a:bodyPr/>
                    <a:lstStyle/>
                    <a:p>
                      <a:pPr algn="l" fontAlgn="b"/>
                      <a:r>
                        <a:rPr lang="fr-FR" sz="1800" u="none" strike="noStrike">
                          <a:effectLst/>
                        </a:rPr>
                        <a:t>Main d'œuvre couture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500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20,00 €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10 000,00 €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108677"/>
                  </a:ext>
                </a:extLst>
              </a:tr>
              <a:tr h="462121">
                <a:tc>
                  <a:txBody>
                    <a:bodyPr/>
                    <a:lstStyle/>
                    <a:p>
                      <a:pPr algn="l" fontAlgn="b"/>
                      <a:r>
                        <a:rPr lang="fr-FR" sz="1800" b="1" u="none" strike="noStrike" dirty="0">
                          <a:effectLst/>
                        </a:rPr>
                        <a:t>Charges indirectes</a:t>
                      </a:r>
                      <a:endParaRPr lang="fr-FR"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7648781"/>
                  </a:ext>
                </a:extLst>
              </a:tr>
              <a:tr h="462121">
                <a:tc>
                  <a:txBody>
                    <a:bodyPr/>
                    <a:lstStyle/>
                    <a:p>
                      <a:pPr algn="l" fontAlgn="b"/>
                      <a:r>
                        <a:rPr lang="fr-FR" sz="1800" u="none" strike="noStrike">
                          <a:effectLst/>
                        </a:rPr>
                        <a:t>Centre atelier découpe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12,10 €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12 100,00 €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484435"/>
                  </a:ext>
                </a:extLst>
              </a:tr>
              <a:tr h="462121">
                <a:tc>
                  <a:txBody>
                    <a:bodyPr/>
                    <a:lstStyle/>
                    <a:p>
                      <a:pPr algn="l" fontAlgn="b"/>
                      <a:r>
                        <a:rPr lang="fr-FR" sz="1800" u="none" strike="noStrike">
                          <a:effectLst/>
                        </a:rPr>
                        <a:t>Centre atelier couture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6,90 €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6 900,00 €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678986"/>
                  </a:ext>
                </a:extLst>
              </a:tr>
              <a:tr h="462121">
                <a:tc>
                  <a:txBody>
                    <a:bodyPr/>
                    <a:lstStyle/>
                    <a:p>
                      <a:pPr algn="l" fontAlgn="b"/>
                      <a:r>
                        <a:rPr lang="fr-FR" sz="1800" u="none" strike="noStrike">
                          <a:effectLst/>
                        </a:rPr>
                        <a:t>Total</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70,59 €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70 588,24 €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7247607"/>
                  </a:ext>
                </a:extLst>
              </a:tr>
            </a:tbl>
          </a:graphicData>
        </a:graphic>
      </p:graphicFrame>
    </p:spTree>
    <p:extLst>
      <p:ext uri="{BB962C8B-B14F-4D97-AF65-F5344CB8AC3E}">
        <p14:creationId xmlns:p14="http://schemas.microsoft.com/office/powerpoint/2010/main" val="9061030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Cout de production</a:t>
            </a:r>
          </a:p>
        </p:txBody>
      </p:sp>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83</a:t>
            </a:fld>
            <a:endParaRPr lang="fr-FR" dirty="0"/>
          </a:p>
        </p:txBody>
      </p:sp>
      <p:graphicFrame>
        <p:nvGraphicFramePr>
          <p:cNvPr id="7" name="Espace réservé du contenu 6">
            <a:extLst>
              <a:ext uri="{FF2B5EF4-FFF2-40B4-BE49-F238E27FC236}">
                <a16:creationId xmlns:a16="http://schemas.microsoft.com/office/drawing/2014/main" id="{87BF01F3-951C-1B3F-BE91-94C84B6FC860}"/>
              </a:ext>
            </a:extLst>
          </p:cNvPr>
          <p:cNvGraphicFramePr>
            <a:graphicFrameLocks noGrp="1"/>
          </p:cNvGraphicFramePr>
          <p:nvPr>
            <p:ph idx="1"/>
            <p:extLst>
              <p:ext uri="{D42A27DB-BD31-4B8C-83A1-F6EECF244321}">
                <p14:modId xmlns:p14="http://schemas.microsoft.com/office/powerpoint/2010/main" val="3823958161"/>
              </p:ext>
            </p:extLst>
          </p:nvPr>
        </p:nvGraphicFramePr>
        <p:xfrm>
          <a:off x="2090057" y="1690688"/>
          <a:ext cx="7979229" cy="3367375"/>
        </p:xfrm>
        <a:graphic>
          <a:graphicData uri="http://schemas.openxmlformats.org/drawingml/2006/table">
            <a:tbl>
              <a:tblPr>
                <a:tableStyleId>{5C22544A-7EE6-4342-B048-85BDC9FD1C3A}</a:tableStyleId>
              </a:tblPr>
              <a:tblGrid>
                <a:gridCol w="3343149">
                  <a:extLst>
                    <a:ext uri="{9D8B030D-6E8A-4147-A177-3AD203B41FA5}">
                      <a16:colId xmlns:a16="http://schemas.microsoft.com/office/drawing/2014/main" val="1240597941"/>
                    </a:ext>
                  </a:extLst>
                </a:gridCol>
                <a:gridCol w="1477635">
                  <a:extLst>
                    <a:ext uri="{9D8B030D-6E8A-4147-A177-3AD203B41FA5}">
                      <a16:colId xmlns:a16="http://schemas.microsoft.com/office/drawing/2014/main" val="3645081507"/>
                    </a:ext>
                  </a:extLst>
                </a:gridCol>
                <a:gridCol w="1496105">
                  <a:extLst>
                    <a:ext uri="{9D8B030D-6E8A-4147-A177-3AD203B41FA5}">
                      <a16:colId xmlns:a16="http://schemas.microsoft.com/office/drawing/2014/main" val="3023072087"/>
                    </a:ext>
                  </a:extLst>
                </a:gridCol>
                <a:gridCol w="1662340">
                  <a:extLst>
                    <a:ext uri="{9D8B030D-6E8A-4147-A177-3AD203B41FA5}">
                      <a16:colId xmlns:a16="http://schemas.microsoft.com/office/drawing/2014/main" val="2066920544"/>
                    </a:ext>
                  </a:extLst>
                </a:gridCol>
              </a:tblGrid>
              <a:tr h="305305">
                <a:tc gridSpan="4">
                  <a:txBody>
                    <a:bodyPr/>
                    <a:lstStyle/>
                    <a:p>
                      <a:pPr algn="ctr" fontAlgn="b"/>
                      <a:r>
                        <a:rPr lang="fr-FR" sz="2000" b="1" u="none" strike="noStrike" dirty="0">
                          <a:effectLst/>
                        </a:rPr>
                        <a:t>Cout de production des sacs en cuir</a:t>
                      </a:r>
                      <a:endParaRPr lang="fr-FR"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41196726"/>
                  </a:ext>
                </a:extLst>
              </a:tr>
              <a:tr h="305305">
                <a:tc>
                  <a:txBody>
                    <a:bodyPr/>
                    <a:lstStyle/>
                    <a:p>
                      <a:pPr algn="l" fontAlgn="b"/>
                      <a:r>
                        <a:rPr lang="fr-FR" sz="1800" u="none" strike="noStrike">
                          <a:effectLst/>
                        </a:rPr>
                        <a:t> </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Qté</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Valeur</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800" u="none" strike="noStrike">
                          <a:effectLst/>
                        </a:rPr>
                        <a:t>Total</a:t>
                      </a:r>
                      <a:endParaRPr lang="fr-FR" sz="18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286464"/>
                  </a:ext>
                </a:extLst>
              </a:tr>
              <a:tr h="305305">
                <a:tc>
                  <a:txBody>
                    <a:bodyPr/>
                    <a:lstStyle/>
                    <a:p>
                      <a:pPr algn="l" fontAlgn="b"/>
                      <a:r>
                        <a:rPr lang="fr-FR" sz="1800" b="1" u="none" strike="noStrike" dirty="0">
                          <a:effectLst/>
                        </a:rPr>
                        <a:t>Charges directes</a:t>
                      </a:r>
                      <a:endParaRPr lang="fr-FR"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84907"/>
                  </a:ext>
                </a:extLst>
              </a:tr>
              <a:tr h="305305">
                <a:tc>
                  <a:txBody>
                    <a:bodyPr/>
                    <a:lstStyle/>
                    <a:p>
                      <a:pPr algn="l" fontAlgn="b"/>
                      <a:r>
                        <a:rPr lang="fr-FR" sz="1800" u="none" strike="noStrike">
                          <a:effectLst/>
                        </a:rPr>
                        <a:t>cout d'achat tissu</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2000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dirty="0">
                          <a:effectLst/>
                        </a:rPr>
                        <a:t>12,1960784</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24 392,16 €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6551155"/>
                  </a:ext>
                </a:extLst>
              </a:tr>
              <a:tr h="305305">
                <a:tc>
                  <a:txBody>
                    <a:bodyPr/>
                    <a:lstStyle/>
                    <a:p>
                      <a:pPr algn="l" fontAlgn="b"/>
                      <a:r>
                        <a:rPr lang="fr-FR" sz="1800" u="none" strike="noStrike">
                          <a:effectLst/>
                        </a:rPr>
                        <a:t>Cout d'achat cuir</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2500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16,80 €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42 000,00 €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420626"/>
                  </a:ext>
                </a:extLst>
              </a:tr>
              <a:tr h="305305">
                <a:tc>
                  <a:txBody>
                    <a:bodyPr/>
                    <a:lstStyle/>
                    <a:p>
                      <a:pPr algn="l" fontAlgn="b"/>
                      <a:r>
                        <a:rPr lang="fr-FR" sz="1800" u="none" strike="noStrike">
                          <a:effectLst/>
                        </a:rPr>
                        <a:t>Main d'œuvre découpe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500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dirty="0">
                          <a:effectLst/>
                        </a:rPr>
                        <a:t>15 €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7 500,00 €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6318416"/>
                  </a:ext>
                </a:extLst>
              </a:tr>
              <a:tr h="305305">
                <a:tc>
                  <a:txBody>
                    <a:bodyPr/>
                    <a:lstStyle/>
                    <a:p>
                      <a:pPr algn="l" fontAlgn="b"/>
                      <a:r>
                        <a:rPr lang="fr-FR" sz="1800" u="none" strike="noStrike">
                          <a:effectLst/>
                        </a:rPr>
                        <a:t>Main d'œuvre couture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500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20 €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10 000,00 €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141024"/>
                  </a:ext>
                </a:extLst>
              </a:tr>
              <a:tr h="305305">
                <a:tc>
                  <a:txBody>
                    <a:bodyPr/>
                    <a:lstStyle/>
                    <a:p>
                      <a:pPr algn="l" fontAlgn="b"/>
                      <a:r>
                        <a:rPr lang="fr-FR" sz="1800" b="1" u="none" strike="noStrike" dirty="0">
                          <a:effectLst/>
                        </a:rPr>
                        <a:t>Charges indirectes</a:t>
                      </a:r>
                      <a:endParaRPr lang="fr-FR"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249418"/>
                  </a:ext>
                </a:extLst>
              </a:tr>
              <a:tr h="305305">
                <a:tc>
                  <a:txBody>
                    <a:bodyPr/>
                    <a:lstStyle/>
                    <a:p>
                      <a:pPr algn="l" fontAlgn="b"/>
                      <a:r>
                        <a:rPr lang="fr-FR" sz="1800" u="none" strike="noStrike">
                          <a:effectLst/>
                        </a:rPr>
                        <a:t>Centre atelier découpe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12,10 €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12 100,00 €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04035"/>
                  </a:ext>
                </a:extLst>
              </a:tr>
              <a:tr h="305305">
                <a:tc>
                  <a:txBody>
                    <a:bodyPr/>
                    <a:lstStyle/>
                    <a:p>
                      <a:pPr algn="l" fontAlgn="b"/>
                      <a:r>
                        <a:rPr lang="fr-FR" sz="1800" u="none" strike="noStrike">
                          <a:effectLst/>
                        </a:rPr>
                        <a:t>Centre atelier couture</a:t>
                      </a:r>
                      <a:endParaRPr lang="fr-FR" sz="18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6,90 €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6 900,00 €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454910"/>
                  </a:ext>
                </a:extLst>
              </a:tr>
              <a:tr h="305305">
                <a:tc>
                  <a:txBody>
                    <a:bodyPr/>
                    <a:lstStyle/>
                    <a:p>
                      <a:pPr algn="l" fontAlgn="b"/>
                      <a:r>
                        <a:rPr lang="fr-FR" sz="1800" u="none" strike="noStrike">
                          <a:effectLst/>
                        </a:rPr>
                        <a:t>Total</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u="none" strike="noStrike">
                          <a:effectLst/>
                        </a:rPr>
                        <a:t>1000</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a:effectLst/>
                        </a:rPr>
                        <a:t>        102,89 € </a:t>
                      </a:r>
                      <a:endParaRPr lang="fr-FR"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u="none" strike="noStrike" dirty="0">
                          <a:effectLst/>
                        </a:rPr>
                        <a:t>   102 892,16 € </a:t>
                      </a:r>
                      <a:endParaRPr lang="fr-FR"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386463"/>
                  </a:ext>
                </a:extLst>
              </a:tr>
            </a:tbl>
          </a:graphicData>
        </a:graphic>
      </p:graphicFrame>
    </p:spTree>
    <p:extLst>
      <p:ext uri="{BB962C8B-B14F-4D97-AF65-F5344CB8AC3E}">
        <p14:creationId xmlns:p14="http://schemas.microsoft.com/office/powerpoint/2010/main" val="28674480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Fiche de stock des produits finis</a:t>
            </a:r>
          </a:p>
        </p:txBody>
      </p:sp>
      <p:graphicFrame>
        <p:nvGraphicFramePr>
          <p:cNvPr id="4" name="Tableau 3"/>
          <p:cNvGraphicFramePr>
            <a:graphicFrameLocks noGrp="1"/>
          </p:cNvGraphicFramePr>
          <p:nvPr>
            <p:extLst>
              <p:ext uri="{D42A27DB-BD31-4B8C-83A1-F6EECF244321}">
                <p14:modId xmlns:p14="http://schemas.microsoft.com/office/powerpoint/2010/main" val="229147356"/>
              </p:ext>
            </p:extLst>
          </p:nvPr>
        </p:nvGraphicFramePr>
        <p:xfrm>
          <a:off x="72741" y="1614488"/>
          <a:ext cx="11897589" cy="4003357"/>
        </p:xfrm>
        <a:graphic>
          <a:graphicData uri="http://schemas.openxmlformats.org/drawingml/2006/table">
            <a:tbl>
              <a:tblPr>
                <a:tableStyleId>{5C22544A-7EE6-4342-B048-85BDC9FD1C3A}</a:tableStyleId>
              </a:tblPr>
              <a:tblGrid>
                <a:gridCol w="1081599">
                  <a:extLst>
                    <a:ext uri="{9D8B030D-6E8A-4147-A177-3AD203B41FA5}">
                      <a16:colId xmlns:a16="http://schemas.microsoft.com/office/drawing/2014/main" val="1049486501"/>
                    </a:ext>
                  </a:extLst>
                </a:gridCol>
                <a:gridCol w="1081599">
                  <a:extLst>
                    <a:ext uri="{9D8B030D-6E8A-4147-A177-3AD203B41FA5}">
                      <a16:colId xmlns:a16="http://schemas.microsoft.com/office/drawing/2014/main" val="2986614875"/>
                    </a:ext>
                  </a:extLst>
                </a:gridCol>
                <a:gridCol w="1081599">
                  <a:extLst>
                    <a:ext uri="{9D8B030D-6E8A-4147-A177-3AD203B41FA5}">
                      <a16:colId xmlns:a16="http://schemas.microsoft.com/office/drawing/2014/main" val="4125392989"/>
                    </a:ext>
                  </a:extLst>
                </a:gridCol>
                <a:gridCol w="1081599">
                  <a:extLst>
                    <a:ext uri="{9D8B030D-6E8A-4147-A177-3AD203B41FA5}">
                      <a16:colId xmlns:a16="http://schemas.microsoft.com/office/drawing/2014/main" val="1145877139"/>
                    </a:ext>
                  </a:extLst>
                </a:gridCol>
                <a:gridCol w="1081599">
                  <a:extLst>
                    <a:ext uri="{9D8B030D-6E8A-4147-A177-3AD203B41FA5}">
                      <a16:colId xmlns:a16="http://schemas.microsoft.com/office/drawing/2014/main" val="662912540"/>
                    </a:ext>
                  </a:extLst>
                </a:gridCol>
                <a:gridCol w="1081599">
                  <a:extLst>
                    <a:ext uri="{9D8B030D-6E8A-4147-A177-3AD203B41FA5}">
                      <a16:colId xmlns:a16="http://schemas.microsoft.com/office/drawing/2014/main" val="2803841022"/>
                    </a:ext>
                  </a:extLst>
                </a:gridCol>
                <a:gridCol w="1081599">
                  <a:extLst>
                    <a:ext uri="{9D8B030D-6E8A-4147-A177-3AD203B41FA5}">
                      <a16:colId xmlns:a16="http://schemas.microsoft.com/office/drawing/2014/main" val="3241322857"/>
                    </a:ext>
                  </a:extLst>
                </a:gridCol>
                <a:gridCol w="1081599">
                  <a:extLst>
                    <a:ext uri="{9D8B030D-6E8A-4147-A177-3AD203B41FA5}">
                      <a16:colId xmlns:a16="http://schemas.microsoft.com/office/drawing/2014/main" val="1712949887"/>
                    </a:ext>
                  </a:extLst>
                </a:gridCol>
                <a:gridCol w="1081599">
                  <a:extLst>
                    <a:ext uri="{9D8B030D-6E8A-4147-A177-3AD203B41FA5}">
                      <a16:colId xmlns:a16="http://schemas.microsoft.com/office/drawing/2014/main" val="2204823820"/>
                    </a:ext>
                  </a:extLst>
                </a:gridCol>
                <a:gridCol w="1081599">
                  <a:extLst>
                    <a:ext uri="{9D8B030D-6E8A-4147-A177-3AD203B41FA5}">
                      <a16:colId xmlns:a16="http://schemas.microsoft.com/office/drawing/2014/main" val="2177992770"/>
                    </a:ext>
                  </a:extLst>
                </a:gridCol>
                <a:gridCol w="1081599">
                  <a:extLst>
                    <a:ext uri="{9D8B030D-6E8A-4147-A177-3AD203B41FA5}">
                      <a16:colId xmlns:a16="http://schemas.microsoft.com/office/drawing/2014/main" val="606150287"/>
                    </a:ext>
                  </a:extLst>
                </a:gridCol>
              </a:tblGrid>
              <a:tr h="200025">
                <a:tc gridSpan="11">
                  <a:txBody>
                    <a:bodyPr/>
                    <a:lstStyle/>
                    <a:p>
                      <a:pPr algn="ctr" fontAlgn="b"/>
                      <a:r>
                        <a:rPr lang="fr-FR" sz="1400" b="1" u="none" strike="noStrike" dirty="0">
                          <a:effectLst/>
                        </a:rPr>
                        <a:t>Fiche de stock sac en tissu</a:t>
                      </a:r>
                      <a:endParaRPr lang="fr-FR"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558848146"/>
                  </a:ext>
                </a:extLst>
              </a:tr>
              <a:tr h="200025">
                <a:tc gridSpan="2">
                  <a:txBody>
                    <a:bodyPr/>
                    <a:lstStyle/>
                    <a:p>
                      <a:pPr algn="ctr" fontAlgn="ctr"/>
                      <a:r>
                        <a:rPr lang="fr-FR" sz="1400" b="1" u="none" strike="noStrike" dirty="0">
                          <a:effectLst/>
                        </a:rPr>
                        <a:t>Fiche de 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fontAlgn="ctr"/>
                      <a:r>
                        <a:rPr lang="fr-FR" sz="1400" b="1" u="none" strike="noStrike" dirty="0">
                          <a:effectLst/>
                        </a:rPr>
                        <a:t>Entrées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Sorties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a:effectLst/>
                        </a:rPr>
                        <a:t>Stock</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83170850"/>
                  </a:ext>
                </a:extLst>
              </a:tr>
              <a:tr h="294322">
                <a:tc>
                  <a:txBody>
                    <a:bodyPr/>
                    <a:lstStyle/>
                    <a:p>
                      <a:pPr algn="ctr" fontAlgn="ctr"/>
                      <a:r>
                        <a:rPr lang="fr-FR" sz="1400" u="none" strike="noStrike">
                          <a:effectLst/>
                        </a:rPr>
                        <a:t>Date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Libellé</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err="1">
                          <a:effectLst/>
                        </a:rPr>
                        <a:t>Qté</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Coût unitaire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Montant</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Qté</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Coût unitaire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Montant</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err="1">
                          <a:effectLst/>
                        </a:rPr>
                        <a:t>Qté</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Coût unitaire</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Montant</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381488"/>
                  </a:ext>
                </a:extLst>
              </a:tr>
              <a:tr h="200025">
                <a:tc>
                  <a:txBody>
                    <a:bodyPr/>
                    <a:lstStyle/>
                    <a:p>
                      <a:pPr algn="just" fontAlgn="ctr"/>
                      <a:r>
                        <a:rPr lang="fr-FR" sz="1400" u="none" strike="noStrike">
                          <a:effectLst/>
                        </a:rPr>
                        <a:t>Debut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Stock initial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300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18 000,00 €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300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68,145 €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i="0" u="none" strike="noStrike" dirty="0">
                          <a:solidFill>
                            <a:srgbClr val="000000"/>
                          </a:solidFill>
                          <a:effectLst/>
                          <a:latin typeface="Arial" panose="020B0604020202020204" pitchFamily="34" charset="0"/>
                        </a:rPr>
                        <a:t>20 443,44 €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288440"/>
                  </a:ext>
                </a:extLst>
              </a:tr>
              <a:tr h="314325">
                <a:tc>
                  <a:txBody>
                    <a:bodyPr/>
                    <a:lstStyle/>
                    <a:p>
                      <a:pPr algn="just" fontAlgn="ctr"/>
                      <a:r>
                        <a:rPr lang="fr-FR" sz="140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Entrée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1000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70,59 €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70588,24 €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1300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68,145 €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i="0" u="none" strike="noStrike" dirty="0">
                          <a:solidFill>
                            <a:srgbClr val="000000"/>
                          </a:solidFill>
                          <a:effectLst/>
                          <a:latin typeface="Arial" panose="020B0604020202020204" pitchFamily="34" charset="0"/>
                        </a:rPr>
                        <a:t>88 588,24 €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670461"/>
                  </a:ext>
                </a:extLst>
              </a:tr>
              <a:tr h="314325">
                <a:tc>
                  <a:txBody>
                    <a:bodyPr/>
                    <a:lstStyle/>
                    <a:p>
                      <a:pPr algn="just" fontAlgn="ctr"/>
                      <a:r>
                        <a:rPr lang="fr-FR" sz="140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Sortie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1200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68,145</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81 773,76 €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68,145 €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i="0" u="none" strike="noStrike" dirty="0">
                          <a:solidFill>
                            <a:srgbClr val="000000"/>
                          </a:solidFill>
                          <a:effectLst/>
                          <a:latin typeface="Arial" panose="020B0604020202020204" pitchFamily="34" charset="0"/>
                        </a:rPr>
                        <a:t>6 814,48 €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747349"/>
                  </a:ext>
                </a:extLst>
              </a:tr>
              <a:tr h="200025">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Stock final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1300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68,145 €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88 588,24 €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100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         68,145 €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b="0" i="0" u="none" strike="noStrike" dirty="0">
                          <a:solidFill>
                            <a:srgbClr val="000000"/>
                          </a:solidFill>
                          <a:effectLst/>
                          <a:latin typeface="Arial" panose="020B0604020202020204" pitchFamily="34" charset="0"/>
                        </a:rPr>
                        <a:t>6 814,48 €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6962262"/>
                  </a:ext>
                </a:extLst>
              </a:tr>
              <a:tr h="190500">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5236893"/>
                  </a:ext>
                </a:extLst>
              </a:tr>
              <a:tr h="190500">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679244"/>
                  </a:ext>
                </a:extLst>
              </a:tr>
              <a:tr h="190500">
                <a:tc gridSpan="11">
                  <a:txBody>
                    <a:bodyPr/>
                    <a:lstStyle/>
                    <a:p>
                      <a:pPr algn="ctr" fontAlgn="b"/>
                      <a:r>
                        <a:rPr lang="fr-FR" sz="1400" b="1" u="none" strike="noStrike" dirty="0">
                          <a:effectLst/>
                        </a:rPr>
                        <a:t>Fiche de stock sac en cuir</a:t>
                      </a:r>
                      <a:endParaRPr lang="fr-FR"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65098703"/>
                  </a:ext>
                </a:extLst>
              </a:tr>
              <a:tr h="200025">
                <a:tc gridSpan="2">
                  <a:txBody>
                    <a:bodyPr/>
                    <a:lstStyle/>
                    <a:p>
                      <a:pPr algn="ctr" fontAlgn="ctr"/>
                      <a:r>
                        <a:rPr lang="fr-FR" sz="1400" b="1" u="none" strike="noStrike" dirty="0">
                          <a:effectLst/>
                        </a:rPr>
                        <a:t>Fiche de 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gridSpan="3">
                  <a:txBody>
                    <a:bodyPr/>
                    <a:lstStyle/>
                    <a:p>
                      <a:pPr algn="ctr" fontAlgn="ctr"/>
                      <a:r>
                        <a:rPr lang="fr-FR" sz="1400" b="1" u="none" strike="noStrike" dirty="0">
                          <a:effectLst/>
                        </a:rPr>
                        <a:t>Entrées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Sorties</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gridSpan="3">
                  <a:txBody>
                    <a:bodyPr/>
                    <a:lstStyle/>
                    <a:p>
                      <a:pPr algn="ctr" fontAlgn="ctr"/>
                      <a:r>
                        <a:rPr lang="fr-FR" sz="1400" b="1" u="none" strike="noStrike" dirty="0">
                          <a:effectLst/>
                        </a:rPr>
                        <a:t>Stock</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44957818"/>
                  </a:ext>
                </a:extLst>
              </a:tr>
              <a:tr h="200025">
                <a:tc>
                  <a:txBody>
                    <a:bodyPr/>
                    <a:lstStyle/>
                    <a:p>
                      <a:pPr algn="ctr" fontAlgn="ctr"/>
                      <a:r>
                        <a:rPr lang="fr-FR" sz="1400" b="1" u="none" strike="noStrike">
                          <a:effectLst/>
                        </a:rPr>
                        <a:t>Date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Libellé</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err="1">
                          <a:effectLst/>
                        </a:rPr>
                        <a:t>Qté</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Coût unitaire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Montant</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Qté</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Coût unitaire</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a:effectLst/>
                        </a:rPr>
                        <a:t>Montant</a:t>
                      </a:r>
                      <a:endParaRPr lang="fr-FR" sz="1400" b="1"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err="1">
                          <a:effectLst/>
                        </a:rPr>
                        <a:t>Qté</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Coût unitaire</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400" b="1" u="none" strike="noStrike" dirty="0">
                          <a:effectLst/>
                        </a:rPr>
                        <a:t>Montant</a:t>
                      </a:r>
                      <a:endParaRPr lang="fr-FR" sz="14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744454"/>
                  </a:ext>
                </a:extLst>
              </a:tr>
              <a:tr h="200025">
                <a:tc>
                  <a:txBody>
                    <a:bodyPr/>
                    <a:lstStyle/>
                    <a:p>
                      <a:pPr algn="just" fontAlgn="ctr"/>
                      <a:r>
                        <a:rPr lang="fr-FR" sz="1400" u="none" strike="noStrike">
                          <a:effectLst/>
                        </a:rPr>
                        <a:t>Debut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Stock initial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50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5 000,00 €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50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900" b="0" i="0" u="none" strike="noStrike">
                          <a:solidFill>
                            <a:srgbClr val="000000"/>
                          </a:solidFill>
                          <a:effectLst/>
                          <a:latin typeface="Arial" panose="020B0604020202020204" pitchFamily="34" charset="0"/>
                        </a:rPr>
                        <a:t>      5 137,72 €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98894"/>
                  </a:ext>
                </a:extLst>
              </a:tr>
              <a:tr h="314325">
                <a:tc>
                  <a:txBody>
                    <a:bodyPr/>
                    <a:lstStyle/>
                    <a:p>
                      <a:pPr algn="just" fontAlgn="ctr"/>
                      <a:r>
                        <a:rPr lang="fr-FR" sz="140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Entrée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1000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102,89 €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102 892,16 €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1050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900" b="0" i="0" u="none" strike="noStrike">
                          <a:solidFill>
                            <a:srgbClr val="000000"/>
                          </a:solidFill>
                          <a:effectLst/>
                          <a:latin typeface="Arial" panose="020B0604020202020204" pitchFamily="34" charset="0"/>
                        </a:rPr>
                        <a:t> 107 892,16 €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112793"/>
                  </a:ext>
                </a:extLst>
              </a:tr>
              <a:tr h="314325">
                <a:tc>
                  <a:txBody>
                    <a:bodyPr/>
                    <a:lstStyle/>
                    <a:p>
                      <a:pPr algn="just" fontAlgn="ctr"/>
                      <a:r>
                        <a:rPr lang="fr-FR" sz="1400" u="none" strike="noStrike">
                          <a:effectLst/>
                        </a:rPr>
                        <a:t>Courant mois</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Sortie</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900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92 478,99 €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dirty="0">
                          <a:effectLst/>
                        </a:rPr>
                        <a:t>150</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900" b="0" i="0" u="none" strike="noStrike">
                          <a:solidFill>
                            <a:srgbClr val="000000"/>
                          </a:solidFill>
                          <a:effectLst/>
                          <a:latin typeface="Arial" panose="020B0604020202020204" pitchFamily="34" charset="0"/>
                        </a:rPr>
                        <a:t>    15 413,17 €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270165"/>
                  </a:ext>
                </a:extLst>
              </a:tr>
              <a:tr h="200025">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Stock final</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1050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107 892,16 €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sz="1400" u="none" strike="noStrike">
                          <a:effectLst/>
                        </a:rPr>
                        <a:t>150</a:t>
                      </a:r>
                      <a:endParaRPr lang="fr-FR" sz="14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1400" u="none" strike="noStrike" dirty="0">
                          <a:effectLst/>
                        </a:rPr>
                        <a:t> 102,754 € </a:t>
                      </a:r>
                      <a:endParaRPr lang="fr-FR" sz="14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fr-FR" sz="900" b="0" i="0" u="none" strike="noStrike" dirty="0">
                          <a:solidFill>
                            <a:srgbClr val="000000"/>
                          </a:solidFill>
                          <a:effectLst/>
                          <a:latin typeface="Arial" panose="020B0604020202020204" pitchFamily="34" charset="0"/>
                        </a:rPr>
                        <a:t>    15 413,17 €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765749"/>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84</a:t>
            </a:fld>
            <a:endParaRPr lang="fr-FR" dirty="0"/>
          </a:p>
        </p:txBody>
      </p:sp>
    </p:spTree>
    <p:extLst>
      <p:ext uri="{BB962C8B-B14F-4D97-AF65-F5344CB8AC3E}">
        <p14:creationId xmlns:p14="http://schemas.microsoft.com/office/powerpoint/2010/main" val="2710317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 Calcul cout hors production</a:t>
            </a:r>
          </a:p>
        </p:txBody>
      </p:sp>
      <p:graphicFrame>
        <p:nvGraphicFramePr>
          <p:cNvPr id="4" name="Tableau 3"/>
          <p:cNvGraphicFramePr>
            <a:graphicFrameLocks noGrp="1"/>
          </p:cNvGraphicFramePr>
          <p:nvPr>
            <p:extLst>
              <p:ext uri="{D42A27DB-BD31-4B8C-83A1-F6EECF244321}">
                <p14:modId xmlns:p14="http://schemas.microsoft.com/office/powerpoint/2010/main" val="420418225"/>
              </p:ext>
            </p:extLst>
          </p:nvPr>
        </p:nvGraphicFramePr>
        <p:xfrm>
          <a:off x="1950029" y="1690688"/>
          <a:ext cx="7467600" cy="4362455"/>
        </p:xfrm>
        <a:graphic>
          <a:graphicData uri="http://schemas.openxmlformats.org/drawingml/2006/table">
            <a:tbl>
              <a:tblPr>
                <a:tableStyleId>{5C22544A-7EE6-4342-B048-85BDC9FD1C3A}</a:tableStyleId>
              </a:tblPr>
              <a:tblGrid>
                <a:gridCol w="3435418">
                  <a:extLst>
                    <a:ext uri="{9D8B030D-6E8A-4147-A177-3AD203B41FA5}">
                      <a16:colId xmlns:a16="http://schemas.microsoft.com/office/drawing/2014/main" val="3517913329"/>
                    </a:ext>
                  </a:extLst>
                </a:gridCol>
                <a:gridCol w="1290298">
                  <a:extLst>
                    <a:ext uri="{9D8B030D-6E8A-4147-A177-3AD203B41FA5}">
                      <a16:colId xmlns:a16="http://schemas.microsoft.com/office/drawing/2014/main" val="2640777234"/>
                    </a:ext>
                  </a:extLst>
                </a:gridCol>
                <a:gridCol w="1290298">
                  <a:extLst>
                    <a:ext uri="{9D8B030D-6E8A-4147-A177-3AD203B41FA5}">
                      <a16:colId xmlns:a16="http://schemas.microsoft.com/office/drawing/2014/main" val="4249595849"/>
                    </a:ext>
                  </a:extLst>
                </a:gridCol>
                <a:gridCol w="1451586">
                  <a:extLst>
                    <a:ext uri="{9D8B030D-6E8A-4147-A177-3AD203B41FA5}">
                      <a16:colId xmlns:a16="http://schemas.microsoft.com/office/drawing/2014/main" val="4135730262"/>
                    </a:ext>
                  </a:extLst>
                </a:gridCol>
              </a:tblGrid>
              <a:tr h="256615">
                <a:tc gridSpan="4">
                  <a:txBody>
                    <a:bodyPr/>
                    <a:lstStyle/>
                    <a:p>
                      <a:pPr algn="ctr" fontAlgn="b"/>
                      <a:r>
                        <a:rPr lang="fr-FR" sz="1600" b="1" u="none" strike="noStrike" dirty="0">
                          <a:effectLst/>
                        </a:rPr>
                        <a:t>Cout hors production sac en tissu vendus</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25248814"/>
                  </a:ext>
                </a:extLst>
              </a:tr>
              <a:tr h="256615">
                <a:tc>
                  <a:txBody>
                    <a:bodyPr/>
                    <a:lstStyle/>
                    <a:p>
                      <a:pPr algn="l"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rPr>
                        <a:t>Qté</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Valeur</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080969"/>
                  </a:ext>
                </a:extLst>
              </a:tr>
              <a:tr h="256615">
                <a:tc>
                  <a:txBody>
                    <a:bodyPr/>
                    <a:lstStyle/>
                    <a:p>
                      <a:pPr algn="l" fontAlgn="b"/>
                      <a:r>
                        <a:rPr lang="fr-FR" sz="1600" u="none" strike="noStrike" dirty="0">
                          <a:effectLst/>
                        </a:rPr>
                        <a:t>Charges directes</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95132"/>
                  </a:ext>
                </a:extLst>
              </a:tr>
              <a:tr h="256615">
                <a:tc>
                  <a:txBody>
                    <a:bodyPr/>
                    <a:lstStyle/>
                    <a:p>
                      <a:pPr algn="l" fontAlgn="b"/>
                      <a:r>
                        <a:rPr lang="fr-FR" sz="1600" u="none" strike="noStrike" dirty="0">
                          <a:effectLst/>
                        </a:rPr>
                        <a:t>Aucune dans le sujet</a:t>
                      </a:r>
                      <a:endParaRPr lang="fr-FR" sz="1600" b="0" i="0" u="none" strike="noStrike" dirty="0">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39575"/>
                  </a:ext>
                </a:extLst>
              </a:tr>
              <a:tr h="256615">
                <a:tc>
                  <a:txBody>
                    <a:bodyPr/>
                    <a:lstStyle/>
                    <a:p>
                      <a:pPr algn="l" fontAlgn="b"/>
                      <a:r>
                        <a:rPr lang="fr-FR" sz="1600" u="none" strike="noStrike" dirty="0">
                          <a:effectLst/>
                        </a:rPr>
                        <a:t>Charges indirectes</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519420"/>
                  </a:ext>
                </a:extLst>
              </a:tr>
              <a:tr h="256615">
                <a:tc>
                  <a:txBody>
                    <a:bodyPr/>
                    <a:lstStyle/>
                    <a:p>
                      <a:pPr algn="l" fontAlgn="b"/>
                      <a:r>
                        <a:rPr lang="fr-FR" sz="1600" u="none" strike="noStrike">
                          <a:effectLst/>
                        </a:rPr>
                        <a:t>Centre ventes</a:t>
                      </a:r>
                      <a:endParaRPr lang="fr-FR" sz="16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1200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20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24000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862194"/>
                  </a:ext>
                </a:extLst>
              </a:tr>
              <a:tr h="256615">
                <a:tc>
                  <a:txBody>
                    <a:bodyPr/>
                    <a:lstStyle/>
                    <a:p>
                      <a:pPr algn="l" fontAlgn="b"/>
                      <a:r>
                        <a:rPr lang="fr-FR" sz="1600" u="none" strike="noStrike">
                          <a:effectLst/>
                        </a:rPr>
                        <a:t>Centre administration</a:t>
                      </a:r>
                      <a:endParaRPr lang="fr-FR" sz="16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2748,00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4,91029</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13493,47692</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727500"/>
                  </a:ext>
                </a:extLst>
              </a:tr>
              <a:tr h="256615">
                <a:tc>
                  <a:txBody>
                    <a:bodyPr/>
                    <a:lstStyle/>
                    <a:p>
                      <a:pPr algn="l" fontAlgn="b"/>
                      <a:r>
                        <a:rPr lang="fr-FR" sz="1600" u="none" strike="noStrike">
                          <a:effectLst/>
                        </a:rPr>
                        <a:t>Total</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37493,47692</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457464"/>
                  </a:ext>
                </a:extLst>
              </a:tr>
              <a:tr h="256615">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380596"/>
                  </a:ext>
                </a:extLst>
              </a:tr>
              <a:tr h="256615">
                <a:tc gridSpan="4">
                  <a:txBody>
                    <a:bodyPr/>
                    <a:lstStyle/>
                    <a:p>
                      <a:pPr algn="ctr" fontAlgn="b"/>
                      <a:r>
                        <a:rPr lang="fr-FR" sz="1600" b="1" u="none" strike="noStrike" dirty="0">
                          <a:effectLst/>
                        </a:rPr>
                        <a:t>Cout hors production sac en cuir vendus</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27375691"/>
                  </a:ext>
                </a:extLst>
              </a:tr>
              <a:tr h="256615">
                <a:tc>
                  <a:txBody>
                    <a:bodyPr/>
                    <a:lstStyle/>
                    <a:p>
                      <a:pPr algn="l"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rPr>
                        <a:t>Qté</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Valeur</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50337"/>
                  </a:ext>
                </a:extLst>
              </a:tr>
              <a:tr h="256615">
                <a:tc>
                  <a:txBody>
                    <a:bodyPr/>
                    <a:lstStyle/>
                    <a:p>
                      <a:pPr algn="l" fontAlgn="b"/>
                      <a:r>
                        <a:rPr lang="fr-FR" sz="1600" u="none" strike="noStrike" dirty="0">
                          <a:effectLst/>
                        </a:rPr>
                        <a:t>Charges directes</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0726273"/>
                  </a:ext>
                </a:extLst>
              </a:tr>
              <a:tr h="256615">
                <a:tc>
                  <a:txBody>
                    <a:bodyPr/>
                    <a:lstStyle/>
                    <a:p>
                      <a:pPr algn="l" fontAlgn="b"/>
                      <a:r>
                        <a:rPr lang="fr-FR" sz="1600" u="none" strike="noStrike" dirty="0">
                          <a:effectLst/>
                        </a:rPr>
                        <a:t>Aucune dans le sujet</a:t>
                      </a:r>
                      <a:endParaRPr lang="fr-FR" sz="1600" b="0" i="0" u="none" strike="noStrike" dirty="0">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72534"/>
                  </a:ext>
                </a:extLst>
              </a:tr>
              <a:tr h="256615">
                <a:tc>
                  <a:txBody>
                    <a:bodyPr/>
                    <a:lstStyle/>
                    <a:p>
                      <a:pPr algn="l" fontAlgn="b"/>
                      <a:r>
                        <a:rPr lang="fr-FR" sz="1600" u="none" strike="noStrike">
                          <a:effectLst/>
                        </a:rPr>
                        <a:t>Charges indirectes</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304906"/>
                  </a:ext>
                </a:extLst>
              </a:tr>
              <a:tr h="256615">
                <a:tc>
                  <a:txBody>
                    <a:bodyPr/>
                    <a:lstStyle/>
                    <a:p>
                      <a:pPr algn="l" fontAlgn="b"/>
                      <a:r>
                        <a:rPr lang="fr-FR" sz="1600" u="none" strike="noStrike">
                          <a:effectLst/>
                        </a:rPr>
                        <a:t>Centre ventes</a:t>
                      </a:r>
                      <a:endParaRPr lang="fr-FR" sz="16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900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20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18000</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650067"/>
                  </a:ext>
                </a:extLst>
              </a:tr>
              <a:tr h="256615">
                <a:tc>
                  <a:txBody>
                    <a:bodyPr/>
                    <a:lstStyle/>
                    <a:p>
                      <a:pPr algn="l" fontAlgn="b"/>
                      <a:r>
                        <a:rPr lang="fr-FR" sz="1600" u="none" strike="noStrike">
                          <a:effectLst/>
                        </a:rPr>
                        <a:t>Centre administration</a:t>
                      </a:r>
                      <a:endParaRPr lang="fr-FR" sz="1600" b="0" i="0" u="none" strike="noStrike">
                        <a:solidFill>
                          <a:srgbClr val="000000"/>
                        </a:solidFill>
                        <a:effectLst/>
                        <a:latin typeface="Calibri" panose="020F0502020204030204" pitchFamily="34" charset="0"/>
                      </a:endParaRPr>
                    </a:p>
                  </a:txBody>
                  <a:tcPr marL="171450"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rPr>
                        <a:t>2547,00</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4,91029</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12506,50863</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164557"/>
                  </a:ext>
                </a:extLst>
              </a:tr>
              <a:tr h="256615">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rPr>
                        <a:t>30506,50863</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39636"/>
                  </a:ext>
                </a:extLst>
              </a:tr>
            </a:tbl>
          </a:graphicData>
        </a:graphic>
      </p:graphicFrame>
      <p:sp>
        <p:nvSpPr>
          <p:cNvPr id="3" name="Espace réservé du numéro de diapositive 2"/>
          <p:cNvSpPr>
            <a:spLocks noGrp="1"/>
          </p:cNvSpPr>
          <p:nvPr>
            <p:ph type="sldNum" sz="quarter" idx="12"/>
          </p:nvPr>
        </p:nvSpPr>
        <p:spPr/>
        <p:txBody>
          <a:bodyPr/>
          <a:lstStyle/>
          <a:p>
            <a:fld id="{97F7B853-8A24-4C5E-8087-7BA81C8CE4E2}" type="slidenum">
              <a:rPr lang="fr-FR" smtClean="0"/>
              <a:pPr/>
              <a:t>85</a:t>
            </a:fld>
            <a:endParaRPr lang="fr-FR" dirty="0"/>
          </a:p>
        </p:txBody>
      </p:sp>
    </p:spTree>
    <p:extLst>
      <p:ext uri="{BB962C8B-B14F-4D97-AF65-F5344CB8AC3E}">
        <p14:creationId xmlns:p14="http://schemas.microsoft.com/office/powerpoint/2010/main" val="21365342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 Cout de revient des sacs vendus</a:t>
            </a:r>
          </a:p>
        </p:txBody>
      </p:sp>
      <p:graphicFrame>
        <p:nvGraphicFramePr>
          <p:cNvPr id="4" name="Tableau 3"/>
          <p:cNvGraphicFramePr>
            <a:graphicFrameLocks noGrp="1"/>
          </p:cNvGraphicFramePr>
          <p:nvPr>
            <p:extLst>
              <p:ext uri="{D42A27DB-BD31-4B8C-83A1-F6EECF244321}">
                <p14:modId xmlns:p14="http://schemas.microsoft.com/office/powerpoint/2010/main" val="2281993581"/>
              </p:ext>
            </p:extLst>
          </p:nvPr>
        </p:nvGraphicFramePr>
        <p:xfrm>
          <a:off x="1215736" y="1600200"/>
          <a:ext cx="7090065" cy="3226550"/>
        </p:xfrm>
        <a:graphic>
          <a:graphicData uri="http://schemas.openxmlformats.org/drawingml/2006/table">
            <a:tbl>
              <a:tblPr>
                <a:tableStyleId>{5C22544A-7EE6-4342-B048-85BDC9FD1C3A}</a:tableStyleId>
              </a:tblPr>
              <a:tblGrid>
                <a:gridCol w="3261736">
                  <a:extLst>
                    <a:ext uri="{9D8B030D-6E8A-4147-A177-3AD203B41FA5}">
                      <a16:colId xmlns:a16="http://schemas.microsoft.com/office/drawing/2014/main" val="2104233732"/>
                    </a:ext>
                  </a:extLst>
                </a:gridCol>
                <a:gridCol w="1225065">
                  <a:extLst>
                    <a:ext uri="{9D8B030D-6E8A-4147-A177-3AD203B41FA5}">
                      <a16:colId xmlns:a16="http://schemas.microsoft.com/office/drawing/2014/main" val="3701701589"/>
                    </a:ext>
                  </a:extLst>
                </a:gridCol>
                <a:gridCol w="1225065">
                  <a:extLst>
                    <a:ext uri="{9D8B030D-6E8A-4147-A177-3AD203B41FA5}">
                      <a16:colId xmlns:a16="http://schemas.microsoft.com/office/drawing/2014/main" val="2942118850"/>
                    </a:ext>
                  </a:extLst>
                </a:gridCol>
                <a:gridCol w="1378199">
                  <a:extLst>
                    <a:ext uri="{9D8B030D-6E8A-4147-A177-3AD203B41FA5}">
                      <a16:colId xmlns:a16="http://schemas.microsoft.com/office/drawing/2014/main" val="2284459253"/>
                    </a:ext>
                  </a:extLst>
                </a:gridCol>
              </a:tblGrid>
              <a:tr h="247650">
                <a:tc gridSpan="4">
                  <a:txBody>
                    <a:bodyPr/>
                    <a:lstStyle/>
                    <a:p>
                      <a:pPr algn="ctr"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Cout de revient sac en tissu vendus</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94865634"/>
                  </a:ext>
                </a:extLst>
              </a:tr>
              <a:tr h="247650">
                <a:tc>
                  <a:txBody>
                    <a:bodyPr/>
                    <a:lstStyle/>
                    <a:p>
                      <a:pPr algn="l"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latin typeface="Calibri" panose="020F0502020204030204" pitchFamily="34" charset="0"/>
                          <a:ea typeface="Calibri" panose="020F0502020204030204" pitchFamily="34" charset="0"/>
                          <a:cs typeface="Calibri" panose="020F0502020204030204" pitchFamily="34" charset="0"/>
                        </a:rPr>
                        <a:t>Qté</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latin typeface="Calibri" panose="020F0502020204030204" pitchFamily="34" charset="0"/>
                          <a:ea typeface="Calibri" panose="020F0502020204030204" pitchFamily="34" charset="0"/>
                          <a:cs typeface="Calibri" panose="020F0502020204030204" pitchFamily="34" charset="0"/>
                        </a:rPr>
                        <a:t>Valeur</a:t>
                      </a:r>
                      <a:endParaRPr lang="fr-FR"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total</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140543"/>
                  </a:ext>
                </a:extLst>
              </a:tr>
              <a:tr h="247650">
                <a:tc>
                  <a:txBody>
                    <a:bodyPr/>
                    <a:lstStyle/>
                    <a:p>
                      <a:pPr algn="l" fontAlgn="b"/>
                      <a:r>
                        <a:rPr lang="fr-FR" sz="1600" u="none" strike="noStrike" dirty="0">
                          <a:effectLst/>
                          <a:latin typeface="Calibri" panose="020F0502020204030204" pitchFamily="34" charset="0"/>
                          <a:ea typeface="Calibri" panose="020F0502020204030204" pitchFamily="34" charset="0"/>
                          <a:cs typeface="Calibri" panose="020F0502020204030204" pitchFamily="34" charset="0"/>
                        </a:rPr>
                        <a:t>Cout de production</a:t>
                      </a:r>
                      <a:endPar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dirty="0">
                          <a:effectLst/>
                          <a:latin typeface="Calibri" panose="020F0502020204030204" pitchFamily="34" charset="0"/>
                          <a:ea typeface="Calibri" panose="020F0502020204030204" pitchFamily="34" charset="0"/>
                          <a:cs typeface="Calibri" panose="020F0502020204030204" pitchFamily="34" charset="0"/>
                        </a:rPr>
                        <a:t>1200</a:t>
                      </a:r>
                      <a:endPar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68,1447964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81773,75566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752448"/>
                  </a:ext>
                </a:extLst>
              </a:tr>
              <a:tr h="247650">
                <a:tc>
                  <a:txBody>
                    <a:bodyPr/>
                    <a:lstStyle/>
                    <a:p>
                      <a:pPr algn="l" fontAlgn="b"/>
                      <a:r>
                        <a:rPr lang="fr-FR" sz="1600" u="none" strike="noStrike" dirty="0">
                          <a:effectLst/>
                          <a:latin typeface="Calibri" panose="020F0502020204030204" pitchFamily="34" charset="0"/>
                          <a:ea typeface="Calibri" panose="020F0502020204030204" pitchFamily="34" charset="0"/>
                          <a:cs typeface="Calibri" panose="020F0502020204030204" pitchFamily="34" charset="0"/>
                        </a:rPr>
                        <a:t>Cout hors production</a:t>
                      </a:r>
                      <a:endPar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a:effectLst/>
                          <a:latin typeface="Calibri" panose="020F0502020204030204" pitchFamily="34" charset="0"/>
                          <a:ea typeface="Calibri" panose="020F0502020204030204" pitchFamily="34" charset="0"/>
                          <a:cs typeface="Calibri" panose="020F0502020204030204" pitchFamily="34" charset="0"/>
                        </a:rPr>
                        <a:t> </a:t>
                      </a:r>
                      <a:endParaRPr lang="fr-FR"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37493,47692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765597"/>
                  </a:ext>
                </a:extLst>
              </a:tr>
              <a:tr h="247650">
                <a:tc>
                  <a:txBody>
                    <a:bodyPr/>
                    <a:lstStyle/>
                    <a:p>
                      <a:pPr algn="l" fontAlgn="b"/>
                      <a:r>
                        <a:rPr lang="fr-FR" sz="1600" u="none" strike="noStrike" dirty="0">
                          <a:effectLst/>
                          <a:latin typeface="Calibri" panose="020F0502020204030204" pitchFamily="34" charset="0"/>
                          <a:ea typeface="Calibri" panose="020F0502020204030204" pitchFamily="34" charset="0"/>
                          <a:cs typeface="Calibri" panose="020F0502020204030204" pitchFamily="34" charset="0"/>
                        </a:rPr>
                        <a:t>Total</a:t>
                      </a:r>
                      <a:endPar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600" u="none" strike="noStrike">
                          <a:effectLst/>
                          <a:latin typeface="Calibri" panose="020F0502020204030204" pitchFamily="34" charset="0"/>
                          <a:ea typeface="Calibri" panose="020F0502020204030204" pitchFamily="34" charset="0"/>
                          <a:cs typeface="Calibri" panose="020F0502020204030204" pitchFamily="34" charset="0"/>
                        </a:rPr>
                        <a:t>1200</a:t>
                      </a:r>
                      <a:endParaRPr lang="fr-FR"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99,3893605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119267,2326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660676"/>
                  </a:ext>
                </a:extLst>
              </a:tr>
              <a:tr h="247650">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75955"/>
                  </a:ext>
                </a:extLst>
              </a:tr>
              <a:tr h="256655">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861216"/>
                  </a:ext>
                </a:extLst>
              </a:tr>
              <a:tr h="247650">
                <a:tc gridSpan="4">
                  <a:txBody>
                    <a:bodyPr/>
                    <a:lstStyle/>
                    <a:p>
                      <a:pPr algn="ctr"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Cout de revient sac en cuir vendus</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1969792"/>
                  </a:ext>
                </a:extLst>
              </a:tr>
              <a:tr h="247650">
                <a:tc>
                  <a:txBody>
                    <a:bodyPr/>
                    <a:lstStyle/>
                    <a:p>
                      <a:pPr algn="l"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latin typeface="Calibri" panose="020F0502020204030204" pitchFamily="34" charset="0"/>
                          <a:ea typeface="Calibri" panose="020F0502020204030204" pitchFamily="34" charset="0"/>
                          <a:cs typeface="Calibri" panose="020F0502020204030204" pitchFamily="34" charset="0"/>
                        </a:rPr>
                        <a:t>Qté</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latin typeface="Calibri" panose="020F0502020204030204" pitchFamily="34" charset="0"/>
                          <a:ea typeface="Calibri" panose="020F0502020204030204" pitchFamily="34" charset="0"/>
                          <a:cs typeface="Calibri" panose="020F0502020204030204" pitchFamily="34" charset="0"/>
                        </a:rPr>
                        <a:t>Valeur</a:t>
                      </a:r>
                      <a:endParaRPr lang="fr-FR"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latin typeface="Calibri" panose="020F0502020204030204" pitchFamily="34" charset="0"/>
                          <a:ea typeface="Calibri" panose="020F0502020204030204" pitchFamily="34" charset="0"/>
                          <a:cs typeface="Calibri" panose="020F0502020204030204" pitchFamily="34" charset="0"/>
                        </a:rPr>
                        <a:t>total</a:t>
                      </a:r>
                      <a:endParaRPr lang="fr-FR"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420519"/>
                  </a:ext>
                </a:extLst>
              </a:tr>
              <a:tr h="247650">
                <a:tc>
                  <a:txBody>
                    <a:bodyPr/>
                    <a:lstStyle/>
                    <a:p>
                      <a:pPr algn="l" fontAlgn="b"/>
                      <a:r>
                        <a:rPr lang="fr-FR" sz="1600" u="none" strike="noStrike">
                          <a:effectLst/>
                          <a:latin typeface="Calibri" panose="020F0502020204030204" pitchFamily="34" charset="0"/>
                          <a:ea typeface="Calibri" panose="020F0502020204030204" pitchFamily="34" charset="0"/>
                          <a:cs typeface="Calibri" panose="020F0502020204030204" pitchFamily="34" charset="0"/>
                        </a:rPr>
                        <a:t>Cout de production</a:t>
                      </a:r>
                      <a:endParaRPr lang="fr-FR"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102,754435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92478,9916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403718"/>
                  </a:ext>
                </a:extLst>
              </a:tr>
              <a:tr h="247650">
                <a:tc>
                  <a:txBody>
                    <a:bodyPr/>
                    <a:lstStyle/>
                    <a:p>
                      <a:pPr algn="l" fontAlgn="b"/>
                      <a:r>
                        <a:rPr lang="fr-FR" sz="1600" u="none" strike="noStrike">
                          <a:effectLst/>
                          <a:latin typeface="Calibri" panose="020F0502020204030204" pitchFamily="34" charset="0"/>
                          <a:ea typeface="Calibri" panose="020F0502020204030204" pitchFamily="34" charset="0"/>
                          <a:cs typeface="Calibri" panose="020F0502020204030204" pitchFamily="34" charset="0"/>
                        </a:rPr>
                        <a:t>Cout hors production</a:t>
                      </a:r>
                      <a:endParaRPr lang="fr-FR"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30506,50863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571000"/>
                  </a:ext>
                </a:extLst>
              </a:tr>
              <a:tr h="247650">
                <a:tc>
                  <a:txBody>
                    <a:bodyPr/>
                    <a:lstStyle/>
                    <a:p>
                      <a:pPr algn="l" fontAlgn="b"/>
                      <a:r>
                        <a:rPr lang="fr-FR" sz="1600" u="none" strike="noStrike">
                          <a:effectLst/>
                          <a:latin typeface="Calibri" panose="020F0502020204030204" pitchFamily="34" charset="0"/>
                          <a:ea typeface="Calibri" panose="020F0502020204030204" pitchFamily="34" charset="0"/>
                          <a:cs typeface="Calibri" panose="020F0502020204030204" pitchFamily="34" charset="0"/>
                        </a:rPr>
                        <a:t>Total</a:t>
                      </a:r>
                      <a:endParaRPr lang="fr-FR"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136,650556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122985,5002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8629771"/>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86</a:t>
            </a:fld>
            <a:endParaRPr lang="fr-FR" dirty="0"/>
          </a:p>
        </p:txBody>
      </p:sp>
    </p:spTree>
    <p:extLst>
      <p:ext uri="{BB962C8B-B14F-4D97-AF65-F5344CB8AC3E}">
        <p14:creationId xmlns:p14="http://schemas.microsoft.com/office/powerpoint/2010/main" val="4034035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 Résultat analytique</a:t>
            </a:r>
          </a:p>
        </p:txBody>
      </p:sp>
      <p:graphicFrame>
        <p:nvGraphicFramePr>
          <p:cNvPr id="4" name="Tableau 3"/>
          <p:cNvGraphicFramePr>
            <a:graphicFrameLocks noGrp="1"/>
          </p:cNvGraphicFramePr>
          <p:nvPr>
            <p:extLst>
              <p:ext uri="{D42A27DB-BD31-4B8C-83A1-F6EECF244321}">
                <p14:modId xmlns:p14="http://schemas.microsoft.com/office/powerpoint/2010/main" val="210857623"/>
              </p:ext>
            </p:extLst>
          </p:nvPr>
        </p:nvGraphicFramePr>
        <p:xfrm>
          <a:off x="976745" y="1589811"/>
          <a:ext cx="10546773" cy="4374568"/>
        </p:xfrm>
        <a:graphic>
          <a:graphicData uri="http://schemas.openxmlformats.org/drawingml/2006/table">
            <a:tbl>
              <a:tblPr>
                <a:tableStyleId>{5C22544A-7EE6-4342-B048-85BDC9FD1C3A}</a:tableStyleId>
              </a:tblPr>
              <a:tblGrid>
                <a:gridCol w="4851970">
                  <a:extLst>
                    <a:ext uri="{9D8B030D-6E8A-4147-A177-3AD203B41FA5}">
                      <a16:colId xmlns:a16="http://schemas.microsoft.com/office/drawing/2014/main" val="1219176858"/>
                    </a:ext>
                  </a:extLst>
                </a:gridCol>
                <a:gridCol w="1822337">
                  <a:extLst>
                    <a:ext uri="{9D8B030D-6E8A-4147-A177-3AD203B41FA5}">
                      <a16:colId xmlns:a16="http://schemas.microsoft.com/office/drawing/2014/main" val="1612760699"/>
                    </a:ext>
                  </a:extLst>
                </a:gridCol>
                <a:gridCol w="1822337">
                  <a:extLst>
                    <a:ext uri="{9D8B030D-6E8A-4147-A177-3AD203B41FA5}">
                      <a16:colId xmlns:a16="http://schemas.microsoft.com/office/drawing/2014/main" val="720486550"/>
                    </a:ext>
                  </a:extLst>
                </a:gridCol>
                <a:gridCol w="2050129">
                  <a:extLst>
                    <a:ext uri="{9D8B030D-6E8A-4147-A177-3AD203B41FA5}">
                      <a16:colId xmlns:a16="http://schemas.microsoft.com/office/drawing/2014/main" val="1206642662"/>
                    </a:ext>
                  </a:extLst>
                </a:gridCol>
              </a:tblGrid>
              <a:tr h="397688">
                <a:tc gridSpan="4">
                  <a:txBody>
                    <a:bodyPr/>
                    <a:lstStyle/>
                    <a:p>
                      <a:pPr algn="ctr" fontAlgn="b"/>
                      <a:r>
                        <a:rPr lang="fr-FR" sz="1600" b="1" u="none" strike="noStrike" dirty="0">
                          <a:effectLst/>
                        </a:rPr>
                        <a:t>Résultat sac en tissu vendus</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56744754"/>
                  </a:ext>
                </a:extLst>
              </a:tr>
              <a:tr h="397688">
                <a:tc>
                  <a:txBody>
                    <a:bodyPr/>
                    <a:lstStyle/>
                    <a:p>
                      <a:pPr algn="l"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rPr>
                        <a:t>Qté</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a:effectLst/>
                        </a:rPr>
                        <a:t>Valeur</a:t>
                      </a:r>
                      <a:endParaRPr lang="fr-FR"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220178"/>
                  </a:ext>
                </a:extLst>
              </a:tr>
              <a:tr h="397688">
                <a:tc>
                  <a:txBody>
                    <a:bodyPr/>
                    <a:lstStyle/>
                    <a:p>
                      <a:pPr algn="l" fontAlgn="b"/>
                      <a:r>
                        <a:rPr lang="fr-FR" sz="1600" u="none" strike="noStrike" dirty="0">
                          <a:effectLst/>
                        </a:rPr>
                        <a:t>Chiffre d'affaires</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229,00 €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274 800,00 €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34984"/>
                  </a:ext>
                </a:extLst>
              </a:tr>
              <a:tr h="397688">
                <a:tc>
                  <a:txBody>
                    <a:bodyPr/>
                    <a:lstStyle/>
                    <a:p>
                      <a:pPr algn="l" fontAlgn="b"/>
                      <a:r>
                        <a:rPr lang="fr-FR" sz="1600" u="none" strike="noStrike" dirty="0">
                          <a:effectLst/>
                        </a:rPr>
                        <a:t>Cout de revient</a:t>
                      </a:r>
                      <a:endParaRPr lang="fr-F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99,39 €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119 267,23 €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959081"/>
                  </a:ext>
                </a:extLst>
              </a:tr>
              <a:tr h="397688">
                <a:tc>
                  <a:txBody>
                    <a:bodyPr/>
                    <a:lstStyle/>
                    <a:p>
                      <a:pPr algn="l" fontAlgn="b"/>
                      <a:r>
                        <a:rPr lang="fr-FR" sz="1600" u="none" strike="noStrike">
                          <a:effectLst/>
                        </a:rPr>
                        <a:t>Résultat sac en tissu vendus</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129,61 €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   155 532,77 €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252195"/>
                  </a:ext>
                </a:extLst>
              </a:tr>
              <a:tr h="397688">
                <a:tc>
                  <a:txBody>
                    <a:bodyPr/>
                    <a:lstStyle/>
                    <a:p>
                      <a:pPr algn="l" fontAlgn="b"/>
                      <a:endParaRPr lang="fr-FR"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904090"/>
                  </a:ext>
                </a:extLst>
              </a:tr>
              <a:tr h="397688">
                <a:tc gridSpan="4">
                  <a:txBody>
                    <a:bodyPr/>
                    <a:lstStyle/>
                    <a:p>
                      <a:pPr algn="ctr" fontAlgn="b"/>
                      <a:r>
                        <a:rPr lang="fr-FR" sz="1600" b="1" u="none" strike="noStrike" dirty="0">
                          <a:effectLst/>
                        </a:rPr>
                        <a:t>Résultat sac en cuir vendus</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73350312"/>
                  </a:ext>
                </a:extLst>
              </a:tr>
              <a:tr h="397688">
                <a:tc>
                  <a:txBody>
                    <a:bodyPr/>
                    <a:lstStyle/>
                    <a:p>
                      <a:pPr algn="l" fontAlgn="b"/>
                      <a:r>
                        <a:rPr lang="fr-FR" sz="1600" b="1" u="none" strike="noStrike" dirty="0">
                          <a:effectLst/>
                        </a:rPr>
                        <a:t> </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err="1">
                          <a:effectLst/>
                        </a:rPr>
                        <a:t>Qté</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Valeur</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b="1" u="none" strike="noStrike" dirty="0">
                          <a:effectLst/>
                        </a:rPr>
                        <a:t>total</a:t>
                      </a:r>
                      <a:endParaRPr lang="fr-F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879824"/>
                  </a:ext>
                </a:extLst>
              </a:tr>
              <a:tr h="397688">
                <a:tc>
                  <a:txBody>
                    <a:bodyPr/>
                    <a:lstStyle/>
                    <a:p>
                      <a:pPr algn="l" fontAlgn="b"/>
                      <a:r>
                        <a:rPr lang="fr-FR" sz="1600" u="none" strike="noStrike">
                          <a:effectLst/>
                        </a:rPr>
                        <a:t>Chiffre d'affaires</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283,00 €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254 700,00 €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292801"/>
                  </a:ext>
                </a:extLst>
              </a:tr>
              <a:tr h="397688">
                <a:tc>
                  <a:txBody>
                    <a:bodyPr/>
                    <a:lstStyle/>
                    <a:p>
                      <a:pPr algn="l" fontAlgn="b"/>
                      <a:r>
                        <a:rPr lang="fr-FR" sz="1600" u="none" strike="noStrike">
                          <a:effectLst/>
                        </a:rPr>
                        <a:t>Cout de revient</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136,65 €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122 985,50 €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98639"/>
                  </a:ext>
                </a:extLst>
              </a:tr>
              <a:tr h="397688">
                <a:tc>
                  <a:txBody>
                    <a:bodyPr/>
                    <a:lstStyle/>
                    <a:p>
                      <a:pPr algn="l" fontAlgn="b"/>
                      <a:r>
                        <a:rPr lang="fr-FR" sz="1600" u="none" strike="noStrike">
                          <a:effectLst/>
                        </a:rPr>
                        <a:t>Résultat sac en tissu vendus</a:t>
                      </a:r>
                      <a:endParaRPr lang="fr-FR"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       146,35 €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   131 714,50 €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619456"/>
                  </a:ext>
                </a:extLst>
              </a:tr>
            </a:tbl>
          </a:graphicData>
        </a:graphic>
      </p:graphicFrame>
      <p:sp>
        <p:nvSpPr>
          <p:cNvPr id="5" name="Rectangle 4">
            <a:extLst>
              <a:ext uri="{FF2B5EF4-FFF2-40B4-BE49-F238E27FC236}">
                <a16:creationId xmlns:a16="http://schemas.microsoft.com/office/drawing/2014/main" id="{54065245-1B6A-C338-2C1D-C2FA4829B3E9}"/>
              </a:ext>
            </a:extLst>
          </p:cNvPr>
          <p:cNvSpPr/>
          <p:nvPr/>
        </p:nvSpPr>
        <p:spPr>
          <a:xfrm>
            <a:off x="0" y="6311900"/>
            <a:ext cx="12192000" cy="5461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t>VI Cout de revient et résultat analytique de l’entreprise </a:t>
            </a:r>
            <a:r>
              <a:rPr lang="fr-FR" dirty="0" err="1"/>
              <a:t>Deldo</a:t>
            </a:r>
            <a:r>
              <a:rPr lang="fr-FR" dirty="0"/>
              <a:t>.</a:t>
            </a:r>
          </a:p>
        </p:txBody>
      </p:sp>
      <p:sp>
        <p:nvSpPr>
          <p:cNvPr id="3" name="Espace réservé du numéro de diapositive 2"/>
          <p:cNvSpPr>
            <a:spLocks noGrp="1"/>
          </p:cNvSpPr>
          <p:nvPr>
            <p:ph type="sldNum" sz="quarter" idx="12"/>
          </p:nvPr>
        </p:nvSpPr>
        <p:spPr/>
        <p:txBody>
          <a:bodyPr/>
          <a:lstStyle/>
          <a:p>
            <a:fld id="{97F7B853-8A24-4C5E-8087-7BA81C8CE4E2}" type="slidenum">
              <a:rPr lang="fr-FR" smtClean="0"/>
              <a:pPr/>
              <a:t>87</a:t>
            </a:fld>
            <a:endParaRPr lang="fr-FR" dirty="0"/>
          </a:p>
        </p:txBody>
      </p:sp>
    </p:spTree>
    <p:extLst>
      <p:ext uri="{BB962C8B-B14F-4D97-AF65-F5344CB8AC3E}">
        <p14:creationId xmlns:p14="http://schemas.microsoft.com/office/powerpoint/2010/main" val="399765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II. Le traitement des charges calculées</a:t>
            </a:r>
          </a:p>
        </p:txBody>
      </p:sp>
      <p:sp>
        <p:nvSpPr>
          <p:cNvPr id="3" name="Espace réservé du contenu 2"/>
          <p:cNvSpPr>
            <a:spLocks noGrp="1"/>
          </p:cNvSpPr>
          <p:nvPr>
            <p:ph idx="1"/>
          </p:nvPr>
        </p:nvSpPr>
        <p:spPr>
          <a:xfrm>
            <a:off x="4810259" y="649480"/>
            <a:ext cx="6555347" cy="5546047"/>
          </a:xfrm>
        </p:spPr>
        <p:txBody>
          <a:bodyPr anchor="ctr">
            <a:normAutofit/>
          </a:bodyPr>
          <a:lstStyle/>
          <a:p>
            <a:pPr marL="514350" indent="-514350">
              <a:buFont typeface="+mj-lt"/>
              <a:buAutoNum type="alphaUcPeriod"/>
            </a:pPr>
            <a:r>
              <a:rPr lang="fr-FR" sz="3200" dirty="0"/>
              <a:t>Pourquoi un traitement ?</a:t>
            </a:r>
          </a:p>
          <a:p>
            <a:pPr marL="514350" indent="-514350">
              <a:buFont typeface="+mj-lt"/>
              <a:buAutoNum type="alphaUcPeriod"/>
            </a:pPr>
            <a:r>
              <a:rPr lang="fr-FR" sz="3200" dirty="0"/>
              <a:t>Les charges abonnées</a:t>
            </a:r>
          </a:p>
          <a:p>
            <a:pPr marL="514350" indent="-514350">
              <a:buFont typeface="+mj-lt"/>
              <a:buAutoNum type="alphaUcPeriod"/>
            </a:pPr>
            <a:r>
              <a:rPr lang="fr-FR" sz="3200" dirty="0"/>
              <a:t>Les charges d’usages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9</a:t>
            </a:fld>
            <a:endParaRPr lang="fr-FR" dirty="0"/>
          </a:p>
        </p:txBody>
      </p:sp>
    </p:spTree>
    <p:extLst>
      <p:ext uri="{BB962C8B-B14F-4D97-AF65-F5344CB8AC3E}">
        <p14:creationId xmlns:p14="http://schemas.microsoft.com/office/powerpoint/2010/main" val="13448377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4DE523C18DD04AA3DC7A64EF303CDB" ma:contentTypeVersion="11" ma:contentTypeDescription="Crée un document." ma:contentTypeScope="" ma:versionID="564f0ef3069d6359499e40fce225bea1">
  <xsd:schema xmlns:xsd="http://www.w3.org/2001/XMLSchema" xmlns:xs="http://www.w3.org/2001/XMLSchema" xmlns:p="http://schemas.microsoft.com/office/2006/metadata/properties" xmlns:ns3="2eb18c24-ff85-4648-aa2d-dc8f8a313da7" targetNamespace="http://schemas.microsoft.com/office/2006/metadata/properties" ma:root="true" ma:fieldsID="aefb0a96d73a9b83512ed502eaf69ec2" ns3:_="">
    <xsd:import namespace="2eb18c24-ff85-4648-aa2d-dc8f8a313da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18c24-ff85-4648-aa2d-dc8f8a313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8D6BB-3505-4B6D-8FBD-FEE151CEFD11}">
  <ds:schemaRefs>
    <ds:schemaRef ds:uri="http://schemas.microsoft.com/sharepoint/v3/contenttype/forms"/>
  </ds:schemaRefs>
</ds:datastoreItem>
</file>

<file path=customXml/itemProps2.xml><?xml version="1.0" encoding="utf-8"?>
<ds:datastoreItem xmlns:ds="http://schemas.openxmlformats.org/officeDocument/2006/customXml" ds:itemID="{0F3C5CEB-E7C0-4121-B48E-FB14B95E3939}">
  <ds:schemaRefs>
    <ds:schemaRef ds:uri="http://schemas.openxmlformats.org/package/2006/metadata/core-properties"/>
    <ds:schemaRef ds:uri="2eb18c24-ff85-4648-aa2d-dc8f8a313da7"/>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FAD4E25-D52D-4DF2-89E4-39D96E2F1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18c24-ff85-4648-aa2d-dc8f8a313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1359</TotalTime>
  <Words>9576</Words>
  <Application>Microsoft Office PowerPoint</Application>
  <PresentationFormat>Grand écran</PresentationFormat>
  <Paragraphs>2909</Paragraphs>
  <Slides>87</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87</vt:i4>
      </vt:variant>
    </vt:vector>
  </HeadingPairs>
  <TitlesOfParts>
    <vt:vector size="92" baseType="lpstr">
      <vt:lpstr>Arial</vt:lpstr>
      <vt:lpstr>Calibri</vt:lpstr>
      <vt:lpstr>Calibri Light</vt:lpstr>
      <vt:lpstr>Garamond</vt:lpstr>
      <vt:lpstr>Thème Office</vt:lpstr>
      <vt:lpstr>Partie 2 : La méthode des coûts complets </vt:lpstr>
      <vt:lpstr>Objectifs pédagogiques</vt:lpstr>
      <vt:lpstr>Plan</vt:lpstr>
      <vt:lpstr>I. Passer de la comptabilité financière à la comptabilité de gestion</vt:lpstr>
      <vt:lpstr>A. Pourquoi un traitement?</vt:lpstr>
      <vt:lpstr>B. Les charges non incorporables</vt:lpstr>
      <vt:lpstr>C. Les charges supplétives</vt:lpstr>
      <vt:lpstr>D. Le schéma de synthèse</vt:lpstr>
      <vt:lpstr>II. Le traitement des charges calculées</vt:lpstr>
      <vt:lpstr>A. Pourquoi un traitement ?</vt:lpstr>
      <vt:lpstr>B. Les charges abonnées</vt:lpstr>
      <vt:lpstr>C. Les charges d’usages</vt:lpstr>
      <vt:lpstr>III. L’enchainement des coûts</vt:lpstr>
      <vt:lpstr>A. Le processus de production</vt:lpstr>
      <vt:lpstr>1. Les logos utilisés (non normalisé)</vt:lpstr>
      <vt:lpstr>2. Le processus des entreprises commerciales</vt:lpstr>
      <vt:lpstr>3. Le processus d’une entreprise industrielle simple</vt:lpstr>
      <vt:lpstr>4. Le processus d’une entreprise industrielle simple</vt:lpstr>
      <vt:lpstr>B. L’enchainement des couts</vt:lpstr>
      <vt:lpstr>IV. Le traitement des charges indirectes</vt:lpstr>
      <vt:lpstr>A. La problématique</vt:lpstr>
      <vt:lpstr>B. Les centres d’analyse</vt:lpstr>
      <vt:lpstr>1. Définition</vt:lpstr>
      <vt:lpstr>Exemple Deldo :</vt:lpstr>
      <vt:lpstr>Exemple Deldo</vt:lpstr>
      <vt:lpstr>2. Les différents types de centre d’analyse</vt:lpstr>
      <vt:lpstr>Présentation PowerPoint</vt:lpstr>
      <vt:lpstr>Exemple Deldo : </vt:lpstr>
      <vt:lpstr>Exemple Deldo</vt:lpstr>
      <vt:lpstr>C. La répartition primaire</vt:lpstr>
      <vt:lpstr>C. La répartition primaire</vt:lpstr>
      <vt:lpstr>Exemple Deldo</vt:lpstr>
      <vt:lpstr>Exemple Deldo</vt:lpstr>
      <vt:lpstr>Exemple Deldo</vt:lpstr>
      <vt:lpstr>D. La répartition secondaire</vt:lpstr>
      <vt:lpstr>Exemple Deldo</vt:lpstr>
      <vt:lpstr>Exemple Deldo</vt:lpstr>
      <vt:lpstr>Exemple Deldo</vt:lpstr>
      <vt:lpstr>E le calcul du cout de l’unité d’œuvre </vt:lpstr>
      <vt:lpstr>Présentation PowerPoint</vt:lpstr>
      <vt:lpstr>Exemple Deldo</vt:lpstr>
      <vt:lpstr>Exemple Deldo</vt:lpstr>
      <vt:lpstr>Exemple Deldo</vt:lpstr>
      <vt:lpstr>Utilisation des charges indirectes</vt:lpstr>
      <vt:lpstr>V. L’évaluation des stocks</vt:lpstr>
      <vt:lpstr>A. Les différents types de stock</vt:lpstr>
      <vt:lpstr>1. Les deux grands types de stock</vt:lpstr>
      <vt:lpstr>2. Les stocks dans les entreprises commerciales</vt:lpstr>
      <vt:lpstr>3. Les stocks dans les entreprises industrielles</vt:lpstr>
      <vt:lpstr>B. L’inventaire</vt:lpstr>
      <vt:lpstr>1. Les deux types d’inventaire</vt:lpstr>
      <vt:lpstr>2. L’inventaire permanent</vt:lpstr>
      <vt:lpstr>2. L’inventaire permanent</vt:lpstr>
      <vt:lpstr>2. L’inventaire permanent</vt:lpstr>
      <vt:lpstr>2. L’inventaire permanent</vt:lpstr>
      <vt:lpstr>3. Évaluer les entrées </vt:lpstr>
      <vt:lpstr>4. Évaluer les sorties</vt:lpstr>
      <vt:lpstr>C. Les différentes méthodes d’évaluation</vt:lpstr>
      <vt:lpstr>1. Le coût unitaire moyen pondéré en fin de période</vt:lpstr>
      <vt:lpstr>Présentation PowerPoint</vt:lpstr>
      <vt:lpstr>Présentation PowerPoint</vt:lpstr>
      <vt:lpstr>Présentation PowerPoint</vt:lpstr>
      <vt:lpstr>Présentation PowerPoint</vt:lpstr>
      <vt:lpstr>2. Le coût unitaire moyen pondéré après chaque entrée</vt:lpstr>
      <vt:lpstr>Présentation PowerPoint</vt:lpstr>
      <vt:lpstr>Présentation PowerPoint</vt:lpstr>
      <vt:lpstr>Présentation PowerPoint</vt:lpstr>
      <vt:lpstr>Présentation PowerPoint</vt:lpstr>
      <vt:lpstr>Présentation PowerPoint</vt:lpstr>
      <vt:lpstr>3. Premier Entré, Premier Sorti (PEPS ou FIFO)</vt:lpstr>
      <vt:lpstr>Présentation PowerPoint</vt:lpstr>
      <vt:lpstr>Présentation PowerPoint</vt:lpstr>
      <vt:lpstr>Présentation PowerPoint</vt:lpstr>
      <vt:lpstr>Présentation PowerPoint</vt:lpstr>
      <vt:lpstr>Présentation PowerPoint</vt:lpstr>
      <vt:lpstr>4. Comparaison des différentes méthodes</vt:lpstr>
      <vt:lpstr>VI Cout de revient et résultat analytique de l’entreprise Deldo.</vt:lpstr>
      <vt:lpstr>A. Les données (1/2)</vt:lpstr>
      <vt:lpstr>A. Les données (2/2)</vt:lpstr>
      <vt:lpstr>B. Calcul du cout d’achat</vt:lpstr>
      <vt:lpstr>C. Fiche de stock des éléments achetés</vt:lpstr>
      <vt:lpstr>D. Cout de production</vt:lpstr>
      <vt:lpstr>D. Cout de production</vt:lpstr>
      <vt:lpstr>E. Fiche de stock des produits finis</vt:lpstr>
      <vt:lpstr>F. Calcul cout hors production</vt:lpstr>
      <vt:lpstr>G. Cout de revient des sacs vendus</vt:lpstr>
      <vt:lpstr>H. Résultat analytique</vt:lpstr>
    </vt:vector>
  </TitlesOfParts>
  <Company>SCCM-SECONDARY1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Moulin</dc:creator>
  <cp:lastModifiedBy>Antoine Moulin</cp:lastModifiedBy>
  <cp:revision>54</cp:revision>
  <dcterms:created xsi:type="dcterms:W3CDTF">2023-08-28T07:48:55Z</dcterms:created>
  <dcterms:modified xsi:type="dcterms:W3CDTF">2023-09-12T19:50:11Z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0x010100174DE523C18DD04AA3DC7A64EF303CDB</vt:lpwstr>
  </property>
</Properties>
</file>