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9C95A9E-8E79-4204-B6BE-73C07516499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088280" y="1090080"/>
            <a:ext cx="9922320" cy="129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1088280" y="2447640"/>
            <a:ext cx="9922320" cy="183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1088280" y="4452480"/>
            <a:ext cx="9922320" cy="183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925ABFF-AE87-47AA-BC27-1F175BFECCA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088280" y="1090080"/>
            <a:ext cx="9922320" cy="129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1088280" y="2447640"/>
            <a:ext cx="4842000" cy="183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172920" y="2447640"/>
            <a:ext cx="4842000" cy="183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1088280" y="4452480"/>
            <a:ext cx="4842000" cy="183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172920" y="4452480"/>
            <a:ext cx="4842000" cy="183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AD40348-DDC1-4D6F-8376-ECDBF030EA6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88280" y="1090080"/>
            <a:ext cx="9922320" cy="129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1088280" y="2447640"/>
            <a:ext cx="3194640" cy="183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443120" y="2447640"/>
            <a:ext cx="3194640" cy="183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7797960" y="2447640"/>
            <a:ext cx="3194640" cy="183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1088280" y="4452480"/>
            <a:ext cx="3194640" cy="183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443120" y="4452480"/>
            <a:ext cx="3194640" cy="183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7797960" y="4452480"/>
            <a:ext cx="3194640" cy="183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0A58ADF-E018-492E-828A-B97D37C924A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DED8E28-EEE8-4E27-8FF3-E4F4576FED3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088280" y="1090080"/>
            <a:ext cx="9922320" cy="129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1088280" y="2447640"/>
            <a:ext cx="9922320" cy="383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DB5489C-304D-4FAE-ADCF-F18334B3092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088280" y="1090080"/>
            <a:ext cx="9922320" cy="129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1088280" y="2447640"/>
            <a:ext cx="9922320" cy="383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8E8A14E-9D73-4009-8AF1-FF927DD1ABC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088280" y="1090080"/>
            <a:ext cx="9922320" cy="129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1088280" y="2447640"/>
            <a:ext cx="4842000" cy="383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172920" y="2447640"/>
            <a:ext cx="4842000" cy="383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7801503-FACB-4E99-8EBA-AB52AA4472C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88280" y="1090080"/>
            <a:ext cx="9922320" cy="129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B59393D-FF31-4A3C-8786-8AC6BCB059A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1088280" y="1090080"/>
            <a:ext cx="9922320" cy="59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385D656-7B0E-4086-8E27-BE8E5013845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88280" y="1090080"/>
            <a:ext cx="9922320" cy="129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1088280" y="2447640"/>
            <a:ext cx="4842000" cy="183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172920" y="2447640"/>
            <a:ext cx="4842000" cy="383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1088280" y="4452480"/>
            <a:ext cx="4842000" cy="183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1212F21-DFAD-4835-AB0E-98619E15E27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088280" y="1090080"/>
            <a:ext cx="9922320" cy="129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088280" y="2447640"/>
            <a:ext cx="9922320" cy="383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794D2FD-C921-4CFA-8032-FA8D4F83CBB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088280" y="1090080"/>
            <a:ext cx="9922320" cy="129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1088280" y="2447640"/>
            <a:ext cx="4842000" cy="383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172920" y="2447640"/>
            <a:ext cx="4842000" cy="183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172920" y="4452480"/>
            <a:ext cx="4842000" cy="183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90C4EE2-90AD-48EC-81B6-60B6BF976E6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088280" y="1090080"/>
            <a:ext cx="9922320" cy="129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1088280" y="2447640"/>
            <a:ext cx="4842000" cy="183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172920" y="2447640"/>
            <a:ext cx="4842000" cy="183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1088280" y="4452480"/>
            <a:ext cx="9922320" cy="183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6F7EE8D-8923-4228-968A-2DC1C3B7DE0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088280" y="1090080"/>
            <a:ext cx="9922320" cy="129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1088280" y="2447640"/>
            <a:ext cx="9922320" cy="183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1088280" y="4452480"/>
            <a:ext cx="9922320" cy="183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9EB1698-D199-4B1D-9B14-6D3AFDF39F7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088280" y="1090080"/>
            <a:ext cx="9922320" cy="129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1088280" y="2447640"/>
            <a:ext cx="4842000" cy="183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172920" y="2447640"/>
            <a:ext cx="4842000" cy="183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1088280" y="4452480"/>
            <a:ext cx="4842000" cy="183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172920" y="4452480"/>
            <a:ext cx="4842000" cy="183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FBEC005-E8F2-4C07-96D1-3CAB30A9216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088280" y="1090080"/>
            <a:ext cx="9922320" cy="129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1088280" y="2447640"/>
            <a:ext cx="3194640" cy="183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443120" y="2447640"/>
            <a:ext cx="3194640" cy="183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7797960" y="2447640"/>
            <a:ext cx="3194640" cy="183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1088280" y="4452480"/>
            <a:ext cx="3194640" cy="183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4443120" y="4452480"/>
            <a:ext cx="3194640" cy="183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7797960" y="4452480"/>
            <a:ext cx="3194640" cy="183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1DCE016-78F5-4244-9448-2DEBDC3A53D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088280" y="1090080"/>
            <a:ext cx="9922320" cy="129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1088280" y="2447640"/>
            <a:ext cx="9922320" cy="383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0F3E636-E707-46BE-9CFC-9DECE724345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088280" y="1090080"/>
            <a:ext cx="9922320" cy="129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1088280" y="2447640"/>
            <a:ext cx="4842000" cy="383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172920" y="2447640"/>
            <a:ext cx="4842000" cy="383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D8BF4FE-8B88-40F0-981C-85A9785D839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88280" y="1090080"/>
            <a:ext cx="9922320" cy="129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7BA592C-93D0-4335-97CC-71563ABD8F8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088280" y="1090080"/>
            <a:ext cx="9922320" cy="59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F21E27E-22BF-4265-9B28-D31848130D6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88280" y="1090080"/>
            <a:ext cx="9922320" cy="129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1088280" y="2447640"/>
            <a:ext cx="4842000" cy="183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172920" y="2447640"/>
            <a:ext cx="4842000" cy="383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1088280" y="4452480"/>
            <a:ext cx="4842000" cy="183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A860B56-2D04-4EA9-B3DE-877AD1D7D4A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088280" y="1090080"/>
            <a:ext cx="9922320" cy="129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1088280" y="2447640"/>
            <a:ext cx="4842000" cy="383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172920" y="2447640"/>
            <a:ext cx="4842000" cy="183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172920" y="4452480"/>
            <a:ext cx="4842000" cy="183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51E8A73-7AD7-4AA8-9474-4A83A632F9C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88280" y="1090080"/>
            <a:ext cx="9922320" cy="129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1088280" y="2447640"/>
            <a:ext cx="4842000" cy="183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172920" y="2447640"/>
            <a:ext cx="4842000" cy="183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1088280" y="4452480"/>
            <a:ext cx="9922320" cy="183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30000"/>
              </a:lnSpc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887EB62-ED13-4226-8D72-FB0A0711282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0" name="Straight Connector 27"/>
          <p:cNvCxnSpPr/>
          <p:nvPr/>
        </p:nvCxnSpPr>
        <p:spPr>
          <a:xfrm>
            <a:off x="0" y="1185120"/>
            <a:ext cx="804240" cy="360"/>
          </a:xfrm>
          <a:prstGeom prst="straightConnector1">
            <a:avLst/>
          </a:prstGeom>
          <a:ln w="85725">
            <a:solidFill>
              <a:srgbClr val="000000"/>
            </a:solidFill>
          </a:ln>
        </p:spPr>
      </p:cxn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088280" y="1078200"/>
            <a:ext cx="9287640" cy="2956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85000"/>
              </a:lnSpc>
              <a:buNone/>
            </a:pPr>
            <a:r>
              <a:rPr b="1" lang="en-US" sz="6600" spc="-1" strike="noStrike" cap="all">
                <a:solidFill>
                  <a:srgbClr val="000000"/>
                </a:solidFill>
                <a:latin typeface="Neue Haas Grotesk Text Pro"/>
              </a:rPr>
              <a:t>Click to edit Master title style</a:t>
            </a:r>
            <a:endParaRPr b="0" lang="fr-FR" sz="66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1"/>
          </p:nvPr>
        </p:nvSpPr>
        <p:spPr>
          <a:xfrm>
            <a:off x="7315200" y="6389640"/>
            <a:ext cx="3695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900" spc="-1" strike="noStrike">
                <a:solidFill>
                  <a:srgbClr val="000000"/>
                </a:solidFill>
                <a:latin typeface="Neue Haas Grotesk Text Pro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Neue Haas Grotesk Text Pro"/>
              </a:rPr>
              <a:t>&lt;date/time&gt;</a:t>
            </a:r>
            <a:endParaRPr b="0" lang="fr-FR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2"/>
          </p:nvPr>
        </p:nvSpPr>
        <p:spPr>
          <a:xfrm>
            <a:off x="1090800" y="6389640"/>
            <a:ext cx="4433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10983240" y="6389640"/>
            <a:ext cx="9399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900" spc="-1" strike="noStrike">
                <a:solidFill>
                  <a:srgbClr val="000000"/>
                </a:solidFill>
                <a:latin typeface="Neue Haas Grotesk Text Pro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E085550-292B-429C-B1CC-15187C9C291A}" type="slidenum">
              <a:rPr b="0" lang="en-US" sz="900" spc="-1" strike="noStrike">
                <a:solidFill>
                  <a:srgbClr val="000000"/>
                </a:solidFill>
                <a:latin typeface="Neue Haas Grotesk Text Pro"/>
              </a:rPr>
              <a:t>&lt;number&gt;</a:t>
            </a:fld>
            <a:endParaRPr b="0" lang="fr-FR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3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Neue Haas Grotesk Text Pro"/>
              </a:rPr>
              <a:t>Click to edit the outline text format</a:t>
            </a: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  <a:p>
            <a:pPr lvl="1" marL="864000" indent="-324000">
              <a:lnSpc>
                <a:spcPct val="13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600" spc="-1" strike="noStrike">
                <a:solidFill>
                  <a:srgbClr val="000000"/>
                </a:solidFill>
                <a:latin typeface="Neue Haas Grotesk Text Pro"/>
              </a:rPr>
              <a:t>Second Outline Level</a:t>
            </a:r>
            <a:endParaRPr b="0" lang="fr-FR" sz="1600" spc="-1" strike="noStrike">
              <a:solidFill>
                <a:srgbClr val="000000"/>
              </a:solidFill>
              <a:latin typeface="Neue Haas Grotesk Text Pro"/>
            </a:endParaRPr>
          </a:p>
          <a:p>
            <a:pPr lvl="2" marL="1296000" indent="-288000">
              <a:lnSpc>
                <a:spcPct val="13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Neue Haas Grotesk Text Pro"/>
              </a:rPr>
              <a:t>Third Outline Level</a:t>
            </a:r>
            <a:endParaRPr b="0" lang="fr-FR" sz="1400" spc="-1" strike="noStrike">
              <a:solidFill>
                <a:srgbClr val="000000"/>
              </a:solidFill>
              <a:latin typeface="Neue Haas Grotesk Text Pro"/>
            </a:endParaRPr>
          </a:p>
          <a:p>
            <a:pPr lvl="3" marL="1728000" indent="-216000">
              <a:lnSpc>
                <a:spcPct val="13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Neue Haas Grotesk Text Pro"/>
              </a:rPr>
              <a:t>Fourth Outline Level</a:t>
            </a:r>
            <a:endParaRPr b="0" lang="fr-FR" sz="1400" spc="-1" strike="noStrike">
              <a:solidFill>
                <a:srgbClr val="000000"/>
              </a:solidFill>
              <a:latin typeface="Neue Haas Grotesk Text Pro"/>
            </a:endParaRPr>
          </a:p>
          <a:p>
            <a:pPr lvl="4" marL="2160000" indent="-216000">
              <a:lnSpc>
                <a:spcPct val="13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Neue Haas Grotesk Text Pro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latin typeface="Neue Haas Grotesk Text Pro"/>
            </a:endParaRPr>
          </a:p>
          <a:p>
            <a:pPr lvl="5" marL="2592000" indent="-216000">
              <a:lnSpc>
                <a:spcPct val="13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Neue Haas Grotesk Text Pro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latin typeface="Neue Haas Grotesk Text Pro"/>
            </a:endParaRPr>
          </a:p>
          <a:p>
            <a:pPr lvl="6" marL="3024000" indent="-216000">
              <a:lnSpc>
                <a:spcPct val="13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Neue Haas Grotesk Text Pro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latin typeface="Neue Haas Grotesk Text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27"/>
          <p:cNvCxnSpPr/>
          <p:nvPr/>
        </p:nvCxnSpPr>
        <p:spPr>
          <a:xfrm>
            <a:off x="0" y="1185120"/>
            <a:ext cx="804240" cy="360"/>
          </a:xfrm>
          <a:prstGeom prst="straightConnector1">
            <a:avLst/>
          </a:prstGeom>
          <a:ln w="85725">
            <a:solidFill>
              <a:srgbClr val="000000"/>
            </a:solidFill>
          </a:ln>
        </p:spPr>
      </p:cxn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088280" y="1090080"/>
            <a:ext cx="9922320" cy="1293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85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Neue Haas Grotesk Text Pro"/>
              </a:rPr>
              <a:t>Click to edit Master title style</a:t>
            </a:r>
            <a:endParaRPr b="0" lang="fr-FR" sz="44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088280" y="2447640"/>
            <a:ext cx="9922320" cy="3838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Neue Haas Grotesk Text Pro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latin typeface="Neue Haas Grotesk Text Pro"/>
              </a:rPr>
              <a:t>Click to edit Master text styles</a:t>
            </a: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  <a:p>
            <a:pPr lvl="1" marL="502920" indent="-22860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Neue Haas Grotesk Text Pro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latin typeface="Neue Haas Grotesk Text Pro"/>
              </a:rPr>
              <a:t>Second level</a:t>
            </a: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  <a:p>
            <a:pPr lvl="2" marL="731520" indent="-22860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Neue Haas Grotesk Text Pro"/>
              <a:buChar char="-"/>
            </a:pPr>
            <a:r>
              <a:rPr b="0" lang="en-US" sz="1600" spc="-1" strike="noStrike">
                <a:solidFill>
                  <a:srgbClr val="000000"/>
                </a:solidFill>
                <a:latin typeface="Neue Haas Grotesk Text Pro"/>
              </a:rPr>
              <a:t>Third level</a:t>
            </a:r>
            <a:endParaRPr b="0" lang="fr-FR" sz="1600" spc="-1" strike="noStrike">
              <a:solidFill>
                <a:srgbClr val="000000"/>
              </a:solidFill>
              <a:latin typeface="Neue Haas Grotesk Text Pro"/>
            </a:endParaRPr>
          </a:p>
          <a:p>
            <a:pPr lvl="3" marL="1005840" indent="-22860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Neue Haas Grotesk Text Pro"/>
              <a:buChar char="-"/>
            </a:pPr>
            <a:r>
              <a:rPr b="0" lang="en-US" sz="1400" spc="-1" strike="noStrike">
                <a:solidFill>
                  <a:srgbClr val="000000"/>
                </a:solidFill>
                <a:latin typeface="Neue Haas Grotesk Text Pro"/>
              </a:rPr>
              <a:t>Fourth level</a:t>
            </a:r>
            <a:endParaRPr b="0" lang="fr-FR" sz="1400" spc="-1" strike="noStrike">
              <a:solidFill>
                <a:srgbClr val="000000"/>
              </a:solidFill>
              <a:latin typeface="Neue Haas Grotesk Text Pro"/>
            </a:endParaRPr>
          </a:p>
          <a:p>
            <a:pPr lvl="4" marL="1280160" indent="-22860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Neue Haas Grotesk Text Pro"/>
              <a:buChar char="-"/>
            </a:pPr>
            <a:r>
              <a:rPr b="0" lang="en-US" sz="1400" spc="-1" strike="noStrike">
                <a:solidFill>
                  <a:srgbClr val="000000"/>
                </a:solidFill>
                <a:latin typeface="Neue Haas Grotesk Text Pro"/>
              </a:rPr>
              <a:t>Fifth level</a:t>
            </a:r>
            <a:endParaRPr b="0" lang="fr-FR" sz="14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4"/>
          </p:nvPr>
        </p:nvSpPr>
        <p:spPr>
          <a:xfrm>
            <a:off x="7315200" y="6389640"/>
            <a:ext cx="3695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900" spc="-1" strike="noStrike">
                <a:solidFill>
                  <a:srgbClr val="000000"/>
                </a:solidFill>
                <a:latin typeface="Neue Haas Grotesk Text Pro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Neue Haas Grotesk Text Pro"/>
              </a:rPr>
              <a:t>&lt;date/time&gt;</a:t>
            </a:r>
            <a:endParaRPr b="0" lang="fr-FR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 idx="5"/>
          </p:nvPr>
        </p:nvSpPr>
        <p:spPr>
          <a:xfrm>
            <a:off x="1090800" y="6389640"/>
            <a:ext cx="4433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 idx="6"/>
          </p:nvPr>
        </p:nvSpPr>
        <p:spPr>
          <a:xfrm>
            <a:off x="10983240" y="6389640"/>
            <a:ext cx="9399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900" spc="-1" strike="noStrike">
                <a:solidFill>
                  <a:srgbClr val="000000"/>
                </a:solidFill>
                <a:latin typeface="Neue Haas Grotesk Text Pro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051A417-07FE-427B-A2B2-735ECCF52423}" type="slidenum">
              <a:rPr b="0" lang="en-US" sz="900" spc="-1" strike="noStrike">
                <a:solidFill>
                  <a:srgbClr val="000000"/>
                </a:solidFill>
                <a:latin typeface="Neue Haas Grotesk Text Pro"/>
              </a:rPr>
              <a:t>&lt;number&gt;</a:t>
            </a:fld>
            <a:endParaRPr b="0" lang="fr-FR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88280" y="1078200"/>
            <a:ext cx="9287640" cy="2956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85000"/>
              </a:lnSpc>
              <a:buNone/>
            </a:pPr>
            <a:r>
              <a:rPr b="1" lang="fr-FR" sz="6600" spc="-1" strike="noStrike" cap="all">
                <a:solidFill>
                  <a:srgbClr val="000000"/>
                </a:solidFill>
                <a:latin typeface="Neue Haas Grotesk Text Pro"/>
              </a:rPr>
              <a:t>Chapitre 2</a:t>
            </a:r>
            <a:br>
              <a:rPr sz="6600"/>
            </a:br>
            <a:r>
              <a:rPr b="1" lang="fr-FR" sz="6600" spc="-1" strike="noStrike" cap="all">
                <a:solidFill>
                  <a:srgbClr val="000000"/>
                </a:solidFill>
                <a:latin typeface="Neue Haas Grotesk Text Pro"/>
              </a:rPr>
              <a:t>Les emprunts indivis</a:t>
            </a:r>
            <a:endParaRPr b="0" lang="fr-FR" sz="66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1088280" y="4455720"/>
            <a:ext cx="9287640" cy="1434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buNone/>
            </a:pPr>
            <a:endParaRPr b="0" lang="fr-FR" sz="20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FB6B515-6576-4048-92B2-B9074E05E5F1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088280" y="1090080"/>
            <a:ext cx="9922320" cy="1293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85000"/>
              </a:lnSpc>
              <a:buNone/>
            </a:pPr>
            <a:r>
              <a:rPr b="1" lang="fr-FR" sz="4400" spc="-1" strike="noStrike">
                <a:solidFill>
                  <a:srgbClr val="000000"/>
                </a:solidFill>
                <a:latin typeface="Neue Haas Grotesk Text Pro"/>
              </a:rPr>
              <a:t>B. Retrouver l’amortissement d’une période p</a:t>
            </a:r>
            <a:endParaRPr b="0" lang="fr-FR" sz="44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1088280" y="2447640"/>
            <a:ext cx="9922320" cy="3838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13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Neue Haas Grotesk Text Pro"/>
              </a:rPr>
              <a:t>L’amortissement d’une période est égal à la valeur l’annuité actualisé au début de cette période. </a:t>
            </a:r>
            <a:endParaRPr b="0" lang="fr-FR" sz="2400" spc="-1" strike="noStrike">
              <a:solidFill>
                <a:srgbClr val="000000"/>
              </a:solidFill>
              <a:latin typeface="Neue Haas Grotesk Text Pro"/>
            </a:endParaRPr>
          </a:p>
          <a:p>
            <a:pPr indent="0">
              <a:lnSpc>
                <a:spcPct val="13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fr-FR" sz="2400" spc="-1" strike="noStrike">
              <a:solidFill>
                <a:srgbClr val="000000"/>
              </a:solidFill>
              <a:latin typeface="Neue Haas Grotesk Text Pro"/>
            </a:endParaRPr>
          </a:p>
          <a:p>
            <a:pPr indent="0">
              <a:lnSpc>
                <a:spcPct val="13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Neue Haas Grotesk Text Pro"/>
              </a:rPr>
              <a:t>« n-p+1 » correspond au nombre de périodes restantes au début de la période p</a:t>
            </a:r>
            <a:endParaRPr b="0" lang="fr-FR" sz="24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BE711C3-5737-4717-A390-795722DFCF1C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088280" y="255960"/>
            <a:ext cx="9922320" cy="1293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66000"/>
          </a:bodyPr>
          <a:p>
            <a:pPr indent="0">
              <a:lnSpc>
                <a:spcPct val="85000"/>
              </a:lnSpc>
              <a:buNone/>
            </a:pPr>
            <a:r>
              <a:rPr b="1" lang="fr-FR" sz="4400" spc="-1" strike="noStrike">
                <a:solidFill>
                  <a:srgbClr val="000000"/>
                </a:solidFill>
                <a:latin typeface="Neue Haas Grotesk Text Pro"/>
              </a:rPr>
              <a:t>C. Retrouver le capital restant du au début d’une période p</a:t>
            </a:r>
            <a:br>
              <a:rPr sz="4400"/>
            </a:br>
            <a:endParaRPr b="0" lang="fr-FR" sz="44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1088280" y="1684440"/>
            <a:ext cx="9922320" cy="4601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3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Neue Haas Grotesk Text Pro"/>
              </a:rPr>
              <a:t>Le capital restant du en début de période p « C</a:t>
            </a:r>
            <a:r>
              <a:rPr b="0" lang="fr-FR" sz="2000" spc="-1" strike="noStrike" baseline="-25000">
                <a:solidFill>
                  <a:srgbClr val="000000"/>
                </a:solidFill>
                <a:latin typeface="Neue Haas Grotesk Text Pro"/>
              </a:rPr>
              <a:t>p-1</a:t>
            </a:r>
            <a:r>
              <a:rPr b="0" lang="fr-FR" sz="2000" spc="-1" strike="noStrike">
                <a:solidFill>
                  <a:srgbClr val="000000"/>
                </a:solidFill>
                <a:latin typeface="Neue Haas Grotesk Text Pro"/>
              </a:rPr>
              <a:t> » est égal à la somme des amortissements restant à payer. On a vu que l’amortissement de p correspond à la valeur actuelle en p de l’annuité</a:t>
            </a:r>
            <a:endParaRPr b="0" lang="fr-FR" sz="2000" spc="-1" strike="noStrike">
              <a:solidFill>
                <a:srgbClr val="000000"/>
              </a:solidFill>
              <a:latin typeface="Neue Haas Grotesk Text Pro"/>
            </a:endParaRPr>
          </a:p>
          <a:p>
            <a:pPr indent="0">
              <a:lnSpc>
                <a:spcPct val="13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Neue Haas Grotesk Text Pro"/>
              </a:rPr>
              <a:t> </a:t>
            </a:r>
            <a:endParaRPr b="0" lang="fr-FR" sz="2000" spc="-1" strike="noStrike">
              <a:solidFill>
                <a:srgbClr val="000000"/>
              </a:solidFill>
              <a:latin typeface="Neue Haas Grotesk Text Pro"/>
            </a:endParaRPr>
          </a:p>
          <a:p>
            <a:pPr indent="0">
              <a:lnSpc>
                <a:spcPct val="13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Neue Haas Grotesk Text Pro"/>
              </a:rPr>
              <a:t>On sait que M</a:t>
            </a:r>
            <a:r>
              <a:rPr b="0" lang="fr-FR" sz="2000" spc="-1" strike="noStrike" baseline="-25000">
                <a:solidFill>
                  <a:srgbClr val="000000"/>
                </a:solidFill>
                <a:latin typeface="Neue Haas Grotesk Text Pro"/>
              </a:rPr>
              <a:t>p</a:t>
            </a:r>
            <a:r>
              <a:rPr b="0" lang="fr-FR" sz="2000" spc="-1" strike="noStrike">
                <a:solidFill>
                  <a:srgbClr val="000000"/>
                </a:solidFill>
                <a:latin typeface="Neue Haas Grotesk Text Pro"/>
              </a:rPr>
              <a:t> = M</a:t>
            </a:r>
            <a:r>
              <a:rPr b="0" lang="fr-FR" sz="2000" spc="-1" strike="noStrike" baseline="-25000">
                <a:solidFill>
                  <a:srgbClr val="000000"/>
                </a:solidFill>
                <a:latin typeface="Neue Haas Grotesk Text Pro"/>
              </a:rPr>
              <a:t>p+1</a:t>
            </a:r>
            <a:r>
              <a:rPr b="0" lang="fr-FR" sz="2000" spc="-1" strike="noStrike">
                <a:solidFill>
                  <a:srgbClr val="000000"/>
                </a:solidFill>
                <a:latin typeface="Neue Haas Grotesk Text Pro"/>
              </a:rPr>
              <a:t>(1+t)</a:t>
            </a:r>
            <a:r>
              <a:rPr b="0" lang="fr-FR" sz="2000" spc="-1" strike="noStrike" baseline="30000">
                <a:solidFill>
                  <a:srgbClr val="000000"/>
                </a:solidFill>
                <a:latin typeface="Neue Haas Grotesk Text Pro"/>
              </a:rPr>
              <a:t>-1</a:t>
            </a:r>
            <a:endParaRPr b="0" lang="fr-FR" sz="2000" spc="-1" strike="noStrike">
              <a:solidFill>
                <a:srgbClr val="000000"/>
              </a:solidFill>
              <a:latin typeface="Neue Haas Grotesk Text Pro"/>
            </a:endParaRPr>
          </a:p>
          <a:p>
            <a:pPr indent="0">
              <a:lnSpc>
                <a:spcPct val="13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Neue Haas Grotesk Text Pro"/>
              </a:rPr>
              <a:t>La somme des amortissements restant à payer est une suite géométrique de raison (1+t)</a:t>
            </a:r>
            <a:r>
              <a:rPr b="0" lang="fr-FR" sz="2000" spc="-1" strike="noStrike" baseline="30000">
                <a:solidFill>
                  <a:srgbClr val="000000"/>
                </a:solidFill>
                <a:latin typeface="Neue Haas Grotesk Text Pro"/>
              </a:rPr>
              <a:t>-1</a:t>
            </a:r>
            <a:r>
              <a:rPr b="0" lang="fr-FR" sz="2000" spc="-1" strike="noStrike">
                <a:solidFill>
                  <a:srgbClr val="000000"/>
                </a:solidFill>
                <a:latin typeface="Neue Haas Grotesk Text Pro"/>
              </a:rPr>
              <a:t> et de premier terme M</a:t>
            </a:r>
            <a:r>
              <a:rPr b="0" lang="fr-FR" sz="2000" spc="-1" strike="noStrike" baseline="-25000">
                <a:solidFill>
                  <a:srgbClr val="000000"/>
                </a:solidFill>
                <a:latin typeface="Neue Haas Grotesk Text Pro"/>
              </a:rPr>
              <a:t>n</a:t>
            </a:r>
            <a:r>
              <a:rPr b="0" lang="fr-FR" sz="2000" spc="-1" strike="noStrike">
                <a:solidFill>
                  <a:srgbClr val="000000"/>
                </a:solidFill>
                <a:latin typeface="Neue Haas Grotesk Text Pro"/>
              </a:rPr>
              <a:t> soit A(1+i)</a:t>
            </a:r>
            <a:r>
              <a:rPr b="0" lang="fr-FR" sz="2000" spc="-1" strike="noStrike" baseline="30000">
                <a:solidFill>
                  <a:srgbClr val="000000"/>
                </a:solidFill>
                <a:latin typeface="Neue Haas Grotesk Text Pro"/>
              </a:rPr>
              <a:t>-1</a:t>
            </a:r>
            <a:endParaRPr b="0" lang="fr-FR" sz="2000" spc="-1" strike="noStrike">
              <a:solidFill>
                <a:srgbClr val="000000"/>
              </a:solidFill>
              <a:latin typeface="Neue Haas Grotesk Text Pro"/>
            </a:endParaRPr>
          </a:p>
          <a:p>
            <a:pPr indent="0">
              <a:lnSpc>
                <a:spcPct val="13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  <a:p>
            <a:pPr indent="0">
              <a:lnSpc>
                <a:spcPct val="13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16B8BD9-7025-4713-A041-B454352E03B5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088280" y="208080"/>
            <a:ext cx="9922320" cy="1293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0000"/>
          </a:bodyPr>
          <a:p>
            <a:pPr indent="0">
              <a:lnSpc>
                <a:spcPct val="85000"/>
              </a:lnSpc>
              <a:buNone/>
            </a:pPr>
            <a:r>
              <a:rPr b="1" lang="fr-FR" sz="4400" spc="-1" strike="noStrike">
                <a:solidFill>
                  <a:srgbClr val="000000"/>
                </a:solidFill>
                <a:latin typeface="Neue Haas Grotesk Text Pro"/>
              </a:rPr>
              <a:t>D. Retrouver la somme des amortissements payés jusqu’au début d’une période p</a:t>
            </a:r>
            <a:endParaRPr b="0" lang="fr-FR" sz="44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1088280" y="1892880"/>
            <a:ext cx="9922320" cy="4393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3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Neue Haas Grotesk Text Pro"/>
              </a:rPr>
              <a:t>Il suffit de faire la différence entre C</a:t>
            </a:r>
            <a:r>
              <a:rPr b="0" lang="fr-FR" sz="2800" spc="-1" strike="noStrike" baseline="-25000">
                <a:solidFill>
                  <a:srgbClr val="000000"/>
                </a:solidFill>
                <a:latin typeface="Neue Haas Grotesk Text Pro"/>
              </a:rPr>
              <a:t>0</a:t>
            </a:r>
            <a:r>
              <a:rPr b="0" lang="fr-FR" sz="2800" spc="-1" strike="noStrike">
                <a:solidFill>
                  <a:srgbClr val="000000"/>
                </a:solidFill>
                <a:latin typeface="Neue Haas Grotesk Text Pro"/>
              </a:rPr>
              <a:t> et </a:t>
            </a:r>
            <a:endParaRPr b="0" lang="fr-FR" sz="2800" spc="-1" strike="noStrike">
              <a:solidFill>
                <a:srgbClr val="000000"/>
              </a:solidFill>
              <a:latin typeface="Neue Haas Grotesk Text Pro"/>
            </a:endParaRPr>
          </a:p>
          <a:p>
            <a:pPr indent="0">
              <a:lnSpc>
                <a:spcPct val="13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fr-FR" sz="2800" spc="-1" strike="noStrike">
                <a:solidFill>
                  <a:srgbClr val="000000"/>
                </a:solidFill>
                <a:latin typeface="Neue Haas Grotesk Text Pro"/>
              </a:rPr>
              <a:t>Somme des amortissements payés au début de p = </a:t>
            </a:r>
            <a:endParaRPr b="0" lang="fr-FR" sz="2800" spc="-1" strike="noStrike">
              <a:solidFill>
                <a:srgbClr val="000000"/>
              </a:solidFill>
              <a:latin typeface="Neue Haas Grotesk Text Pro"/>
            </a:endParaRPr>
          </a:p>
          <a:p>
            <a:pPr indent="0">
              <a:lnSpc>
                <a:spcPct val="13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F09A602-2396-4744-9BCE-EEC83D96E1F8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088280" y="1090080"/>
            <a:ext cx="9922320" cy="1293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85000"/>
              </a:lnSpc>
              <a:buNone/>
            </a:pPr>
            <a:r>
              <a:rPr b="1" lang="fr-FR" sz="4400" spc="-1" strike="noStrike">
                <a:solidFill>
                  <a:srgbClr val="000000"/>
                </a:solidFill>
                <a:latin typeface="Neue Haas Grotesk Text Pro"/>
              </a:rPr>
              <a:t>E. Calculer les intérêts à payer lors d’une période p</a:t>
            </a:r>
            <a:endParaRPr b="0" lang="fr-FR" sz="44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1088280" y="2447640"/>
            <a:ext cx="9922320" cy="3838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3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fr-FR" sz="2800" spc="-1" strike="noStrike">
                <a:solidFill>
                  <a:srgbClr val="000000"/>
                </a:solidFill>
                <a:latin typeface="Neue Haas Grotesk Text Pro"/>
              </a:rPr>
              <a:t>Intérêt à payer en p = </a:t>
            </a:r>
            <a:endParaRPr b="0" lang="fr-FR" sz="2800" spc="-1" strike="noStrike">
              <a:solidFill>
                <a:srgbClr val="000000"/>
              </a:solidFill>
              <a:latin typeface="Neue Haas Grotesk Text Pro"/>
            </a:endParaRPr>
          </a:p>
          <a:p>
            <a:pPr indent="0">
              <a:lnSpc>
                <a:spcPct val="13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3068721-1B4C-49F6-BE29-0DCF31183FAE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088280" y="1090080"/>
            <a:ext cx="9922320" cy="1293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85000"/>
              </a:lnSpc>
              <a:buNone/>
            </a:pPr>
            <a:r>
              <a:rPr b="1" lang="fr-FR" sz="4400" spc="-1" strike="noStrike">
                <a:solidFill>
                  <a:srgbClr val="000000"/>
                </a:solidFill>
                <a:latin typeface="Neue Haas Grotesk Text Pro"/>
              </a:rPr>
              <a:t>Les emprunts in fine</a:t>
            </a:r>
            <a:endParaRPr b="0" lang="fr-FR" sz="44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1088280" y="2447640"/>
            <a:ext cx="9922320" cy="3838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Neue Haas Grotesk Text Pro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Neue Haas Grotesk Text Pro"/>
              </a:rPr>
              <a:t>Les emprunts in fine sont des emprunts où le seul amortissement a lieu lors de la dernière période.</a:t>
            </a:r>
            <a:endParaRPr b="0" lang="fr-FR" sz="2400" spc="-1" strike="noStrike">
              <a:solidFill>
                <a:srgbClr val="000000"/>
              </a:solidFill>
              <a:latin typeface="Neue Haas Grotesk Text Pro"/>
            </a:endParaRPr>
          </a:p>
          <a:p>
            <a:pPr marL="228600" indent="-22860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Neue Haas Grotesk Text Pro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Neue Haas Grotesk Text Pro"/>
              </a:rPr>
              <a:t>Les intérêts sont de C</a:t>
            </a:r>
            <a:r>
              <a:rPr b="0" lang="fr-FR" sz="2400" spc="-1" strike="noStrike" baseline="-25000">
                <a:solidFill>
                  <a:srgbClr val="000000"/>
                </a:solidFill>
                <a:latin typeface="Neue Haas Grotesk Text Pro"/>
              </a:rPr>
              <a:t>0</a:t>
            </a:r>
            <a:r>
              <a:rPr b="0" lang="fr-FR" sz="2400" spc="-1" strike="noStrike">
                <a:solidFill>
                  <a:srgbClr val="000000"/>
                </a:solidFill>
                <a:latin typeface="Neue Haas Grotesk Text Pro"/>
              </a:rPr>
              <a:t>i toutes les périodes.</a:t>
            </a:r>
            <a:endParaRPr b="0" lang="fr-FR" sz="2400" spc="-1" strike="noStrike">
              <a:solidFill>
                <a:srgbClr val="000000"/>
              </a:solidFill>
              <a:latin typeface="Neue Haas Grotesk Text Pro"/>
            </a:endParaRPr>
          </a:p>
          <a:p>
            <a:pPr marL="228600" indent="-22860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Neue Haas Grotesk Text Pro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Neue Haas Grotesk Text Pro"/>
              </a:rPr>
              <a:t>Les amortissements sont nuls toutes les périodes sauf la dernière où Mn = C</a:t>
            </a:r>
            <a:r>
              <a:rPr b="0" lang="fr-FR" sz="2400" spc="-1" strike="noStrike" baseline="-25000">
                <a:solidFill>
                  <a:srgbClr val="000000"/>
                </a:solidFill>
                <a:latin typeface="Neue Haas Grotesk Text Pro"/>
              </a:rPr>
              <a:t>0</a:t>
            </a:r>
            <a:endParaRPr b="0" lang="fr-FR" sz="2400" spc="-1" strike="noStrike">
              <a:solidFill>
                <a:srgbClr val="000000"/>
              </a:solidFill>
              <a:latin typeface="Neue Haas Grotesk Text Pro"/>
            </a:endParaRPr>
          </a:p>
          <a:p>
            <a:pPr marL="228600" indent="-22860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Neue Haas Grotesk Text Pro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Neue Haas Grotesk Text Pro"/>
              </a:rPr>
              <a:t>Les termes sont toujours égaux à M+I</a:t>
            </a:r>
            <a:endParaRPr b="0" lang="fr-FR" sz="2400" spc="-1" strike="noStrike">
              <a:solidFill>
                <a:srgbClr val="000000"/>
              </a:solidFill>
              <a:latin typeface="Neue Haas Grotesk Text Pro"/>
            </a:endParaRPr>
          </a:p>
          <a:p>
            <a:pPr indent="0">
              <a:lnSpc>
                <a:spcPct val="130000"/>
              </a:lnSpc>
              <a:spcBef>
                <a:spcPts val="1001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296693C-BB8A-4F31-8B9E-10ABCE409B51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971640" y="202680"/>
            <a:ext cx="9922320" cy="1293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85000"/>
              </a:lnSpc>
              <a:buNone/>
            </a:pPr>
            <a:r>
              <a:rPr b="1" lang="fr-FR" sz="4400" spc="-1" strike="noStrike">
                <a:solidFill>
                  <a:srgbClr val="000000"/>
                </a:solidFill>
                <a:latin typeface="Neue Haas Grotesk Text Pro"/>
              </a:rPr>
              <a:t>Objectifs pédagogiques :</a:t>
            </a:r>
            <a:endParaRPr b="0" lang="fr-FR" sz="44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1088280" y="1201320"/>
            <a:ext cx="9922320" cy="5085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Neue Haas Grotesk Text Pro"/>
              <a:buChar char="-"/>
            </a:pPr>
            <a:r>
              <a:rPr b="0" lang="fr-FR" sz="1800" spc="-1" strike="noStrike">
                <a:solidFill>
                  <a:srgbClr val="000000"/>
                </a:solidFill>
                <a:latin typeface="Neue Haas Grotesk Text Pro"/>
              </a:rPr>
              <a:t>Définir ce qu’est un emprunt indivis</a:t>
            </a: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  <a:p>
            <a:pPr marL="228600" indent="-22860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Neue Haas Grotesk Text Pro"/>
              <a:buChar char="-"/>
            </a:pPr>
            <a:r>
              <a:rPr b="0" lang="fr-FR" sz="1800" spc="-1" strike="noStrike">
                <a:solidFill>
                  <a:srgbClr val="000000"/>
                </a:solidFill>
                <a:latin typeface="Neue Haas Grotesk Text Pro"/>
              </a:rPr>
              <a:t>A partir des informations « Somme empruntée », « Durée du prêt », et « Taux d’intérêt », être capable de </a:t>
            </a: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  <a:p>
            <a:pPr lvl="1" marL="502920" indent="-22860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Neue Haas Grotesk Text Pro"/>
              <a:buChar char="-"/>
            </a:pPr>
            <a:r>
              <a:rPr b="0" lang="fr-FR" sz="1800" spc="-1" strike="noStrike">
                <a:solidFill>
                  <a:srgbClr val="000000"/>
                </a:solidFill>
                <a:latin typeface="Neue Haas Grotesk Text Pro"/>
              </a:rPr>
              <a:t>Construire un tableau d’amortissement d’emprunt à annuité constante ou à amortissement constant ou in fine.</a:t>
            </a: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  <a:p>
            <a:pPr lvl="1" marL="502920" indent="-22860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Neue Haas Grotesk Text Pro"/>
              <a:buChar char="-"/>
            </a:pPr>
            <a:r>
              <a:rPr b="0" lang="fr-FR" sz="1800" spc="-1" strike="noStrike">
                <a:solidFill>
                  <a:srgbClr val="000000"/>
                </a:solidFill>
                <a:latin typeface="Neue Haas Grotesk Text Pro"/>
              </a:rPr>
              <a:t>En cas d’annuité constante, calculer le capital du en début de période, l’amortissement, et les intérêts de n’importe quelle période.</a:t>
            </a: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  <a:p>
            <a:pPr indent="0">
              <a:lnSpc>
                <a:spcPct val="130000"/>
              </a:lnSpc>
              <a:spcBef>
                <a:spcPts val="1001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2835E86-E29D-405C-BB1E-273B00984730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088280" y="1090080"/>
            <a:ext cx="9922320" cy="1293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85000"/>
              </a:lnSpc>
              <a:buNone/>
            </a:pPr>
            <a:r>
              <a:rPr b="1" lang="fr-FR" sz="4400" spc="-1" strike="noStrike">
                <a:solidFill>
                  <a:srgbClr val="000000"/>
                </a:solidFill>
                <a:latin typeface="Neue Haas Grotesk Text Pro"/>
              </a:rPr>
              <a:t>Plan du chapitre</a:t>
            </a:r>
            <a:endParaRPr b="0" lang="fr-FR" sz="44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1088280" y="2447640"/>
            <a:ext cx="9922320" cy="3838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99960" indent="-39996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Neue Haas Grotesk Text Pro"/>
              <a:buAutoNum type="romanUcPeriod"/>
            </a:pPr>
            <a:r>
              <a:rPr b="0" lang="fr-FR" sz="1800" spc="-1" strike="noStrike">
                <a:solidFill>
                  <a:srgbClr val="000000"/>
                </a:solidFill>
                <a:latin typeface="Neue Haas Grotesk Text Pro"/>
              </a:rPr>
              <a:t>Vocabulaire</a:t>
            </a: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  <a:p>
            <a:pPr marL="399960" indent="-39996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Neue Haas Grotesk Text Pro"/>
              <a:buAutoNum type="romanUcPeriod"/>
            </a:pPr>
            <a:r>
              <a:rPr b="0" lang="fr-FR" sz="1800" spc="-1" strike="noStrike">
                <a:solidFill>
                  <a:srgbClr val="000000"/>
                </a:solidFill>
                <a:latin typeface="Neue Haas Grotesk Text Pro"/>
              </a:rPr>
              <a:t>Généralité sur les emprunts</a:t>
            </a: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  <a:p>
            <a:pPr marL="399960" indent="-39996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Neue Haas Grotesk Text Pro"/>
              <a:buAutoNum type="romanUcPeriod"/>
            </a:pPr>
            <a:r>
              <a:rPr b="0" lang="fr-FR" sz="1800" spc="-1" strike="noStrike">
                <a:solidFill>
                  <a:srgbClr val="000000"/>
                </a:solidFill>
                <a:latin typeface="Neue Haas Grotesk Text Pro"/>
              </a:rPr>
              <a:t>Les emprunts à amortissements constants</a:t>
            </a: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  <a:p>
            <a:pPr marL="399960" indent="-39996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Neue Haas Grotesk Text Pro"/>
              <a:buAutoNum type="romanUcPeriod"/>
            </a:pPr>
            <a:r>
              <a:rPr b="0" lang="fr-FR" sz="1800" spc="-1" strike="noStrike">
                <a:solidFill>
                  <a:srgbClr val="000000"/>
                </a:solidFill>
                <a:latin typeface="Neue Haas Grotesk Text Pro"/>
              </a:rPr>
              <a:t>Les emprunts à annuités constantes</a:t>
            </a: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  <a:p>
            <a:pPr marL="399960" indent="-39996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Neue Haas Grotesk Text Pro"/>
              <a:buAutoNum type="romanUcPeriod"/>
            </a:pPr>
            <a:r>
              <a:rPr b="0" lang="fr-FR" sz="1800" spc="-1" strike="noStrike">
                <a:solidFill>
                  <a:srgbClr val="000000"/>
                </a:solidFill>
                <a:latin typeface="Neue Haas Grotesk Text Pro"/>
              </a:rPr>
              <a:t>Les emprunts in fine</a:t>
            </a: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B5EDC8A-7395-4EAD-BB0C-3EA95EBDF46B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088280" y="240120"/>
            <a:ext cx="9922320" cy="658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9000"/>
          </a:bodyPr>
          <a:p>
            <a:pPr indent="0">
              <a:lnSpc>
                <a:spcPct val="85000"/>
              </a:lnSpc>
              <a:buNone/>
            </a:pPr>
            <a:r>
              <a:rPr b="1" lang="fr-FR" sz="4400" spc="-1" strike="noStrike">
                <a:solidFill>
                  <a:srgbClr val="000000"/>
                </a:solidFill>
                <a:latin typeface="Neue Haas Grotesk Text Pro"/>
              </a:rPr>
              <a:t>I. Vocabulaire</a:t>
            </a:r>
            <a:endParaRPr b="0" lang="fr-FR" sz="44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1088280" y="1331640"/>
            <a:ext cx="9922320" cy="4954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7000"/>
          </a:bodyPr>
          <a:p>
            <a:pPr marL="214560" indent="-21456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Neue Haas Grotesk Text Pro"/>
              <a:buChar char="-"/>
            </a:pPr>
            <a:r>
              <a:rPr b="0" lang="fr-FR" sz="1800" spc="-1" strike="noStrike">
                <a:solidFill>
                  <a:srgbClr val="000000"/>
                </a:solidFill>
                <a:latin typeface="Neue Haas Grotesk Text Pro"/>
              </a:rPr>
              <a:t>Un emprunt indivis est un emprunt réalisé auprès d’un seul prêteur. </a:t>
            </a: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  <a:p>
            <a:pPr marL="214560" indent="-21456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Neue Haas Grotesk Text Pro"/>
              <a:buChar char="-"/>
            </a:pPr>
            <a:r>
              <a:rPr b="0" lang="fr-FR" sz="1800" spc="-1" strike="noStrike">
                <a:solidFill>
                  <a:srgbClr val="000000"/>
                </a:solidFill>
                <a:latin typeface="Neue Haas Grotesk Text Pro"/>
              </a:rPr>
              <a:t>Le montant payé chaque période s’appelle le terme. On peut aussi l’appeler en fonction de sa périodicité. On parle d’annuité, de mensualité… </a:t>
            </a: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  <a:p>
            <a:pPr marL="214560" indent="-21456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Neue Haas Grotesk Text Pro"/>
              <a:buChar char="-"/>
            </a:pPr>
            <a:r>
              <a:rPr b="0" lang="fr-FR" sz="1800" spc="-1" strike="noStrike">
                <a:solidFill>
                  <a:srgbClr val="000000"/>
                </a:solidFill>
                <a:latin typeface="Neue Haas Grotesk Text Pro"/>
              </a:rPr>
              <a:t>Le taux d’intérêt peut être exprimé dans une autre unité de temps que celle du terme. </a:t>
            </a: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  <a:p>
            <a:pPr marL="214560" indent="-21456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Neue Haas Grotesk Text Pro"/>
              <a:buChar char="-"/>
            </a:pPr>
            <a:r>
              <a:rPr b="0" lang="fr-FR" sz="1800" spc="-1" strike="noStrike">
                <a:solidFill>
                  <a:srgbClr val="000000"/>
                </a:solidFill>
                <a:latin typeface="Neue Haas Grotesk Text Pro"/>
              </a:rPr>
              <a:t>Ex : Taux annuel alors que le remboursement se fait par des mensualités. </a:t>
            </a: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  <a:p>
            <a:pPr marL="214560" indent="-21456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Neue Haas Grotesk Text Pro"/>
              <a:buChar char="-"/>
            </a:pPr>
            <a:r>
              <a:rPr b="0" lang="fr-FR" sz="1800" spc="-1" strike="noStrike">
                <a:solidFill>
                  <a:srgbClr val="000000"/>
                </a:solidFill>
                <a:latin typeface="Neue Haas Grotesk Text Pro"/>
              </a:rPr>
              <a:t>Il faut utiliser la formule du taux proportionnel (chap I) pour passer du taux annuel au taux mensuel.</a:t>
            </a: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  <a:p>
            <a:pPr marL="214560" indent="-21456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Neue Haas Grotesk Text Pro"/>
              <a:buChar char="-"/>
            </a:pPr>
            <a:r>
              <a:rPr b="0" lang="fr-FR" sz="1800" spc="-1" strike="noStrike">
                <a:solidFill>
                  <a:srgbClr val="000000"/>
                </a:solidFill>
                <a:latin typeface="Neue Haas Grotesk Text Pro"/>
              </a:rPr>
              <a:t>L’annuité « A » se décompose en deux parties : l’amortissement « M » qui correspond à la part du capital remboursé, et les intérêts « I » qui correspond à la rémunération du prêteur.</a:t>
            </a: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  <a:p>
            <a:pPr marL="214560" indent="-21456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Neue Haas Grotesk Text Pro"/>
              <a:buChar char="-"/>
            </a:pPr>
            <a:r>
              <a:rPr b="0" lang="fr-FR" sz="1800" spc="-1" strike="noStrike">
                <a:solidFill>
                  <a:srgbClr val="000000"/>
                </a:solidFill>
                <a:latin typeface="Neue Haas Grotesk Text Pro"/>
              </a:rPr>
              <a:t>Il existe trois façons de rembourser un prêt :</a:t>
            </a: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  <a:p>
            <a:pPr lvl="1" marL="472680" indent="-21456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Neue Haas Grotesk Text Pro"/>
              <a:buChar char="-"/>
            </a:pPr>
            <a:r>
              <a:rPr b="0" lang="fr-FR" sz="1800" spc="-1" strike="noStrike">
                <a:solidFill>
                  <a:srgbClr val="000000"/>
                </a:solidFill>
                <a:latin typeface="Neue Haas Grotesk Text Pro"/>
              </a:rPr>
              <a:t>Le remboursement à amortissements constants</a:t>
            </a: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  <a:p>
            <a:pPr lvl="1" marL="472680" indent="-21456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Neue Haas Grotesk Text Pro"/>
              <a:buChar char="-"/>
            </a:pPr>
            <a:r>
              <a:rPr b="0" lang="fr-FR" sz="1800" spc="-1" strike="noStrike">
                <a:solidFill>
                  <a:srgbClr val="000000"/>
                </a:solidFill>
                <a:latin typeface="Neue Haas Grotesk Text Pro"/>
              </a:rPr>
              <a:t>Le remboursement à annuités constantes</a:t>
            </a: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  <a:p>
            <a:pPr lvl="1" marL="472680" indent="-21456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Neue Haas Grotesk Text Pro"/>
              <a:buChar char="-"/>
            </a:pPr>
            <a:r>
              <a:rPr b="0" lang="fr-FR" sz="1800" spc="-1" strike="noStrike">
                <a:solidFill>
                  <a:srgbClr val="000000"/>
                </a:solidFill>
                <a:latin typeface="Neue Haas Grotesk Text Pro"/>
              </a:rPr>
              <a:t>Le remboursement in fine </a:t>
            </a: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  <a:p>
            <a:pPr indent="0">
              <a:lnSpc>
                <a:spcPct val="130000"/>
              </a:lnSpc>
              <a:spcBef>
                <a:spcPts val="1001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1770F7B-D673-4B50-BF50-3CC8311AE195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057680" y="326160"/>
            <a:ext cx="9922320" cy="1293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85000"/>
              </a:lnSpc>
              <a:buNone/>
            </a:pPr>
            <a:r>
              <a:rPr b="1" lang="fr-FR" sz="4400" spc="-1" strike="noStrike">
                <a:solidFill>
                  <a:srgbClr val="000000"/>
                </a:solidFill>
                <a:latin typeface="Neue Haas Grotesk Text Pro"/>
              </a:rPr>
              <a:t>II. Généralités sur les emprunts</a:t>
            </a:r>
            <a:endParaRPr b="0" lang="fr-FR" sz="44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1080000" y="1746360"/>
            <a:ext cx="9922320" cy="4553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Neue Haas Grotesk Text Pro"/>
              <a:buChar char="-"/>
            </a:pPr>
            <a:r>
              <a:rPr b="0" lang="fr-FR" sz="1800" spc="-1" strike="noStrike">
                <a:solidFill>
                  <a:srgbClr val="000000"/>
                </a:solidFill>
                <a:latin typeface="Neue Haas Grotesk Text Pro"/>
              </a:rPr>
              <a:t>L’intérêt d’une période  =C</a:t>
            </a:r>
            <a:r>
              <a:rPr b="0" lang="fr-FR" sz="1800" spc="-1" strike="noStrike" baseline="-25000">
                <a:solidFill>
                  <a:srgbClr val="000000"/>
                </a:solidFill>
                <a:latin typeface="Neue Haas Grotesk Text Pro"/>
              </a:rPr>
              <a:t>p-1 </a:t>
            </a:r>
            <a:r>
              <a:rPr b="0" lang="fr-FR" sz="1800" spc="-1" strike="noStrike">
                <a:solidFill>
                  <a:srgbClr val="000000"/>
                </a:solidFill>
                <a:latin typeface="Neue Haas Grotesk Text Pro"/>
              </a:rPr>
              <a:t>t</a:t>
            </a: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  <a:p>
            <a:pPr marL="228600" indent="-22860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Neue Haas Grotesk Text Pro"/>
              <a:buChar char="-"/>
            </a:pPr>
            <a:r>
              <a:rPr b="0" lang="fr-FR" sz="1800" spc="-1" strike="noStrike">
                <a:solidFill>
                  <a:srgbClr val="000000"/>
                </a:solidFill>
                <a:latin typeface="Neue Haas Grotesk Text Pro"/>
              </a:rPr>
              <a:t>L’annuité d’une période </a:t>
            </a: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  <a:p>
            <a:pPr marL="228600" indent="-22860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Neue Haas Grotesk Text Pro"/>
              <a:buChar char="-"/>
            </a:pPr>
            <a:r>
              <a:rPr b="0" lang="fr-FR" sz="1800" spc="-1" strike="noStrike">
                <a:solidFill>
                  <a:srgbClr val="000000"/>
                </a:solidFill>
                <a:latin typeface="Neue Haas Grotesk Text Pro"/>
              </a:rPr>
              <a:t>Le Capital emprunté est noté C</a:t>
            </a:r>
            <a:r>
              <a:rPr b="0" lang="fr-FR" sz="1800" spc="-1" strike="noStrike" baseline="-25000">
                <a:solidFill>
                  <a:srgbClr val="000000"/>
                </a:solidFill>
                <a:latin typeface="Neue Haas Grotesk Text Pro"/>
              </a:rPr>
              <a:t>0</a:t>
            </a: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  <a:p>
            <a:pPr marL="228600" indent="-22860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Neue Haas Grotesk Text Pro"/>
              <a:buChar char="-"/>
            </a:pPr>
            <a:r>
              <a:rPr b="0" lang="fr-FR" sz="1800" spc="-1" strike="noStrike">
                <a:solidFill>
                  <a:srgbClr val="000000"/>
                </a:solidFill>
                <a:latin typeface="Neue Haas Grotesk Text Pro"/>
              </a:rPr>
              <a:t>Le Capital dû en fin de période est noté C</a:t>
            </a:r>
            <a:r>
              <a:rPr b="0" lang="fr-FR" sz="1800" spc="-1" strike="noStrike" baseline="-25000">
                <a:solidFill>
                  <a:srgbClr val="000000"/>
                </a:solidFill>
                <a:latin typeface="Neue Haas Grotesk Text Pro"/>
              </a:rPr>
              <a:t>p</a:t>
            </a: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  <a:p>
            <a:pPr marL="228600" indent="-22860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Neue Haas Grotesk Text Pro"/>
              <a:buChar char="-"/>
            </a:pPr>
            <a:r>
              <a:rPr b="0" lang="fr-FR" sz="1800" spc="-1" strike="noStrike">
                <a:solidFill>
                  <a:srgbClr val="000000"/>
                </a:solidFill>
                <a:latin typeface="Neue Haas Grotesk Text Pro"/>
              </a:rPr>
              <a:t>Comme le capital dû en début de période est égal au capital dû en fin de période précédente, on l’écrit C</a:t>
            </a:r>
            <a:r>
              <a:rPr b="0" lang="fr-FR" sz="1800" spc="-1" strike="noStrike" baseline="-25000">
                <a:solidFill>
                  <a:srgbClr val="000000"/>
                </a:solidFill>
                <a:latin typeface="Neue Haas Grotesk Text Pro"/>
              </a:rPr>
              <a:t>p-1</a:t>
            </a: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  <a:p>
            <a:pPr marL="228600" indent="-22860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Neue Haas Grotesk Text Pro"/>
              <a:buChar char="-"/>
            </a:pPr>
            <a:r>
              <a:rPr b="0" lang="fr-FR" sz="1800" spc="-1" strike="noStrike">
                <a:solidFill>
                  <a:srgbClr val="000000"/>
                </a:solidFill>
                <a:latin typeface="Neue Haas Grotesk Text Pro"/>
              </a:rPr>
              <a:t>Le document qui présente toutes les annuités à payer s’appelle un tableau d’amortissement</a:t>
            </a: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  <a:p>
            <a:pPr marL="228600" indent="-22860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Neue Haas Grotesk Text Pro"/>
              <a:buChar char="-"/>
            </a:pPr>
            <a:r>
              <a:rPr b="0" lang="fr-FR" sz="1800" spc="-1" strike="noStrike">
                <a:solidFill>
                  <a:srgbClr val="000000"/>
                </a:solidFill>
                <a:latin typeface="Neue Haas Grotesk Text Pro"/>
              </a:rPr>
              <a:t>Le cout de l’emprunt se calcule en faisant la somme des intérêts ou avec la différence somme des annuités – capital emprunté.</a:t>
            </a: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  <a:p>
            <a:pPr indent="0">
              <a:lnSpc>
                <a:spcPct val="130000"/>
              </a:lnSpc>
              <a:spcBef>
                <a:spcPts val="1001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E41E73D-B9AC-4BDB-8E9D-B12FBD5C0A02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Tableau 3"/>
          <p:cNvGraphicFramePr/>
          <p:nvPr/>
        </p:nvGraphicFramePr>
        <p:xfrm>
          <a:off x="850320" y="320760"/>
          <a:ext cx="10747800" cy="6111720"/>
        </p:xfrm>
        <a:graphic>
          <a:graphicData uri="http://schemas.openxmlformats.org/drawingml/2006/table">
            <a:tbl>
              <a:tblPr/>
              <a:tblGrid>
                <a:gridCol w="1058760"/>
                <a:gridCol w="1780560"/>
                <a:gridCol w="1523880"/>
                <a:gridCol w="2325960"/>
                <a:gridCol w="2037240"/>
                <a:gridCol w="2021040"/>
              </a:tblGrid>
              <a:tr h="1988640">
                <a:tc>
                  <a:txBody>
                    <a:bodyPr lIns="44280" rIns="44280" tIns="0" bIns="0" anchor="ctr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fr-FR" sz="2000" spc="-1" strike="noStrike">
                          <a:solidFill>
                            <a:schemeClr val="lt1"/>
                          </a:solidFill>
                          <a:latin typeface="Neue Haas Grotesk Text Pro"/>
                        </a:rPr>
                        <a:t>Période</a:t>
                      </a:r>
                      <a:endParaRPr b="0" lang="fr-FR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44280" rIns="44280" tIns="0" bIns="0" anchor="ctr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fr-FR" sz="2000" spc="-1" strike="noStrike">
                          <a:solidFill>
                            <a:schemeClr val="lt1"/>
                          </a:solidFill>
                          <a:latin typeface="Neue Haas Grotesk Text Pro"/>
                        </a:rPr>
                        <a:t>Capital du en début de période</a:t>
                      </a:r>
                      <a:endParaRPr b="0" lang="fr-FR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44280" rIns="44280" tIns="0" bIns="0" anchor="ctr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fr-FR" sz="2000" spc="-1" strike="noStrike">
                          <a:solidFill>
                            <a:schemeClr val="lt1"/>
                          </a:solidFill>
                          <a:latin typeface="Neue Haas Grotesk Text Pro"/>
                        </a:rPr>
                        <a:t>Intérêt de la période</a:t>
                      </a:r>
                      <a:endParaRPr b="0" lang="fr-FR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44280" rIns="44280" tIns="0" bIns="0" anchor="ctr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fr-FR" sz="2000" spc="-1" strike="noStrike">
                          <a:solidFill>
                            <a:schemeClr val="lt1"/>
                          </a:solidFill>
                          <a:latin typeface="Neue Haas Grotesk Text Pro"/>
                        </a:rPr>
                        <a:t>Amortissement de la période</a:t>
                      </a:r>
                      <a:endParaRPr b="0" lang="fr-FR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44280" rIns="44280" tIns="0" bIns="0" anchor="ctr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fr-FR" sz="2000" spc="-1" strike="noStrike">
                          <a:solidFill>
                            <a:schemeClr val="lt1"/>
                          </a:solidFill>
                          <a:latin typeface="Neue Haas Grotesk Text Pro"/>
                        </a:rPr>
                        <a:t>Annuité de la période</a:t>
                      </a:r>
                      <a:endParaRPr b="0" lang="fr-FR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44280" rIns="44280" tIns="0" bIns="0" anchor="ctr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fr-FR" sz="2000" spc="-1" strike="noStrike">
                          <a:solidFill>
                            <a:schemeClr val="lt1"/>
                          </a:solidFill>
                          <a:latin typeface="Neue Haas Grotesk Text Pro"/>
                        </a:rPr>
                        <a:t>Capital du en fin de période</a:t>
                      </a:r>
                      <a:endParaRPr b="0" lang="fr-FR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  <a:tr h="583560">
                <a:tc>
                  <a:txBody>
                    <a:bodyPr lIns="44280" rIns="4428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1" lang="fr-FR" sz="2000" spc="-1" strike="noStrike">
                          <a:solidFill>
                            <a:schemeClr val="lt1"/>
                          </a:solidFill>
                          <a:latin typeface="Neue Haas Grotesk Text Pro"/>
                        </a:rPr>
                        <a:t>1</a:t>
                      </a:r>
                      <a:endParaRPr b="0" lang="fr-FR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44280" rIns="4428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fr-FR" sz="2000" spc="-1" strike="noStrike">
                          <a:solidFill>
                            <a:schemeClr val="dk1"/>
                          </a:solidFill>
                          <a:latin typeface="Neue Haas Grotesk Text Pro"/>
                        </a:rPr>
                        <a:t>C</a:t>
                      </a:r>
                      <a:r>
                        <a:rPr b="0" lang="fr-FR" sz="2000" spc="-1" strike="noStrike" baseline="-25000">
                          <a:solidFill>
                            <a:schemeClr val="dk1"/>
                          </a:solidFill>
                          <a:latin typeface="Neue Haas Grotesk Text Pro"/>
                        </a:rPr>
                        <a:t>0</a:t>
                      </a:r>
                      <a:endParaRPr b="0" lang="fr-FR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cdd8"/>
                    </a:solidFill>
                  </a:tcPr>
                </a:tc>
                <a:tc>
                  <a:txBody>
                    <a:bodyPr lIns="44280" rIns="4428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fr-FR" sz="2000" spc="-1" strike="noStrike">
                          <a:solidFill>
                            <a:schemeClr val="dk1"/>
                          </a:solidFill>
                          <a:latin typeface="Neue Haas Grotesk Text Pro"/>
                        </a:rPr>
                        <a:t>I</a:t>
                      </a:r>
                      <a:r>
                        <a:rPr b="0" lang="fr-FR" sz="2000" spc="-1" strike="noStrike" baseline="-25000">
                          <a:solidFill>
                            <a:schemeClr val="dk1"/>
                          </a:solidFill>
                          <a:latin typeface="Neue Haas Grotesk Text Pro"/>
                        </a:rPr>
                        <a:t>1</a:t>
                      </a:r>
                      <a:r>
                        <a:rPr b="0" lang="fr-FR" sz="2000" spc="-1" strike="noStrike">
                          <a:solidFill>
                            <a:schemeClr val="dk1"/>
                          </a:solidFill>
                          <a:latin typeface="Neue Haas Grotesk Text Pro"/>
                        </a:rPr>
                        <a:t>=C</a:t>
                      </a:r>
                      <a:r>
                        <a:rPr b="0" lang="fr-FR" sz="2000" spc="-1" strike="noStrike" baseline="-25000">
                          <a:solidFill>
                            <a:schemeClr val="dk1"/>
                          </a:solidFill>
                          <a:latin typeface="Neue Haas Grotesk Text Pro"/>
                        </a:rPr>
                        <a:t>0 </a:t>
                      </a:r>
                      <a:r>
                        <a:rPr b="0" lang="fr-FR" sz="2000" spc="-1" strike="noStrike">
                          <a:solidFill>
                            <a:schemeClr val="dk1"/>
                          </a:solidFill>
                          <a:latin typeface="Neue Haas Grotesk Text Pro"/>
                        </a:rPr>
                        <a:t>t</a:t>
                      </a:r>
                      <a:endParaRPr b="0" lang="fr-FR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cdd8"/>
                    </a:solidFill>
                  </a:tcPr>
                </a:tc>
                <a:tc>
                  <a:txBody>
                    <a:bodyPr lIns="44280" rIns="4428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fr-FR" sz="2000" spc="-1" strike="noStrike">
                          <a:solidFill>
                            <a:schemeClr val="dk1"/>
                          </a:solidFill>
                          <a:latin typeface="Neue Haas Grotesk Text Pro"/>
                        </a:rPr>
                        <a:t>M</a:t>
                      </a:r>
                      <a:r>
                        <a:rPr b="0" lang="fr-FR" sz="2000" spc="-1" strike="noStrike" baseline="-25000">
                          <a:solidFill>
                            <a:schemeClr val="dk1"/>
                          </a:solidFill>
                          <a:latin typeface="Neue Haas Grotesk Text Pro"/>
                        </a:rPr>
                        <a:t>1</a:t>
                      </a:r>
                      <a:endParaRPr b="0" lang="fr-FR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cdd8"/>
                    </a:solidFill>
                  </a:tcPr>
                </a:tc>
                <a:tc>
                  <a:txBody>
                    <a:bodyPr lIns="44280" rIns="4428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fr-FR" sz="2000" spc="-1" strike="noStrike">
                          <a:solidFill>
                            <a:schemeClr val="dk1"/>
                          </a:solidFill>
                          <a:latin typeface="Neue Haas Grotesk Text Pro"/>
                        </a:rPr>
                        <a:t>A</a:t>
                      </a:r>
                      <a:r>
                        <a:rPr b="0" lang="fr-FR" sz="2000" spc="-1" strike="noStrike" baseline="-25000">
                          <a:solidFill>
                            <a:schemeClr val="dk1"/>
                          </a:solidFill>
                          <a:latin typeface="Neue Haas Grotesk Text Pro"/>
                        </a:rPr>
                        <a:t>1</a:t>
                      </a:r>
                      <a:r>
                        <a:rPr b="0" lang="fr-FR" sz="2000" spc="-1" strike="noStrike">
                          <a:solidFill>
                            <a:schemeClr val="dk1"/>
                          </a:solidFill>
                          <a:latin typeface="Neue Haas Grotesk Text Pro"/>
                        </a:rPr>
                        <a:t>=I</a:t>
                      </a:r>
                      <a:r>
                        <a:rPr b="0" lang="fr-FR" sz="2000" spc="-1" strike="noStrike" baseline="-25000">
                          <a:solidFill>
                            <a:schemeClr val="dk1"/>
                          </a:solidFill>
                          <a:latin typeface="Neue Haas Grotesk Text Pro"/>
                        </a:rPr>
                        <a:t>1</a:t>
                      </a:r>
                      <a:r>
                        <a:rPr b="0" lang="fr-FR" sz="2000" spc="-1" strike="noStrike">
                          <a:solidFill>
                            <a:schemeClr val="dk1"/>
                          </a:solidFill>
                          <a:latin typeface="Neue Haas Grotesk Text Pro"/>
                        </a:rPr>
                        <a:t>+M</a:t>
                      </a:r>
                      <a:r>
                        <a:rPr b="0" lang="fr-FR" sz="2000" spc="-1" strike="noStrike" baseline="-25000">
                          <a:solidFill>
                            <a:schemeClr val="dk1"/>
                          </a:solidFill>
                          <a:latin typeface="Neue Haas Grotesk Text Pro"/>
                        </a:rPr>
                        <a:t>1</a:t>
                      </a:r>
                      <a:endParaRPr b="0" lang="fr-FR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cdd8"/>
                    </a:solidFill>
                  </a:tcPr>
                </a:tc>
                <a:tc>
                  <a:txBody>
                    <a:bodyPr lIns="44280" rIns="4428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fr-FR" sz="2000" spc="-1" strike="noStrike">
                          <a:solidFill>
                            <a:schemeClr val="dk1"/>
                          </a:solidFill>
                          <a:latin typeface="Neue Haas Grotesk Text Pro"/>
                        </a:rPr>
                        <a:t>C</a:t>
                      </a:r>
                      <a:r>
                        <a:rPr b="0" lang="fr-FR" sz="2000" spc="-1" strike="noStrike" baseline="-25000">
                          <a:solidFill>
                            <a:schemeClr val="dk1"/>
                          </a:solidFill>
                          <a:latin typeface="Neue Haas Grotesk Text Pro"/>
                        </a:rPr>
                        <a:t>1</a:t>
                      </a:r>
                      <a:endParaRPr b="0" lang="fr-FR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cdd8"/>
                    </a:solidFill>
                  </a:tcPr>
                </a:tc>
              </a:tr>
              <a:tr h="583560">
                <a:tc>
                  <a:txBody>
                    <a:bodyPr lIns="44280" rIns="4428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1" lang="fr-FR" sz="2000" spc="-1" strike="noStrike">
                          <a:solidFill>
                            <a:schemeClr val="lt1"/>
                          </a:solidFill>
                          <a:latin typeface="Neue Haas Grotesk Text Pro"/>
                        </a:rPr>
                        <a:t>2</a:t>
                      </a:r>
                      <a:endParaRPr b="0" lang="fr-FR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44280" rIns="4428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fr-FR" sz="2000" spc="-1" strike="noStrike">
                          <a:solidFill>
                            <a:schemeClr val="dk1"/>
                          </a:solidFill>
                          <a:latin typeface="Neue Haas Grotesk Text Pro"/>
                        </a:rPr>
                        <a:t>C</a:t>
                      </a:r>
                      <a:r>
                        <a:rPr b="0" lang="fr-FR" sz="2000" spc="-1" strike="noStrike" baseline="-25000">
                          <a:solidFill>
                            <a:schemeClr val="dk1"/>
                          </a:solidFill>
                          <a:latin typeface="Neue Haas Grotesk Text Pro"/>
                        </a:rPr>
                        <a:t>1</a:t>
                      </a:r>
                      <a:endParaRPr b="0" lang="fr-FR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7ec"/>
                    </a:solidFill>
                  </a:tcPr>
                </a:tc>
                <a:tc>
                  <a:txBody>
                    <a:bodyPr lIns="44280" rIns="4428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fr-FR" sz="2000" spc="-1" strike="noStrike">
                          <a:solidFill>
                            <a:schemeClr val="dk1"/>
                          </a:solidFill>
                          <a:latin typeface="Neue Haas Grotesk Text Pro"/>
                        </a:rPr>
                        <a:t>I</a:t>
                      </a:r>
                      <a:r>
                        <a:rPr b="0" lang="fr-FR" sz="2000" spc="-1" strike="noStrike" baseline="-25000">
                          <a:solidFill>
                            <a:schemeClr val="dk1"/>
                          </a:solidFill>
                          <a:latin typeface="Neue Haas Grotesk Text Pro"/>
                        </a:rPr>
                        <a:t>2</a:t>
                      </a:r>
                      <a:r>
                        <a:rPr b="0" lang="fr-FR" sz="2000" spc="-1" strike="noStrike">
                          <a:solidFill>
                            <a:schemeClr val="dk1"/>
                          </a:solidFill>
                          <a:latin typeface="Neue Haas Grotesk Text Pro"/>
                        </a:rPr>
                        <a:t>=C</a:t>
                      </a:r>
                      <a:r>
                        <a:rPr b="0" lang="fr-FR" sz="2000" spc="-1" strike="noStrike" baseline="-25000">
                          <a:solidFill>
                            <a:schemeClr val="dk1"/>
                          </a:solidFill>
                          <a:latin typeface="Neue Haas Grotesk Text Pro"/>
                        </a:rPr>
                        <a:t>1 </a:t>
                      </a:r>
                      <a:r>
                        <a:rPr b="0" lang="fr-FR" sz="2000" spc="-1" strike="noStrike">
                          <a:solidFill>
                            <a:schemeClr val="dk1"/>
                          </a:solidFill>
                          <a:latin typeface="Neue Haas Grotesk Text Pro"/>
                        </a:rPr>
                        <a:t>t</a:t>
                      </a:r>
                      <a:endParaRPr b="0" lang="fr-FR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7ec"/>
                    </a:solidFill>
                  </a:tcPr>
                </a:tc>
                <a:tc>
                  <a:txBody>
                    <a:bodyPr lIns="44280" rIns="4428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fr-FR" sz="2000" spc="-1" strike="noStrike">
                          <a:solidFill>
                            <a:schemeClr val="dk1"/>
                          </a:solidFill>
                          <a:latin typeface="Neue Haas Grotesk Text Pro"/>
                        </a:rPr>
                        <a:t>M</a:t>
                      </a:r>
                      <a:r>
                        <a:rPr b="0" lang="fr-FR" sz="2000" spc="-1" strike="noStrike" baseline="-25000">
                          <a:solidFill>
                            <a:schemeClr val="dk1"/>
                          </a:solidFill>
                          <a:latin typeface="Neue Haas Grotesk Text Pro"/>
                        </a:rPr>
                        <a:t>2</a:t>
                      </a:r>
                      <a:endParaRPr b="0" lang="fr-FR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7ec"/>
                    </a:solidFill>
                  </a:tcPr>
                </a:tc>
                <a:tc>
                  <a:txBody>
                    <a:bodyPr lIns="44280" rIns="4428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fr-FR" sz="2000" spc="-1" strike="noStrike">
                          <a:solidFill>
                            <a:schemeClr val="dk1"/>
                          </a:solidFill>
                          <a:latin typeface="Neue Haas Grotesk Text Pro"/>
                        </a:rPr>
                        <a:t>A</a:t>
                      </a:r>
                      <a:r>
                        <a:rPr b="0" lang="fr-FR" sz="2000" spc="-1" strike="noStrike" baseline="-25000">
                          <a:solidFill>
                            <a:schemeClr val="dk1"/>
                          </a:solidFill>
                          <a:latin typeface="Neue Haas Grotesk Text Pro"/>
                        </a:rPr>
                        <a:t>2</a:t>
                      </a:r>
                      <a:r>
                        <a:rPr b="0" lang="fr-FR" sz="2000" spc="-1" strike="noStrike">
                          <a:solidFill>
                            <a:schemeClr val="dk1"/>
                          </a:solidFill>
                          <a:latin typeface="Neue Haas Grotesk Text Pro"/>
                        </a:rPr>
                        <a:t>=I</a:t>
                      </a:r>
                      <a:r>
                        <a:rPr b="0" lang="fr-FR" sz="2000" spc="-1" strike="noStrike" baseline="-25000">
                          <a:solidFill>
                            <a:schemeClr val="dk1"/>
                          </a:solidFill>
                          <a:latin typeface="Neue Haas Grotesk Text Pro"/>
                        </a:rPr>
                        <a:t>2</a:t>
                      </a:r>
                      <a:r>
                        <a:rPr b="0" lang="fr-FR" sz="2000" spc="-1" strike="noStrike">
                          <a:solidFill>
                            <a:schemeClr val="dk1"/>
                          </a:solidFill>
                          <a:latin typeface="Neue Haas Grotesk Text Pro"/>
                        </a:rPr>
                        <a:t>+M</a:t>
                      </a:r>
                      <a:r>
                        <a:rPr b="0" lang="fr-FR" sz="2000" spc="-1" strike="noStrike" baseline="-25000">
                          <a:solidFill>
                            <a:schemeClr val="dk1"/>
                          </a:solidFill>
                          <a:latin typeface="Neue Haas Grotesk Text Pro"/>
                        </a:rPr>
                        <a:t>2</a:t>
                      </a:r>
                      <a:endParaRPr b="0" lang="fr-FR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7ec"/>
                    </a:solidFill>
                  </a:tcPr>
                </a:tc>
                <a:tc>
                  <a:txBody>
                    <a:bodyPr lIns="44280" rIns="4428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fr-FR" sz="2000" spc="-1" strike="noStrike">
                          <a:solidFill>
                            <a:schemeClr val="dk1"/>
                          </a:solidFill>
                          <a:latin typeface="Neue Haas Grotesk Text Pro"/>
                        </a:rPr>
                        <a:t>C</a:t>
                      </a:r>
                      <a:r>
                        <a:rPr b="0" lang="fr-FR" sz="2000" spc="-1" strike="noStrike" baseline="-25000">
                          <a:solidFill>
                            <a:schemeClr val="dk1"/>
                          </a:solidFill>
                          <a:latin typeface="Neue Haas Grotesk Text Pro"/>
                        </a:rPr>
                        <a:t>2</a:t>
                      </a:r>
                      <a:endParaRPr b="0" lang="fr-FR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7ec"/>
                    </a:solidFill>
                  </a:tcPr>
                </a:tc>
              </a:tr>
              <a:tr h="619920">
                <a:tc>
                  <a:txBody>
                    <a:bodyPr lIns="44280" rIns="4428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1" lang="fr-FR" sz="2000" spc="-1" strike="noStrike">
                          <a:solidFill>
                            <a:schemeClr val="lt1"/>
                          </a:solidFill>
                          <a:latin typeface="Neue Haas Grotesk Text Pro"/>
                        </a:rPr>
                        <a:t>3</a:t>
                      </a:r>
                      <a:endParaRPr b="0" lang="fr-FR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44280" rIns="4428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fr-FR" sz="2000" spc="-1" strike="noStrike">
                          <a:solidFill>
                            <a:schemeClr val="dk1"/>
                          </a:solidFill>
                          <a:latin typeface="Neue Haas Grotesk Text Pro"/>
                        </a:rPr>
                        <a:t>C</a:t>
                      </a:r>
                      <a:r>
                        <a:rPr b="0" lang="fr-FR" sz="2000" spc="-1" strike="noStrike" baseline="-25000">
                          <a:solidFill>
                            <a:schemeClr val="dk1"/>
                          </a:solidFill>
                          <a:latin typeface="Neue Haas Grotesk Text Pro"/>
                        </a:rPr>
                        <a:t>2</a:t>
                      </a:r>
                      <a:endParaRPr b="0" lang="fr-FR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cdd8"/>
                    </a:solidFill>
                  </a:tcPr>
                </a:tc>
                <a:tc>
                  <a:txBody>
                    <a:bodyPr lIns="44280" rIns="4428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fr-FR" sz="2000" spc="-1" strike="noStrike">
                          <a:solidFill>
                            <a:schemeClr val="dk1"/>
                          </a:solidFill>
                          <a:latin typeface="Neue Haas Grotesk Text Pro"/>
                        </a:rPr>
                        <a:t>I</a:t>
                      </a:r>
                      <a:r>
                        <a:rPr b="0" lang="fr-FR" sz="2000" spc="-1" strike="noStrike" baseline="-25000">
                          <a:solidFill>
                            <a:schemeClr val="dk1"/>
                          </a:solidFill>
                          <a:latin typeface="Neue Haas Grotesk Text Pro"/>
                        </a:rPr>
                        <a:t>3</a:t>
                      </a:r>
                      <a:r>
                        <a:rPr b="0" lang="fr-FR" sz="2000" spc="-1" strike="noStrike">
                          <a:solidFill>
                            <a:schemeClr val="dk1"/>
                          </a:solidFill>
                          <a:latin typeface="Neue Haas Grotesk Text Pro"/>
                        </a:rPr>
                        <a:t>=C</a:t>
                      </a:r>
                      <a:r>
                        <a:rPr b="0" lang="fr-FR" sz="2000" spc="-1" strike="noStrike" baseline="-25000">
                          <a:solidFill>
                            <a:schemeClr val="dk1"/>
                          </a:solidFill>
                          <a:latin typeface="Neue Haas Grotesk Text Pro"/>
                        </a:rPr>
                        <a:t>2 </a:t>
                      </a:r>
                      <a:r>
                        <a:rPr b="0" lang="fr-FR" sz="2000" spc="-1" strike="noStrike">
                          <a:solidFill>
                            <a:schemeClr val="dk1"/>
                          </a:solidFill>
                          <a:latin typeface="Neue Haas Grotesk Text Pro"/>
                        </a:rPr>
                        <a:t>t</a:t>
                      </a:r>
                      <a:endParaRPr b="0" lang="fr-FR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cdd8"/>
                    </a:solidFill>
                  </a:tcPr>
                </a:tc>
                <a:tc>
                  <a:txBody>
                    <a:bodyPr lIns="44280" rIns="4428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fr-FR" sz="2000" spc="-1" strike="noStrike">
                          <a:solidFill>
                            <a:schemeClr val="dk1"/>
                          </a:solidFill>
                          <a:latin typeface="Neue Haas Grotesk Text Pro"/>
                        </a:rPr>
                        <a:t>M</a:t>
                      </a:r>
                      <a:r>
                        <a:rPr b="0" lang="fr-FR" sz="2000" spc="-1" strike="noStrike" baseline="-25000">
                          <a:solidFill>
                            <a:schemeClr val="dk1"/>
                          </a:solidFill>
                          <a:latin typeface="Neue Haas Grotesk Text Pro"/>
                        </a:rPr>
                        <a:t>3</a:t>
                      </a:r>
                      <a:endParaRPr b="0" lang="fr-FR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cdd8"/>
                    </a:solidFill>
                  </a:tcPr>
                </a:tc>
                <a:tc>
                  <a:txBody>
                    <a:bodyPr lIns="44280" rIns="4428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fr-FR" sz="2000" spc="-1" strike="noStrike">
                          <a:solidFill>
                            <a:schemeClr val="dk1"/>
                          </a:solidFill>
                          <a:latin typeface="Neue Haas Grotesk Text Pro"/>
                        </a:rPr>
                        <a:t>A</a:t>
                      </a:r>
                      <a:r>
                        <a:rPr b="0" lang="fr-FR" sz="2000" spc="-1" strike="noStrike" baseline="-25000">
                          <a:solidFill>
                            <a:schemeClr val="dk1"/>
                          </a:solidFill>
                          <a:latin typeface="Neue Haas Grotesk Text Pro"/>
                        </a:rPr>
                        <a:t>3</a:t>
                      </a:r>
                      <a:r>
                        <a:rPr b="0" lang="fr-FR" sz="2000" spc="-1" strike="noStrike">
                          <a:solidFill>
                            <a:schemeClr val="dk1"/>
                          </a:solidFill>
                          <a:latin typeface="Neue Haas Grotesk Text Pro"/>
                        </a:rPr>
                        <a:t>=I</a:t>
                      </a:r>
                      <a:r>
                        <a:rPr b="0" lang="fr-FR" sz="2000" spc="-1" strike="noStrike" baseline="-25000">
                          <a:solidFill>
                            <a:schemeClr val="dk1"/>
                          </a:solidFill>
                          <a:latin typeface="Neue Haas Grotesk Text Pro"/>
                        </a:rPr>
                        <a:t>3</a:t>
                      </a:r>
                      <a:r>
                        <a:rPr b="0" lang="fr-FR" sz="2000" spc="-1" strike="noStrike">
                          <a:solidFill>
                            <a:schemeClr val="dk1"/>
                          </a:solidFill>
                          <a:latin typeface="Neue Haas Grotesk Text Pro"/>
                        </a:rPr>
                        <a:t>+M</a:t>
                      </a:r>
                      <a:r>
                        <a:rPr b="0" lang="fr-FR" sz="2000" spc="-1" strike="noStrike" baseline="-25000">
                          <a:solidFill>
                            <a:schemeClr val="dk1"/>
                          </a:solidFill>
                          <a:latin typeface="Neue Haas Grotesk Text Pro"/>
                        </a:rPr>
                        <a:t>3</a:t>
                      </a:r>
                      <a:endParaRPr b="0" lang="fr-FR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cdd8"/>
                    </a:solidFill>
                  </a:tcPr>
                </a:tc>
                <a:tc>
                  <a:txBody>
                    <a:bodyPr lIns="44280" rIns="4428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fr-FR" sz="2000" spc="-1" strike="noStrike">
                          <a:solidFill>
                            <a:schemeClr val="dk1"/>
                          </a:solidFill>
                          <a:latin typeface="Neue Haas Grotesk Text Pro"/>
                        </a:rPr>
                        <a:t>C</a:t>
                      </a:r>
                      <a:r>
                        <a:rPr b="0" lang="fr-FR" sz="2000" spc="-1" strike="noStrike" baseline="-25000">
                          <a:solidFill>
                            <a:schemeClr val="dk1"/>
                          </a:solidFill>
                          <a:latin typeface="Neue Haas Grotesk Text Pro"/>
                        </a:rPr>
                        <a:t>3</a:t>
                      </a:r>
                      <a:endParaRPr b="0" lang="fr-FR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cdd8"/>
                    </a:solidFill>
                  </a:tcPr>
                </a:tc>
              </a:tr>
              <a:tr h="583560">
                <a:tc>
                  <a:txBody>
                    <a:bodyPr lIns="44280" rIns="4428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1" lang="fr-FR" sz="2000" spc="-1" strike="noStrike">
                          <a:solidFill>
                            <a:schemeClr val="lt1"/>
                          </a:solidFill>
                          <a:latin typeface="Neue Haas Grotesk Text Pro"/>
                        </a:rPr>
                        <a:t>…</a:t>
                      </a:r>
                      <a:endParaRPr b="0" lang="fr-FR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44280" rIns="4428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fr-FR" sz="2000" spc="-1" strike="noStrike">
                          <a:solidFill>
                            <a:schemeClr val="dk1"/>
                          </a:solidFill>
                          <a:latin typeface="Neue Haas Grotesk Text Pro"/>
                        </a:rPr>
                        <a:t> </a:t>
                      </a:r>
                      <a:endParaRPr b="0" lang="fr-FR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7ec"/>
                    </a:solidFill>
                  </a:tcPr>
                </a:tc>
                <a:tc>
                  <a:txBody>
                    <a:bodyPr lIns="44280" rIns="4428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fr-FR" sz="2000" spc="-1" strike="noStrike">
                          <a:solidFill>
                            <a:schemeClr val="dk1"/>
                          </a:solidFill>
                          <a:latin typeface="Neue Haas Grotesk Text Pro"/>
                        </a:rPr>
                        <a:t> </a:t>
                      </a:r>
                      <a:endParaRPr b="0" lang="fr-FR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7ec"/>
                    </a:solidFill>
                  </a:tcPr>
                </a:tc>
                <a:tc>
                  <a:txBody>
                    <a:bodyPr lIns="44280" rIns="4428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fr-FR" sz="2000" spc="-1" strike="noStrike">
                          <a:solidFill>
                            <a:schemeClr val="dk1"/>
                          </a:solidFill>
                          <a:latin typeface="Neue Haas Grotesk Text Pro"/>
                        </a:rPr>
                        <a:t> </a:t>
                      </a:r>
                      <a:endParaRPr b="0" lang="fr-FR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7ec"/>
                    </a:solidFill>
                  </a:tcPr>
                </a:tc>
                <a:tc>
                  <a:txBody>
                    <a:bodyPr lIns="44280" rIns="4428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fr-FR" sz="2000" spc="-1" strike="noStrike">
                          <a:solidFill>
                            <a:schemeClr val="dk1"/>
                          </a:solidFill>
                          <a:latin typeface="Neue Haas Grotesk Text Pro"/>
                        </a:rPr>
                        <a:t> </a:t>
                      </a:r>
                      <a:endParaRPr b="0" lang="fr-FR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7ec"/>
                    </a:solidFill>
                  </a:tcPr>
                </a:tc>
                <a:tc>
                  <a:txBody>
                    <a:bodyPr lIns="44280" rIns="4428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fr-FR" sz="2000" spc="-1" strike="noStrike">
                          <a:solidFill>
                            <a:schemeClr val="dk1"/>
                          </a:solidFill>
                          <a:latin typeface="Neue Haas Grotesk Text Pro"/>
                        </a:rPr>
                        <a:t> </a:t>
                      </a:r>
                      <a:endParaRPr b="0" lang="fr-FR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7ec"/>
                    </a:solidFill>
                  </a:tcPr>
                </a:tc>
              </a:tr>
              <a:tr h="583560">
                <a:tc>
                  <a:txBody>
                    <a:bodyPr lIns="44280" rIns="4428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1" lang="fr-FR" sz="2000" spc="-1" strike="noStrike">
                          <a:solidFill>
                            <a:schemeClr val="lt1"/>
                          </a:solidFill>
                          <a:latin typeface="Neue Haas Grotesk Text Pro"/>
                        </a:rPr>
                        <a:t>p</a:t>
                      </a:r>
                      <a:endParaRPr b="0" lang="fr-FR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44280" rIns="4428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fr-FR" sz="2000" spc="-1" strike="noStrike">
                          <a:solidFill>
                            <a:schemeClr val="dk1"/>
                          </a:solidFill>
                          <a:latin typeface="Neue Haas Grotesk Text Pro"/>
                        </a:rPr>
                        <a:t>C</a:t>
                      </a:r>
                      <a:r>
                        <a:rPr b="0" lang="fr-FR" sz="2000" spc="-1" strike="noStrike" baseline="-25000">
                          <a:solidFill>
                            <a:schemeClr val="dk1"/>
                          </a:solidFill>
                          <a:latin typeface="Neue Haas Grotesk Text Pro"/>
                        </a:rPr>
                        <a:t>p-1</a:t>
                      </a:r>
                      <a:endParaRPr b="0" lang="fr-FR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cdd8"/>
                    </a:solidFill>
                  </a:tcPr>
                </a:tc>
                <a:tc>
                  <a:txBody>
                    <a:bodyPr lIns="44280" rIns="4428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fr-FR" sz="2000" spc="-1" strike="noStrike">
                          <a:solidFill>
                            <a:schemeClr val="dk1"/>
                          </a:solidFill>
                          <a:latin typeface="Neue Haas Grotesk Text Pro"/>
                        </a:rPr>
                        <a:t>I</a:t>
                      </a:r>
                      <a:r>
                        <a:rPr b="0" lang="fr-FR" sz="2000" spc="-1" strike="noStrike" baseline="-25000">
                          <a:solidFill>
                            <a:schemeClr val="dk1"/>
                          </a:solidFill>
                          <a:latin typeface="Neue Haas Grotesk Text Pro"/>
                        </a:rPr>
                        <a:t>p</a:t>
                      </a:r>
                      <a:r>
                        <a:rPr b="0" lang="fr-FR" sz="2000" spc="-1" strike="noStrike">
                          <a:solidFill>
                            <a:schemeClr val="dk1"/>
                          </a:solidFill>
                          <a:latin typeface="Neue Haas Grotesk Text Pro"/>
                        </a:rPr>
                        <a:t>=C</a:t>
                      </a:r>
                      <a:r>
                        <a:rPr b="0" lang="fr-FR" sz="2000" spc="-1" strike="noStrike" baseline="-25000">
                          <a:solidFill>
                            <a:schemeClr val="dk1"/>
                          </a:solidFill>
                          <a:latin typeface="Neue Haas Grotesk Text Pro"/>
                        </a:rPr>
                        <a:t>p-1 </a:t>
                      </a:r>
                      <a:r>
                        <a:rPr b="0" lang="fr-FR" sz="2000" spc="-1" strike="noStrike">
                          <a:solidFill>
                            <a:schemeClr val="dk1"/>
                          </a:solidFill>
                          <a:latin typeface="Neue Haas Grotesk Text Pro"/>
                        </a:rPr>
                        <a:t>t</a:t>
                      </a:r>
                      <a:endParaRPr b="0" lang="fr-FR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cdd8"/>
                    </a:solidFill>
                  </a:tcPr>
                </a:tc>
                <a:tc>
                  <a:txBody>
                    <a:bodyPr lIns="44280" rIns="4428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fr-FR" sz="2000" spc="-1" strike="noStrike">
                          <a:solidFill>
                            <a:schemeClr val="dk1"/>
                          </a:solidFill>
                          <a:latin typeface="Neue Haas Grotesk Text Pro"/>
                        </a:rPr>
                        <a:t>M</a:t>
                      </a:r>
                      <a:r>
                        <a:rPr b="0" lang="fr-FR" sz="2000" spc="-1" strike="noStrike" baseline="-25000">
                          <a:solidFill>
                            <a:schemeClr val="dk1"/>
                          </a:solidFill>
                          <a:latin typeface="Neue Haas Grotesk Text Pro"/>
                        </a:rPr>
                        <a:t>p</a:t>
                      </a:r>
                      <a:endParaRPr b="0" lang="fr-FR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cdd8"/>
                    </a:solidFill>
                  </a:tcPr>
                </a:tc>
                <a:tc>
                  <a:txBody>
                    <a:bodyPr lIns="44280" rIns="4428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fr-FR" sz="2000" spc="-1" strike="noStrike">
                          <a:solidFill>
                            <a:schemeClr val="dk1"/>
                          </a:solidFill>
                          <a:latin typeface="Neue Haas Grotesk Text Pro"/>
                        </a:rPr>
                        <a:t>A</a:t>
                      </a:r>
                      <a:r>
                        <a:rPr b="0" lang="fr-FR" sz="2000" spc="-1" strike="noStrike" baseline="-25000">
                          <a:solidFill>
                            <a:schemeClr val="dk1"/>
                          </a:solidFill>
                          <a:latin typeface="Neue Haas Grotesk Text Pro"/>
                        </a:rPr>
                        <a:t>p</a:t>
                      </a:r>
                      <a:r>
                        <a:rPr b="0" lang="fr-FR" sz="2000" spc="-1" strike="noStrike">
                          <a:solidFill>
                            <a:schemeClr val="dk1"/>
                          </a:solidFill>
                          <a:latin typeface="Neue Haas Grotesk Text Pro"/>
                        </a:rPr>
                        <a:t>=I</a:t>
                      </a:r>
                      <a:r>
                        <a:rPr b="0" lang="fr-FR" sz="2000" spc="-1" strike="noStrike" baseline="-25000">
                          <a:solidFill>
                            <a:schemeClr val="dk1"/>
                          </a:solidFill>
                          <a:latin typeface="Neue Haas Grotesk Text Pro"/>
                        </a:rPr>
                        <a:t>p</a:t>
                      </a:r>
                      <a:r>
                        <a:rPr b="0" lang="fr-FR" sz="2000" spc="-1" strike="noStrike">
                          <a:solidFill>
                            <a:schemeClr val="dk1"/>
                          </a:solidFill>
                          <a:latin typeface="Neue Haas Grotesk Text Pro"/>
                        </a:rPr>
                        <a:t>+M</a:t>
                      </a:r>
                      <a:r>
                        <a:rPr b="0" lang="fr-FR" sz="2000" spc="-1" strike="noStrike" baseline="-25000">
                          <a:solidFill>
                            <a:schemeClr val="dk1"/>
                          </a:solidFill>
                          <a:latin typeface="Neue Haas Grotesk Text Pro"/>
                        </a:rPr>
                        <a:t>p</a:t>
                      </a:r>
                      <a:endParaRPr b="0" lang="fr-FR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cdd8"/>
                    </a:solidFill>
                  </a:tcPr>
                </a:tc>
                <a:tc>
                  <a:txBody>
                    <a:bodyPr lIns="44280" rIns="4428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fr-FR" sz="2000" spc="-1" strike="noStrike">
                          <a:solidFill>
                            <a:schemeClr val="dk1"/>
                          </a:solidFill>
                          <a:latin typeface="Neue Haas Grotesk Text Pro"/>
                        </a:rPr>
                        <a:t>C</a:t>
                      </a:r>
                      <a:r>
                        <a:rPr b="0" lang="fr-FR" sz="2000" spc="-1" strike="noStrike" baseline="-25000">
                          <a:solidFill>
                            <a:schemeClr val="dk1"/>
                          </a:solidFill>
                          <a:latin typeface="Neue Haas Grotesk Text Pro"/>
                        </a:rPr>
                        <a:t>p</a:t>
                      </a:r>
                      <a:endParaRPr b="0" lang="fr-FR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cdd8"/>
                    </a:solidFill>
                  </a:tcPr>
                </a:tc>
              </a:tr>
              <a:tr h="583560">
                <a:tc>
                  <a:txBody>
                    <a:bodyPr lIns="44280" rIns="4428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1" lang="fr-FR" sz="2000" spc="-1" strike="noStrike">
                          <a:solidFill>
                            <a:schemeClr val="lt1"/>
                          </a:solidFill>
                          <a:latin typeface="Neue Haas Grotesk Text Pro"/>
                        </a:rPr>
                        <a:t>…</a:t>
                      </a:r>
                      <a:endParaRPr b="0" lang="fr-FR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44280" rIns="4428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fr-FR" sz="2000" spc="-1" strike="noStrike">
                          <a:solidFill>
                            <a:schemeClr val="dk1"/>
                          </a:solidFill>
                          <a:latin typeface="Neue Haas Grotesk Text Pro"/>
                        </a:rPr>
                        <a:t> </a:t>
                      </a:r>
                      <a:endParaRPr b="0" lang="fr-FR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7ec"/>
                    </a:solidFill>
                  </a:tcPr>
                </a:tc>
                <a:tc>
                  <a:txBody>
                    <a:bodyPr lIns="44280" rIns="4428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fr-FR" sz="2000" spc="-1" strike="noStrike">
                          <a:solidFill>
                            <a:schemeClr val="dk1"/>
                          </a:solidFill>
                          <a:latin typeface="Neue Haas Grotesk Text Pro"/>
                        </a:rPr>
                        <a:t> </a:t>
                      </a:r>
                      <a:endParaRPr b="0" lang="fr-FR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7ec"/>
                    </a:solidFill>
                  </a:tcPr>
                </a:tc>
                <a:tc>
                  <a:txBody>
                    <a:bodyPr lIns="44280" rIns="4428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fr-FR" sz="2000" spc="-1" strike="noStrike">
                          <a:solidFill>
                            <a:schemeClr val="dk1"/>
                          </a:solidFill>
                          <a:latin typeface="Neue Haas Grotesk Text Pro"/>
                        </a:rPr>
                        <a:t> </a:t>
                      </a:r>
                      <a:endParaRPr b="0" lang="fr-FR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7ec"/>
                    </a:solidFill>
                  </a:tcPr>
                </a:tc>
                <a:tc>
                  <a:txBody>
                    <a:bodyPr lIns="44280" rIns="4428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fr-FR" sz="2000" spc="-1" strike="noStrike">
                          <a:solidFill>
                            <a:schemeClr val="dk1"/>
                          </a:solidFill>
                          <a:latin typeface="Neue Haas Grotesk Text Pro"/>
                        </a:rPr>
                        <a:t> </a:t>
                      </a:r>
                      <a:endParaRPr b="0" lang="fr-FR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7ec"/>
                    </a:solidFill>
                  </a:tcPr>
                </a:tc>
                <a:tc>
                  <a:txBody>
                    <a:bodyPr lIns="44280" rIns="4428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fr-FR" sz="2000" spc="-1" strike="noStrike">
                          <a:solidFill>
                            <a:schemeClr val="dk1"/>
                          </a:solidFill>
                          <a:latin typeface="Neue Haas Grotesk Text Pro"/>
                        </a:rPr>
                        <a:t> </a:t>
                      </a:r>
                      <a:endParaRPr b="0" lang="fr-FR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7ec"/>
                    </a:solidFill>
                  </a:tcPr>
                </a:tc>
              </a:tr>
              <a:tr h="583560">
                <a:tc>
                  <a:txBody>
                    <a:bodyPr lIns="44280" rIns="4428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1" lang="fr-FR" sz="2000" spc="-1" strike="noStrike">
                          <a:solidFill>
                            <a:schemeClr val="lt1"/>
                          </a:solidFill>
                          <a:latin typeface="Neue Haas Grotesk Text Pro"/>
                        </a:rPr>
                        <a:t>n</a:t>
                      </a:r>
                      <a:endParaRPr b="0" lang="fr-FR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44280" rIns="4428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fr-FR" sz="2000" spc="-1" strike="noStrike">
                          <a:solidFill>
                            <a:schemeClr val="dk1"/>
                          </a:solidFill>
                          <a:latin typeface="Neue Haas Grotesk Text Pro"/>
                        </a:rPr>
                        <a:t>C</a:t>
                      </a:r>
                      <a:r>
                        <a:rPr b="0" lang="fr-FR" sz="2000" spc="-1" strike="noStrike" baseline="-25000">
                          <a:solidFill>
                            <a:schemeClr val="dk1"/>
                          </a:solidFill>
                          <a:latin typeface="Neue Haas Grotesk Text Pro"/>
                        </a:rPr>
                        <a:t>n-1</a:t>
                      </a:r>
                      <a:endParaRPr b="0" lang="fr-FR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cdd8"/>
                    </a:solidFill>
                  </a:tcPr>
                </a:tc>
                <a:tc>
                  <a:txBody>
                    <a:bodyPr lIns="44280" rIns="4428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fr-FR" sz="2000" spc="-1" strike="noStrike">
                          <a:solidFill>
                            <a:schemeClr val="dk1"/>
                          </a:solidFill>
                          <a:latin typeface="Neue Haas Grotesk Text Pro"/>
                        </a:rPr>
                        <a:t>I</a:t>
                      </a:r>
                      <a:r>
                        <a:rPr b="0" lang="fr-FR" sz="2000" spc="-1" strike="noStrike" baseline="-25000">
                          <a:solidFill>
                            <a:schemeClr val="dk1"/>
                          </a:solidFill>
                          <a:latin typeface="Neue Haas Grotesk Text Pro"/>
                        </a:rPr>
                        <a:t>n</a:t>
                      </a:r>
                      <a:r>
                        <a:rPr b="0" lang="fr-FR" sz="2000" spc="-1" strike="noStrike">
                          <a:solidFill>
                            <a:schemeClr val="dk1"/>
                          </a:solidFill>
                          <a:latin typeface="Neue Haas Grotesk Text Pro"/>
                        </a:rPr>
                        <a:t>=C</a:t>
                      </a:r>
                      <a:r>
                        <a:rPr b="0" lang="fr-FR" sz="2000" spc="-1" strike="noStrike" baseline="-25000">
                          <a:solidFill>
                            <a:schemeClr val="dk1"/>
                          </a:solidFill>
                          <a:latin typeface="Neue Haas Grotesk Text Pro"/>
                        </a:rPr>
                        <a:t>n-1 </a:t>
                      </a:r>
                      <a:r>
                        <a:rPr b="0" lang="fr-FR" sz="2000" spc="-1" strike="noStrike">
                          <a:solidFill>
                            <a:schemeClr val="dk1"/>
                          </a:solidFill>
                          <a:latin typeface="Neue Haas Grotesk Text Pro"/>
                        </a:rPr>
                        <a:t>t</a:t>
                      </a:r>
                      <a:endParaRPr b="0" lang="fr-FR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cdd8"/>
                    </a:solidFill>
                  </a:tcPr>
                </a:tc>
                <a:tc>
                  <a:txBody>
                    <a:bodyPr lIns="44280" rIns="4428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fr-FR" sz="2000" spc="-1" strike="noStrike">
                          <a:solidFill>
                            <a:schemeClr val="dk1"/>
                          </a:solidFill>
                          <a:latin typeface="Neue Haas Grotesk Text Pro"/>
                        </a:rPr>
                        <a:t>M</a:t>
                      </a:r>
                      <a:r>
                        <a:rPr b="0" lang="fr-FR" sz="2000" spc="-1" strike="noStrike" baseline="-25000">
                          <a:solidFill>
                            <a:schemeClr val="dk1"/>
                          </a:solidFill>
                          <a:latin typeface="Neue Haas Grotesk Text Pro"/>
                        </a:rPr>
                        <a:t>n</a:t>
                      </a:r>
                      <a:endParaRPr b="0" lang="fr-FR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cdd8"/>
                    </a:solidFill>
                  </a:tcPr>
                </a:tc>
                <a:tc>
                  <a:txBody>
                    <a:bodyPr lIns="44280" rIns="4428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fr-FR" sz="2000" spc="-1" strike="noStrike">
                          <a:solidFill>
                            <a:schemeClr val="dk1"/>
                          </a:solidFill>
                          <a:latin typeface="Neue Haas Grotesk Text Pro"/>
                        </a:rPr>
                        <a:t>A</a:t>
                      </a:r>
                      <a:r>
                        <a:rPr b="0" lang="fr-FR" sz="2000" spc="-1" strike="noStrike" baseline="-25000">
                          <a:solidFill>
                            <a:schemeClr val="dk1"/>
                          </a:solidFill>
                          <a:latin typeface="Neue Haas Grotesk Text Pro"/>
                        </a:rPr>
                        <a:t>n</a:t>
                      </a:r>
                      <a:r>
                        <a:rPr b="0" lang="fr-FR" sz="2000" spc="-1" strike="noStrike">
                          <a:solidFill>
                            <a:schemeClr val="dk1"/>
                          </a:solidFill>
                          <a:latin typeface="Neue Haas Grotesk Text Pro"/>
                        </a:rPr>
                        <a:t>=I</a:t>
                      </a:r>
                      <a:r>
                        <a:rPr b="0" lang="fr-FR" sz="2000" spc="-1" strike="noStrike" baseline="-25000">
                          <a:solidFill>
                            <a:schemeClr val="dk1"/>
                          </a:solidFill>
                          <a:latin typeface="Neue Haas Grotesk Text Pro"/>
                        </a:rPr>
                        <a:t>n</a:t>
                      </a:r>
                      <a:r>
                        <a:rPr b="0" lang="fr-FR" sz="2000" spc="-1" strike="noStrike">
                          <a:solidFill>
                            <a:schemeClr val="dk1"/>
                          </a:solidFill>
                          <a:latin typeface="Neue Haas Grotesk Text Pro"/>
                        </a:rPr>
                        <a:t>+M</a:t>
                      </a:r>
                      <a:r>
                        <a:rPr b="0" lang="fr-FR" sz="2000" spc="-1" strike="noStrike" baseline="-25000">
                          <a:solidFill>
                            <a:schemeClr val="dk1"/>
                          </a:solidFill>
                          <a:latin typeface="Neue Haas Grotesk Text Pro"/>
                        </a:rPr>
                        <a:t>n</a:t>
                      </a:r>
                      <a:endParaRPr b="0" lang="fr-FR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cdd8"/>
                    </a:solidFill>
                  </a:tcPr>
                </a:tc>
                <a:tc>
                  <a:txBody>
                    <a:bodyPr lIns="44280" rIns="44280" tIns="0" bIns="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fr-FR" sz="2000" spc="-1" strike="noStrike">
                          <a:solidFill>
                            <a:schemeClr val="dk1"/>
                          </a:solidFill>
                          <a:latin typeface="Neue Haas Grotesk Text Pro"/>
                        </a:rPr>
                        <a:t>0</a:t>
                      </a:r>
                      <a:endParaRPr b="0" lang="fr-FR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cdd8"/>
                    </a:solidFill>
                  </a:tcPr>
                </a:tc>
              </a:tr>
            </a:tbl>
          </a:graphicData>
        </a:graphic>
      </p:graphicFrame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69B2FE7-7F16-40E3-B676-6AF1EE4AAD98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088280" y="1090080"/>
            <a:ext cx="9922320" cy="1293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85000"/>
              </a:lnSpc>
              <a:buNone/>
            </a:pPr>
            <a:r>
              <a:rPr b="1" lang="fr-FR" sz="4400" spc="-1" strike="noStrike">
                <a:solidFill>
                  <a:srgbClr val="000000"/>
                </a:solidFill>
                <a:latin typeface="Neue Haas Grotesk Text Pro"/>
              </a:rPr>
              <a:t>III. Les emprunts à amortissements constants</a:t>
            </a:r>
            <a:endParaRPr b="0" lang="fr-FR" sz="44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1088280" y="2447640"/>
            <a:ext cx="9922320" cy="3838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Neue Haas Grotesk Text Pro"/>
              <a:buChar char="-"/>
            </a:pPr>
            <a:r>
              <a:rPr b="0" lang="fr-FR" sz="1800" spc="-1" strike="noStrike">
                <a:solidFill>
                  <a:srgbClr val="000000"/>
                </a:solidFill>
                <a:latin typeface="Neue Haas Grotesk Text Pro"/>
              </a:rPr>
              <a:t>Dans ce type d’emprunt les amortissements sont tous identiques = </a:t>
            </a: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  <a:p>
            <a:pPr marL="228600" indent="-22860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Neue Haas Grotesk Text Pro"/>
              <a:buChar char="-"/>
            </a:pPr>
            <a:r>
              <a:rPr b="0" lang="fr-FR" sz="1800" spc="-1" strike="noStrike">
                <a:solidFill>
                  <a:srgbClr val="000000"/>
                </a:solidFill>
                <a:latin typeface="Neue Haas Grotesk Text Pro"/>
              </a:rPr>
              <a:t>Les intérêts d’une période I</a:t>
            </a:r>
            <a:r>
              <a:rPr b="0" lang="fr-FR" sz="1800" spc="-1" strike="noStrike" baseline="-25000">
                <a:solidFill>
                  <a:srgbClr val="000000"/>
                </a:solidFill>
                <a:latin typeface="Neue Haas Grotesk Text Pro"/>
              </a:rPr>
              <a:t>p</a:t>
            </a:r>
            <a:r>
              <a:rPr b="0" lang="fr-FR" sz="1800" spc="-1" strike="noStrike">
                <a:solidFill>
                  <a:srgbClr val="000000"/>
                </a:solidFill>
                <a:latin typeface="Neue Haas Grotesk Text Pro"/>
              </a:rPr>
              <a:t>=C</a:t>
            </a:r>
            <a:r>
              <a:rPr b="0" lang="fr-FR" sz="1800" spc="-1" strike="noStrike" baseline="-25000">
                <a:solidFill>
                  <a:srgbClr val="000000"/>
                </a:solidFill>
                <a:latin typeface="Neue Haas Grotesk Text Pro"/>
              </a:rPr>
              <a:t>p-1 </a:t>
            </a:r>
            <a:r>
              <a:rPr b="0" lang="fr-FR" sz="1800" spc="-1" strike="noStrike">
                <a:solidFill>
                  <a:srgbClr val="000000"/>
                </a:solidFill>
                <a:latin typeface="Neue Haas Grotesk Text Pro"/>
              </a:rPr>
              <a:t>t </a:t>
            </a: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  <a:p>
            <a:pPr marL="228600" indent="-22860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Neue Haas Grotesk Text Pro"/>
              <a:buChar char="-"/>
            </a:pPr>
            <a:r>
              <a:rPr b="0" lang="fr-FR" sz="1800" spc="-1" strike="noStrike">
                <a:solidFill>
                  <a:srgbClr val="000000"/>
                </a:solidFill>
                <a:latin typeface="Neue Haas Grotesk Text Pro"/>
              </a:rPr>
              <a:t>L’annuité = A</a:t>
            </a:r>
            <a:r>
              <a:rPr b="0" lang="fr-FR" sz="1800" spc="-1" strike="noStrike" baseline="-25000">
                <a:solidFill>
                  <a:srgbClr val="000000"/>
                </a:solidFill>
                <a:latin typeface="Neue Haas Grotesk Text Pro"/>
              </a:rPr>
              <a:t>p </a:t>
            </a:r>
            <a:r>
              <a:rPr b="0" lang="fr-FR" sz="1800" spc="-1" strike="noStrike">
                <a:solidFill>
                  <a:srgbClr val="000000"/>
                </a:solidFill>
                <a:latin typeface="Neue Haas Grotesk Text Pro"/>
              </a:rPr>
              <a:t>= M</a:t>
            </a:r>
            <a:r>
              <a:rPr b="0" lang="fr-FR" sz="1800" spc="-1" strike="noStrike" baseline="-25000">
                <a:solidFill>
                  <a:srgbClr val="000000"/>
                </a:solidFill>
                <a:latin typeface="Neue Haas Grotesk Text Pro"/>
              </a:rPr>
              <a:t>p</a:t>
            </a:r>
            <a:r>
              <a:rPr b="0" lang="fr-FR" sz="1800" spc="-1" strike="noStrike">
                <a:solidFill>
                  <a:srgbClr val="000000"/>
                </a:solidFill>
                <a:latin typeface="Neue Haas Grotesk Text Pro"/>
              </a:rPr>
              <a:t>+I</a:t>
            </a:r>
            <a:r>
              <a:rPr b="0" lang="fr-FR" sz="1800" spc="-1" strike="noStrike" baseline="-25000">
                <a:solidFill>
                  <a:srgbClr val="000000"/>
                </a:solidFill>
                <a:latin typeface="Neue Haas Grotesk Text Pro"/>
              </a:rPr>
              <a:t>p</a:t>
            </a: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  <a:p>
            <a:pPr marL="228600" indent="-22860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Neue Haas Grotesk Text Pro"/>
              <a:buChar char="-"/>
            </a:pPr>
            <a:r>
              <a:rPr b="0" lang="fr-FR" sz="1800" spc="-1" strike="noStrike">
                <a:solidFill>
                  <a:srgbClr val="000000"/>
                </a:solidFill>
                <a:latin typeface="Neue Haas Grotesk Text Pro"/>
              </a:rPr>
              <a:t>Pour construire le tableau, on commence par noter le montant des amortissements dans toutes les lignes. </a:t>
            </a: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  <a:p>
            <a:pPr marL="228600" indent="-22860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Neue Haas Grotesk Text Pro"/>
              <a:buChar char="-"/>
            </a:pPr>
            <a:r>
              <a:rPr b="0" lang="fr-FR" sz="1800" spc="-1" strike="noStrike">
                <a:solidFill>
                  <a:srgbClr val="000000"/>
                </a:solidFill>
                <a:latin typeface="Neue Haas Grotesk Text Pro"/>
              </a:rPr>
              <a:t>Comme on connait tous les amortissements, on peut calculer tous les capitaux dus en début de période.</a:t>
            </a: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  <a:p>
            <a:pPr marL="228600" indent="-22860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Neue Haas Grotesk Text Pro"/>
              <a:buChar char="-"/>
            </a:pPr>
            <a:r>
              <a:rPr b="0" lang="fr-FR" sz="1800" spc="-1" strike="noStrike">
                <a:solidFill>
                  <a:srgbClr val="000000"/>
                </a:solidFill>
                <a:latin typeface="Neue Haas Grotesk Text Pro"/>
              </a:rPr>
              <a:t>On peut enchainer sur le calcul des intérêts puis sur le calcul des annuités.</a:t>
            </a: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A1D60A3-52CF-45A9-A8EB-A31A0A41B18E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088280" y="1090080"/>
            <a:ext cx="9922320" cy="1293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85000"/>
              </a:lnSpc>
              <a:buNone/>
            </a:pPr>
            <a:r>
              <a:rPr b="1" lang="fr-FR" sz="4400" spc="-1" strike="noStrike">
                <a:solidFill>
                  <a:srgbClr val="000000"/>
                </a:solidFill>
                <a:latin typeface="Neue Haas Grotesk Text Pro"/>
              </a:rPr>
              <a:t>Les emprunts à annuités constantes</a:t>
            </a:r>
            <a:endParaRPr b="0" lang="fr-FR" sz="44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1088280" y="2447640"/>
            <a:ext cx="9922320" cy="3838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99960" indent="-39996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Neue Haas Grotesk Text Pro"/>
              <a:buAutoNum type="alphaUcPeriod"/>
            </a:pPr>
            <a:r>
              <a:rPr b="0" lang="fr-FR" sz="1800" spc="-1" strike="noStrike">
                <a:solidFill>
                  <a:srgbClr val="000000"/>
                </a:solidFill>
                <a:latin typeface="Neue Haas Grotesk Text Pro"/>
              </a:rPr>
              <a:t>Construire le tableau</a:t>
            </a: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  <a:p>
            <a:pPr marL="399960" indent="-39996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Neue Haas Grotesk Text Pro"/>
              <a:buAutoNum type="alphaUcPeriod"/>
            </a:pPr>
            <a:r>
              <a:rPr b="0" lang="fr-FR" sz="1800" spc="-1" strike="noStrike">
                <a:solidFill>
                  <a:srgbClr val="000000"/>
                </a:solidFill>
                <a:latin typeface="Neue Haas Grotesk Text Pro"/>
              </a:rPr>
              <a:t>Retrouver l’amortissement d’une période p</a:t>
            </a: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  <a:p>
            <a:pPr marL="399960" indent="-39996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Neue Haas Grotesk Text Pro"/>
              <a:buAutoNum type="alphaUcPeriod"/>
            </a:pPr>
            <a:r>
              <a:rPr b="0" lang="fr-FR" sz="1800" spc="-1" strike="noStrike">
                <a:solidFill>
                  <a:srgbClr val="000000"/>
                </a:solidFill>
                <a:latin typeface="Neue Haas Grotesk Text Pro"/>
              </a:rPr>
              <a:t>Retrouver le capital restant du au début d’une période p</a:t>
            </a: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  <a:p>
            <a:pPr marL="399960" indent="-39996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Neue Haas Grotesk Text Pro"/>
              <a:buAutoNum type="alphaUcPeriod"/>
            </a:pPr>
            <a:r>
              <a:rPr b="0" lang="fr-FR" sz="1800" spc="-1" strike="noStrike">
                <a:solidFill>
                  <a:srgbClr val="000000"/>
                </a:solidFill>
                <a:latin typeface="Neue Haas Grotesk Text Pro"/>
              </a:rPr>
              <a:t>Retrouver la somme des amortissements payés jusqu’au début d’une période p</a:t>
            </a: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  <a:p>
            <a:pPr marL="399960" indent="-39996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Neue Haas Grotesk Text Pro"/>
              <a:buAutoNum type="alphaUcPeriod"/>
            </a:pPr>
            <a:r>
              <a:rPr b="0" lang="fr-FR" sz="1800" spc="-1" strike="noStrike">
                <a:solidFill>
                  <a:srgbClr val="000000"/>
                </a:solidFill>
                <a:latin typeface="Neue Haas Grotesk Text Pro"/>
              </a:rPr>
              <a:t>Calculer les intérêts à payer lors d’une période p</a:t>
            </a: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78666ED-29AE-4A92-9E4D-41F36C23092B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088280" y="272160"/>
            <a:ext cx="9922320" cy="673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85000"/>
              </a:lnSpc>
              <a:buNone/>
            </a:pPr>
            <a:r>
              <a:rPr b="1" lang="fr-FR" sz="4400" spc="-1" strike="noStrike">
                <a:solidFill>
                  <a:srgbClr val="000000"/>
                </a:solidFill>
                <a:latin typeface="Neue Haas Grotesk Text Pro"/>
              </a:rPr>
              <a:t>A. Construire le tableau</a:t>
            </a:r>
            <a:endParaRPr b="0" lang="fr-FR" sz="44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1088280" y="1379520"/>
            <a:ext cx="9922320" cy="4906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Neue Haas Grotesk Text Pro"/>
              <a:buChar char="-"/>
            </a:pPr>
            <a:r>
              <a:rPr b="0" lang="fr-FR" sz="1800" spc="-1" strike="noStrike">
                <a:solidFill>
                  <a:srgbClr val="000000"/>
                </a:solidFill>
                <a:latin typeface="Neue Haas Grotesk Text Pro"/>
              </a:rPr>
              <a:t>Dans ce type d’amortissement l’annuité à la même valeur chaque année. Il faut donc que la somme des annuités (amortissements + intérêts) actualisée soit égale au capital emprunté.</a:t>
            </a: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  <a:p>
            <a:pPr marL="228600" indent="-22860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Neue Haas Grotesk Text Pro"/>
              <a:buChar char="-"/>
            </a:pPr>
            <a:r>
              <a:rPr b="0" i="1" lang="fr-FR" sz="1800" spc="-1" strike="noStrike">
                <a:solidFill>
                  <a:srgbClr val="000000"/>
                </a:solidFill>
                <a:latin typeface="Neue Haas Grotesk Text Pro"/>
              </a:rPr>
              <a:t>On a vu lors du chapitre précédent qu’il fallait que </a:t>
            </a:r>
            <a:br>
              <a:rPr sz="1800"/>
            </a:br>
            <a:r>
              <a:rPr b="0" i="1" lang="fr-FR" sz="1800" spc="-1" strike="noStrike">
                <a:solidFill>
                  <a:srgbClr val="000000"/>
                </a:solidFill>
                <a:latin typeface="Neue Haas Grotesk Text Pro"/>
              </a:rPr>
              <a:t> </a:t>
            </a: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  <a:p>
            <a:pPr marL="228600" indent="-22860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Neue Haas Grotesk Text Pro"/>
              <a:buChar char="-"/>
            </a:pPr>
            <a:r>
              <a:rPr b="0" i="1" lang="fr-FR" sz="1800" spc="-1" strike="noStrike">
                <a:solidFill>
                  <a:srgbClr val="000000"/>
                </a:solidFill>
                <a:latin typeface="Neue Haas Grotesk Text Pro"/>
              </a:rPr>
              <a:t>Du coup on peut retrouver </a:t>
            </a:r>
            <a:br>
              <a:rPr sz="1800"/>
            </a:br>
            <a:r>
              <a:rPr b="0" i="1" lang="fr-FR" sz="1800" spc="-1" strike="noStrike">
                <a:solidFill>
                  <a:srgbClr val="000000"/>
                </a:solidFill>
                <a:latin typeface="Neue Haas Grotesk Text Pro"/>
              </a:rPr>
              <a:t> </a:t>
            </a: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  <a:p>
            <a:pPr marL="228600" indent="-22860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Neue Haas Grotesk Text Pro"/>
              <a:buChar char="-"/>
            </a:pPr>
            <a:r>
              <a:rPr b="0" lang="fr-FR" sz="1800" spc="-1" strike="noStrike">
                <a:solidFill>
                  <a:srgbClr val="000000"/>
                </a:solidFill>
                <a:latin typeface="Neue Haas Grotesk Text Pro"/>
              </a:rPr>
              <a:t>Pour construire le tableau d’amortissement, on inscrit les annuités puis on calcule I</a:t>
            </a:r>
            <a:r>
              <a:rPr b="0" lang="fr-FR" sz="1800" spc="-1" strike="noStrike" baseline="-25000">
                <a:solidFill>
                  <a:srgbClr val="000000"/>
                </a:solidFill>
                <a:latin typeface="Neue Haas Grotesk Text Pro"/>
              </a:rPr>
              <a:t>1 </a:t>
            </a:r>
            <a:r>
              <a:rPr b="0" lang="fr-FR" sz="1800" spc="-1" strike="noStrike">
                <a:solidFill>
                  <a:srgbClr val="000000"/>
                </a:solidFill>
                <a:latin typeface="Neue Haas Grotesk Text Pro"/>
              </a:rPr>
              <a:t>qui est égal à C</a:t>
            </a:r>
            <a:r>
              <a:rPr b="0" lang="fr-FR" sz="1800" spc="-1" strike="noStrike" baseline="-25000">
                <a:solidFill>
                  <a:srgbClr val="000000"/>
                </a:solidFill>
                <a:latin typeface="Neue Haas Grotesk Text Pro"/>
              </a:rPr>
              <a:t>0</a:t>
            </a:r>
            <a:r>
              <a:rPr b="0" lang="fr-FR" sz="1800" spc="-1" strike="noStrike">
                <a:solidFill>
                  <a:srgbClr val="000000"/>
                </a:solidFill>
                <a:latin typeface="Neue Haas Grotesk Text Pro"/>
              </a:rPr>
              <a:t>t</a:t>
            </a: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  <a:p>
            <a:pPr marL="228600" indent="-22860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Neue Haas Grotesk Text Pro"/>
              <a:buChar char="-"/>
            </a:pPr>
            <a:r>
              <a:rPr b="0" lang="fr-FR" sz="1800" spc="-1" strike="noStrike">
                <a:solidFill>
                  <a:srgbClr val="000000"/>
                </a:solidFill>
                <a:latin typeface="Neue Haas Grotesk Text Pro"/>
              </a:rPr>
              <a:t>On peut alors retrouver M</a:t>
            </a:r>
            <a:r>
              <a:rPr b="0" lang="fr-FR" sz="1800" spc="-1" strike="noStrike" baseline="-25000">
                <a:solidFill>
                  <a:srgbClr val="000000"/>
                </a:solidFill>
                <a:latin typeface="Neue Haas Grotesk Text Pro"/>
              </a:rPr>
              <a:t>1</a:t>
            </a:r>
            <a:r>
              <a:rPr b="0" lang="fr-FR" sz="1800" spc="-1" strike="noStrike">
                <a:solidFill>
                  <a:srgbClr val="000000"/>
                </a:solidFill>
                <a:latin typeface="Neue Haas Grotesk Text Pro"/>
              </a:rPr>
              <a:t> qui est égal à A</a:t>
            </a:r>
            <a:r>
              <a:rPr b="0" lang="fr-FR" sz="1800" spc="-1" strike="noStrike" baseline="-25000">
                <a:solidFill>
                  <a:srgbClr val="000000"/>
                </a:solidFill>
                <a:latin typeface="Neue Haas Grotesk Text Pro"/>
              </a:rPr>
              <a:t>1</a:t>
            </a:r>
            <a:r>
              <a:rPr b="0" lang="fr-FR" sz="1800" spc="-1" strike="noStrike">
                <a:solidFill>
                  <a:srgbClr val="000000"/>
                </a:solidFill>
                <a:latin typeface="Neue Haas Grotesk Text Pro"/>
              </a:rPr>
              <a:t>-I</a:t>
            </a:r>
            <a:r>
              <a:rPr b="0" lang="fr-FR" sz="1800" spc="-1" strike="noStrike" baseline="-25000">
                <a:solidFill>
                  <a:srgbClr val="000000"/>
                </a:solidFill>
                <a:latin typeface="Neue Haas Grotesk Text Pro"/>
              </a:rPr>
              <a:t>1</a:t>
            </a: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  <a:p>
            <a:pPr marL="228600" indent="-22860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Neue Haas Grotesk Text Pro"/>
              <a:buChar char="-"/>
            </a:pPr>
            <a:r>
              <a:rPr b="0" lang="fr-FR" sz="1800" spc="-1" strike="noStrike">
                <a:solidFill>
                  <a:srgbClr val="000000"/>
                </a:solidFill>
                <a:latin typeface="Neue Haas Grotesk Text Pro"/>
              </a:rPr>
              <a:t>Comme on connait M</a:t>
            </a:r>
            <a:r>
              <a:rPr b="0" lang="fr-FR" sz="1800" spc="-1" strike="noStrike" baseline="-25000">
                <a:solidFill>
                  <a:srgbClr val="000000"/>
                </a:solidFill>
                <a:latin typeface="Neue Haas Grotesk Text Pro"/>
              </a:rPr>
              <a:t>1</a:t>
            </a:r>
            <a:r>
              <a:rPr b="0" lang="fr-FR" sz="1800" spc="-1" strike="noStrike">
                <a:solidFill>
                  <a:srgbClr val="000000"/>
                </a:solidFill>
                <a:latin typeface="Neue Haas Grotesk Text Pro"/>
              </a:rPr>
              <a:t>, on peut calculer C</a:t>
            </a:r>
            <a:r>
              <a:rPr b="0" lang="fr-FR" sz="1800" spc="-1" strike="noStrike" baseline="-25000">
                <a:solidFill>
                  <a:srgbClr val="000000"/>
                </a:solidFill>
                <a:latin typeface="Neue Haas Grotesk Text Pro"/>
              </a:rPr>
              <a:t>1</a:t>
            </a:r>
            <a:r>
              <a:rPr b="0" lang="fr-FR" sz="1800" spc="-1" strike="noStrike">
                <a:solidFill>
                  <a:srgbClr val="000000"/>
                </a:solidFill>
                <a:latin typeface="Neue Haas Grotesk Text Pro"/>
              </a:rPr>
              <a:t> et passer à la ligne suivante.</a:t>
            </a:r>
            <a:endParaRPr b="0" lang="fr-FR" sz="18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0C2B22B-8983-4286-940F-F68A42F11585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BjornVTI">
  <a:themeElements>
    <a:clrScheme name="AnalogousFromDarkSeedLeftStep">
      <a:dk1>
        <a:srgbClr val="000000"/>
      </a:dk1>
      <a:lt1>
        <a:srgbClr val="ffffff"/>
      </a:lt1>
      <a:dk2>
        <a:srgbClr val="311b26"/>
      </a:dk2>
      <a:lt2>
        <a:srgbClr val="f0f3f2"/>
      </a:lt2>
      <a:accent1>
        <a:srgbClr val="e42b83"/>
      </a:accent1>
      <a:accent2>
        <a:srgbClr val="d31abe"/>
      </a:accent2>
      <a:accent3>
        <a:srgbClr val="ac2be4"/>
      </a:accent3>
      <a:accent4>
        <a:srgbClr val="5829d5"/>
      </a:accent4>
      <a:accent5>
        <a:srgbClr val="2b45e4"/>
      </a:accent5>
      <a:accent6>
        <a:srgbClr val="1a81d3"/>
      </a:accent6>
      <a:hlink>
        <a:srgbClr val="433fbf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BjornVTI">
  <a:themeElements>
    <a:clrScheme name="AnalogousFromDarkSeedLeftStep">
      <a:dk1>
        <a:srgbClr val="000000"/>
      </a:dk1>
      <a:lt1>
        <a:srgbClr val="ffffff"/>
      </a:lt1>
      <a:dk2>
        <a:srgbClr val="311b26"/>
      </a:dk2>
      <a:lt2>
        <a:srgbClr val="f0f3f2"/>
      </a:lt2>
      <a:accent1>
        <a:srgbClr val="e42b83"/>
      </a:accent1>
      <a:accent2>
        <a:srgbClr val="d31abe"/>
      </a:accent2>
      <a:accent3>
        <a:srgbClr val="ac2be4"/>
      </a:accent3>
      <a:accent4>
        <a:srgbClr val="5829d5"/>
      </a:accent4>
      <a:accent5>
        <a:srgbClr val="2b45e4"/>
      </a:accent5>
      <a:accent6>
        <a:srgbClr val="1a81d3"/>
      </a:accent6>
      <a:hlink>
        <a:srgbClr val="433fbf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</TotalTime>
  <Application>LibreOffice/7.4.7.2$Linux_X86_64 LibreOffice_project/40$Build-2</Application>
  <AppVersion>15.0000</AppVersion>
  <Words>1102</Words>
  <Paragraphs>133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2023-02-18T15:32:45Z</dcterms:created>
  <dc:creator>Antoine Moulin</dc:creator>
  <dc:description/>
  <dc:language>fr-FR</dc:language>
  <cp:lastModifiedBy/>
  <dcterms:modified xsi:type="dcterms:W3CDTF">2024-03-27T08:30:10Z</dcterms:modified>
  <cp:revision>18</cp:revision>
  <dc:subject/>
  <dc:title>R4.D.09 Outils Mathématiques de gestion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Grand écran</vt:lpwstr>
  </property>
  <property fmtid="{D5CDD505-2E9C-101B-9397-08002B2CF9AE}" pid="3" name="Slides">
    <vt:i4>14</vt:i4>
  </property>
</Properties>
</file>