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32"/>
  </p:notesMasterIdLst>
  <p:sldIdLst>
    <p:sldId id="256" r:id="rId2"/>
    <p:sldId id="259" r:id="rId3"/>
    <p:sldId id="257" r:id="rId4"/>
    <p:sldId id="271" r:id="rId5"/>
    <p:sldId id="272" r:id="rId6"/>
    <p:sldId id="263" r:id="rId7"/>
    <p:sldId id="266" r:id="rId8"/>
    <p:sldId id="267" r:id="rId9"/>
    <p:sldId id="269" r:id="rId10"/>
    <p:sldId id="270" r:id="rId11"/>
    <p:sldId id="273" r:id="rId12"/>
    <p:sldId id="268" r:id="rId13"/>
    <p:sldId id="274" r:id="rId14"/>
    <p:sldId id="275" r:id="rId15"/>
    <p:sldId id="264" r:id="rId16"/>
    <p:sldId id="276" r:id="rId17"/>
    <p:sldId id="277" r:id="rId18"/>
    <p:sldId id="278" r:id="rId19"/>
    <p:sldId id="279" r:id="rId20"/>
    <p:sldId id="265" r:id="rId21"/>
    <p:sldId id="280" r:id="rId22"/>
    <p:sldId id="285" r:id="rId23"/>
    <p:sldId id="286" r:id="rId24"/>
    <p:sldId id="281" r:id="rId25"/>
    <p:sldId id="287" r:id="rId26"/>
    <p:sldId id="288" r:id="rId27"/>
    <p:sldId id="289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0E9269-3E80-42EF-A22C-FD7F7F10C3D0}" v="281" dt="2023-02-18T17:19:27.2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6" y="1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ine Moulin" userId="dd02c086-8253-43af-a9e2-db09e91e5f33" providerId="ADAL" clId="{F60E9269-3E80-42EF-A22C-FD7F7F10C3D0}"/>
    <pc:docChg chg="undo custSel addSld delSld modSld sldOrd">
      <pc:chgData name="Antoine Moulin" userId="dd02c086-8253-43af-a9e2-db09e91e5f33" providerId="ADAL" clId="{F60E9269-3E80-42EF-A22C-FD7F7F10C3D0}" dt="2023-02-18T17:19:27.280" v="2183"/>
      <pc:docMkLst>
        <pc:docMk/>
      </pc:docMkLst>
      <pc:sldChg chg="del">
        <pc:chgData name="Antoine Moulin" userId="dd02c086-8253-43af-a9e2-db09e91e5f33" providerId="ADAL" clId="{F60E9269-3E80-42EF-A22C-FD7F7F10C3D0}" dt="2023-02-18T17:16:14.599" v="2165" actId="47"/>
        <pc:sldMkLst>
          <pc:docMk/>
          <pc:sldMk cId="557866448" sldId="258"/>
        </pc:sldMkLst>
      </pc:sldChg>
      <pc:sldChg chg="del">
        <pc:chgData name="Antoine Moulin" userId="dd02c086-8253-43af-a9e2-db09e91e5f33" providerId="ADAL" clId="{F60E9269-3E80-42EF-A22C-FD7F7F10C3D0}" dt="2023-02-18T17:16:13.334" v="2164" actId="47"/>
        <pc:sldMkLst>
          <pc:docMk/>
          <pc:sldMk cId="910368710" sldId="260"/>
        </pc:sldMkLst>
      </pc:sldChg>
      <pc:sldChg chg="modSp mod">
        <pc:chgData name="Antoine Moulin" userId="dd02c086-8253-43af-a9e2-db09e91e5f33" providerId="ADAL" clId="{F60E9269-3E80-42EF-A22C-FD7F7F10C3D0}" dt="2023-02-18T16:26:34.551" v="1154" actId="11"/>
        <pc:sldMkLst>
          <pc:docMk/>
          <pc:sldMk cId="2575819625" sldId="264"/>
        </pc:sldMkLst>
        <pc:spChg chg="mod">
          <ac:chgData name="Antoine Moulin" userId="dd02c086-8253-43af-a9e2-db09e91e5f33" providerId="ADAL" clId="{F60E9269-3E80-42EF-A22C-FD7F7F10C3D0}" dt="2023-02-18T16:26:34.551" v="1154" actId="11"/>
          <ac:spMkLst>
            <pc:docMk/>
            <pc:sldMk cId="2575819625" sldId="264"/>
            <ac:spMk id="3" creationId="{7D407FB6-7BBC-4AD2-3D7B-9D784E12F71B}"/>
          </ac:spMkLst>
        </pc:spChg>
      </pc:sldChg>
      <pc:sldChg chg="addSp delSp modSp mod">
        <pc:chgData name="Antoine Moulin" userId="dd02c086-8253-43af-a9e2-db09e91e5f33" providerId="ADAL" clId="{F60E9269-3E80-42EF-A22C-FD7F7F10C3D0}" dt="2023-02-18T17:03:35.589" v="1612" actId="113"/>
        <pc:sldMkLst>
          <pc:docMk/>
          <pc:sldMk cId="1862794426" sldId="265"/>
        </pc:sldMkLst>
        <pc:spChg chg="add del mod">
          <ac:chgData name="Antoine Moulin" userId="dd02c086-8253-43af-a9e2-db09e91e5f33" providerId="ADAL" clId="{F60E9269-3E80-42EF-A22C-FD7F7F10C3D0}" dt="2023-02-18T17:03:35.589" v="1612" actId="113"/>
          <ac:spMkLst>
            <pc:docMk/>
            <pc:sldMk cId="1862794426" sldId="265"/>
            <ac:spMk id="3" creationId="{C54EFBAC-7392-302C-F90D-1D74AB93A037}"/>
          </ac:spMkLst>
        </pc:spChg>
        <pc:graphicFrameChg chg="add del mod">
          <ac:chgData name="Antoine Moulin" userId="dd02c086-8253-43af-a9e2-db09e91e5f33" providerId="ADAL" clId="{F60E9269-3E80-42EF-A22C-FD7F7F10C3D0}" dt="2023-02-18T16:49:38.714" v="1427"/>
          <ac:graphicFrameMkLst>
            <pc:docMk/>
            <pc:sldMk cId="1862794426" sldId="265"/>
            <ac:graphicFrameMk id="4" creationId="{A9838F09-E97B-C765-1351-47D95DE25011}"/>
          </ac:graphicFrameMkLst>
        </pc:graphicFrameChg>
      </pc:sldChg>
      <pc:sldChg chg="modSp mod">
        <pc:chgData name="Antoine Moulin" userId="dd02c086-8253-43af-a9e2-db09e91e5f33" providerId="ADAL" clId="{F60E9269-3E80-42EF-A22C-FD7F7F10C3D0}" dt="2023-02-18T16:15:23.863" v="629" actId="122"/>
        <pc:sldMkLst>
          <pc:docMk/>
          <pc:sldMk cId="549258673" sldId="268"/>
        </pc:sldMkLst>
        <pc:spChg chg="mod">
          <ac:chgData name="Antoine Moulin" userId="dd02c086-8253-43af-a9e2-db09e91e5f33" providerId="ADAL" clId="{F60E9269-3E80-42EF-A22C-FD7F7F10C3D0}" dt="2023-02-18T15:56:21.972" v="546" actId="20577"/>
          <ac:spMkLst>
            <pc:docMk/>
            <pc:sldMk cId="549258673" sldId="268"/>
            <ac:spMk id="2" creationId="{AC28D185-61D1-C1D2-E168-A18179ED6A11}"/>
          </ac:spMkLst>
        </pc:spChg>
        <pc:spChg chg="mod">
          <ac:chgData name="Antoine Moulin" userId="dd02c086-8253-43af-a9e2-db09e91e5f33" providerId="ADAL" clId="{F60E9269-3E80-42EF-A22C-FD7F7F10C3D0}" dt="2023-02-18T16:15:23.863" v="629" actId="122"/>
          <ac:spMkLst>
            <pc:docMk/>
            <pc:sldMk cId="549258673" sldId="268"/>
            <ac:spMk id="3" creationId="{4A2F742D-D642-0200-3D8D-6BB983EB9E2C}"/>
          </ac:spMkLst>
        </pc:spChg>
      </pc:sldChg>
      <pc:sldChg chg="modSp add mod ord">
        <pc:chgData name="Antoine Moulin" userId="dd02c086-8253-43af-a9e2-db09e91e5f33" providerId="ADAL" clId="{F60E9269-3E80-42EF-A22C-FD7F7F10C3D0}" dt="2023-02-18T15:56:09.702" v="537"/>
        <pc:sldMkLst>
          <pc:docMk/>
          <pc:sldMk cId="3345613456" sldId="273"/>
        </pc:sldMkLst>
        <pc:spChg chg="mod">
          <ac:chgData name="Antoine Moulin" userId="dd02c086-8253-43af-a9e2-db09e91e5f33" providerId="ADAL" clId="{F60E9269-3E80-42EF-A22C-FD7F7F10C3D0}" dt="2023-02-18T15:56:06.013" v="535" actId="12"/>
          <ac:spMkLst>
            <pc:docMk/>
            <pc:sldMk cId="3345613456" sldId="273"/>
            <ac:spMk id="3" creationId="{4A2F742D-D642-0200-3D8D-6BB983EB9E2C}"/>
          </ac:spMkLst>
        </pc:spChg>
      </pc:sldChg>
      <pc:sldChg chg="modSp new mod">
        <pc:chgData name="Antoine Moulin" userId="dd02c086-8253-43af-a9e2-db09e91e5f33" providerId="ADAL" clId="{F60E9269-3E80-42EF-A22C-FD7F7F10C3D0}" dt="2023-02-18T16:15:49.306" v="637" actId="5793"/>
        <pc:sldMkLst>
          <pc:docMk/>
          <pc:sldMk cId="2146131565" sldId="274"/>
        </pc:sldMkLst>
        <pc:spChg chg="mod">
          <ac:chgData name="Antoine Moulin" userId="dd02c086-8253-43af-a9e2-db09e91e5f33" providerId="ADAL" clId="{F60E9269-3E80-42EF-A22C-FD7F7F10C3D0}" dt="2023-02-18T15:56:30.460" v="568" actId="20577"/>
          <ac:spMkLst>
            <pc:docMk/>
            <pc:sldMk cId="2146131565" sldId="274"/>
            <ac:spMk id="2" creationId="{B9D1DE6E-0D78-665F-9C3E-0BBE73EAF510}"/>
          </ac:spMkLst>
        </pc:spChg>
        <pc:spChg chg="mod">
          <ac:chgData name="Antoine Moulin" userId="dd02c086-8253-43af-a9e2-db09e91e5f33" providerId="ADAL" clId="{F60E9269-3E80-42EF-A22C-FD7F7F10C3D0}" dt="2023-02-18T16:15:49.306" v="637" actId="5793"/>
          <ac:spMkLst>
            <pc:docMk/>
            <pc:sldMk cId="2146131565" sldId="274"/>
            <ac:spMk id="3" creationId="{87D45BFA-8355-6F37-7F5C-96639526499B}"/>
          </ac:spMkLst>
        </pc:spChg>
      </pc:sldChg>
      <pc:sldChg chg="addSp delSp modSp new mod">
        <pc:chgData name="Antoine Moulin" userId="dd02c086-8253-43af-a9e2-db09e91e5f33" providerId="ADAL" clId="{F60E9269-3E80-42EF-A22C-FD7F7F10C3D0}" dt="2023-02-18T16:24:07.070" v="993" actId="113"/>
        <pc:sldMkLst>
          <pc:docMk/>
          <pc:sldMk cId="2463066018" sldId="275"/>
        </pc:sldMkLst>
        <pc:spChg chg="mod">
          <ac:chgData name="Antoine Moulin" userId="dd02c086-8253-43af-a9e2-db09e91e5f33" providerId="ADAL" clId="{F60E9269-3E80-42EF-A22C-FD7F7F10C3D0}" dt="2023-02-18T16:17:10.991" v="666" actId="20577"/>
          <ac:spMkLst>
            <pc:docMk/>
            <pc:sldMk cId="2463066018" sldId="275"/>
            <ac:spMk id="2" creationId="{7A6DC18F-B4A8-67C6-7F9F-E488F599B7C8}"/>
          </ac:spMkLst>
        </pc:spChg>
        <pc:spChg chg="del">
          <ac:chgData name="Antoine Moulin" userId="dd02c086-8253-43af-a9e2-db09e91e5f33" providerId="ADAL" clId="{F60E9269-3E80-42EF-A22C-FD7F7F10C3D0}" dt="2023-02-18T16:16:23.095" v="639" actId="3680"/>
          <ac:spMkLst>
            <pc:docMk/>
            <pc:sldMk cId="2463066018" sldId="275"/>
            <ac:spMk id="3" creationId="{F03DCF01-47EB-755A-C67F-A2B38DD23707}"/>
          </ac:spMkLst>
        </pc:spChg>
        <pc:spChg chg="add mod">
          <ac:chgData name="Antoine Moulin" userId="dd02c086-8253-43af-a9e2-db09e91e5f33" providerId="ADAL" clId="{F60E9269-3E80-42EF-A22C-FD7F7F10C3D0}" dt="2023-02-18T16:21:41.773" v="928" actId="20577"/>
          <ac:spMkLst>
            <pc:docMk/>
            <pc:sldMk cId="2463066018" sldId="275"/>
            <ac:spMk id="5" creationId="{51A13EE1-5EE2-00F5-08C8-28813BFE9751}"/>
          </ac:spMkLst>
        </pc:spChg>
        <pc:graphicFrameChg chg="add mod ord modGraphic">
          <ac:chgData name="Antoine Moulin" userId="dd02c086-8253-43af-a9e2-db09e91e5f33" providerId="ADAL" clId="{F60E9269-3E80-42EF-A22C-FD7F7F10C3D0}" dt="2023-02-18T16:24:07.070" v="993" actId="113"/>
          <ac:graphicFrameMkLst>
            <pc:docMk/>
            <pc:sldMk cId="2463066018" sldId="275"/>
            <ac:graphicFrameMk id="4" creationId="{56D7AC49-10E8-A8B3-4F8B-A408628D4B1C}"/>
          </ac:graphicFrameMkLst>
        </pc:graphicFrameChg>
      </pc:sldChg>
      <pc:sldChg chg="addSp delSp modSp new mod">
        <pc:chgData name="Antoine Moulin" userId="dd02c086-8253-43af-a9e2-db09e91e5f33" providerId="ADAL" clId="{F60E9269-3E80-42EF-A22C-FD7F7F10C3D0}" dt="2023-02-18T16:33:51.578" v="1356" actId="1076"/>
        <pc:sldMkLst>
          <pc:docMk/>
          <pc:sldMk cId="2286202035" sldId="276"/>
        </pc:sldMkLst>
        <pc:spChg chg="mod">
          <ac:chgData name="Antoine Moulin" userId="dd02c086-8253-43af-a9e2-db09e91e5f33" providerId="ADAL" clId="{F60E9269-3E80-42EF-A22C-FD7F7F10C3D0}" dt="2023-02-18T16:26:50.328" v="1165" actId="27636"/>
          <ac:spMkLst>
            <pc:docMk/>
            <pc:sldMk cId="2286202035" sldId="276"/>
            <ac:spMk id="2" creationId="{6914F749-CF19-7EC8-8B7E-E37816D3F345}"/>
          </ac:spMkLst>
        </pc:spChg>
        <pc:spChg chg="del">
          <ac:chgData name="Antoine Moulin" userId="dd02c086-8253-43af-a9e2-db09e91e5f33" providerId="ADAL" clId="{F60E9269-3E80-42EF-A22C-FD7F7F10C3D0}" dt="2023-02-18T16:27:48.880" v="1179" actId="3680"/>
          <ac:spMkLst>
            <pc:docMk/>
            <pc:sldMk cId="2286202035" sldId="276"/>
            <ac:spMk id="3" creationId="{B7D3BE9D-4EF7-12E5-34CC-963F7462284D}"/>
          </ac:spMkLst>
        </pc:spChg>
        <pc:spChg chg="add del">
          <ac:chgData name="Antoine Moulin" userId="dd02c086-8253-43af-a9e2-db09e91e5f33" providerId="ADAL" clId="{F60E9269-3E80-42EF-A22C-FD7F7F10C3D0}" dt="2023-02-18T16:26:40.714" v="1157" actId="22"/>
          <ac:spMkLst>
            <pc:docMk/>
            <pc:sldMk cId="2286202035" sldId="276"/>
            <ac:spMk id="5" creationId="{8A1D4260-FF2C-8450-B122-E179D5FE56ED}"/>
          </ac:spMkLst>
        </pc:spChg>
        <pc:spChg chg="add mod">
          <ac:chgData name="Antoine Moulin" userId="dd02c086-8253-43af-a9e2-db09e91e5f33" providerId="ADAL" clId="{F60E9269-3E80-42EF-A22C-FD7F7F10C3D0}" dt="2023-02-18T16:33:51.578" v="1356" actId="1076"/>
          <ac:spMkLst>
            <pc:docMk/>
            <pc:sldMk cId="2286202035" sldId="276"/>
            <ac:spMk id="8" creationId="{CC579B5C-30FE-89A8-09CB-CB417637E14F}"/>
          </ac:spMkLst>
        </pc:spChg>
        <pc:graphicFrameChg chg="add mod ord modGraphic">
          <ac:chgData name="Antoine Moulin" userId="dd02c086-8253-43af-a9e2-db09e91e5f33" providerId="ADAL" clId="{F60E9269-3E80-42EF-A22C-FD7F7F10C3D0}" dt="2023-02-18T16:33:27.641" v="1354" actId="20577"/>
          <ac:graphicFrameMkLst>
            <pc:docMk/>
            <pc:sldMk cId="2286202035" sldId="276"/>
            <ac:graphicFrameMk id="6" creationId="{2C837329-AD35-FD12-D7CB-ED084966DB41}"/>
          </ac:graphicFrameMkLst>
        </pc:graphicFrameChg>
      </pc:sldChg>
      <pc:sldChg chg="modSp add mod modAnim">
        <pc:chgData name="Antoine Moulin" userId="dd02c086-8253-43af-a9e2-db09e91e5f33" providerId="ADAL" clId="{F60E9269-3E80-42EF-A22C-FD7F7F10C3D0}" dt="2023-02-18T16:36:30.718" v="1373"/>
        <pc:sldMkLst>
          <pc:docMk/>
          <pc:sldMk cId="4231964281" sldId="277"/>
        </pc:sldMkLst>
        <pc:spChg chg="mod">
          <ac:chgData name="Antoine Moulin" userId="dd02c086-8253-43af-a9e2-db09e91e5f33" providerId="ADAL" clId="{F60E9269-3E80-42EF-A22C-FD7F7F10C3D0}" dt="2023-02-18T16:26:58.633" v="1170" actId="27636"/>
          <ac:spMkLst>
            <pc:docMk/>
            <pc:sldMk cId="4231964281" sldId="277"/>
            <ac:spMk id="2" creationId="{6914F749-CF19-7EC8-8B7E-E37816D3F345}"/>
          </ac:spMkLst>
        </pc:spChg>
        <pc:spChg chg="mod">
          <ac:chgData name="Antoine Moulin" userId="dd02c086-8253-43af-a9e2-db09e91e5f33" providerId="ADAL" clId="{F60E9269-3E80-42EF-A22C-FD7F7F10C3D0}" dt="2023-02-18T16:36:07.298" v="1369"/>
          <ac:spMkLst>
            <pc:docMk/>
            <pc:sldMk cId="4231964281" sldId="277"/>
            <ac:spMk id="3" creationId="{B7D3BE9D-4EF7-12E5-34CC-963F7462284D}"/>
          </ac:spMkLst>
        </pc:spChg>
      </pc:sldChg>
      <pc:sldChg chg="modSp add mod modAnim">
        <pc:chgData name="Antoine Moulin" userId="dd02c086-8253-43af-a9e2-db09e91e5f33" providerId="ADAL" clId="{F60E9269-3E80-42EF-A22C-FD7F7F10C3D0}" dt="2023-02-18T16:52:10.366" v="1473" actId="20577"/>
        <pc:sldMkLst>
          <pc:docMk/>
          <pc:sldMk cId="3847593597" sldId="278"/>
        </pc:sldMkLst>
        <pc:spChg chg="mod">
          <ac:chgData name="Antoine Moulin" userId="dd02c086-8253-43af-a9e2-db09e91e5f33" providerId="ADAL" clId="{F60E9269-3E80-42EF-A22C-FD7F7F10C3D0}" dt="2023-02-18T16:52:10.366" v="1473" actId="20577"/>
          <ac:spMkLst>
            <pc:docMk/>
            <pc:sldMk cId="3847593597" sldId="278"/>
            <ac:spMk id="2" creationId="{6914F749-CF19-7EC8-8B7E-E37816D3F345}"/>
          </ac:spMkLst>
        </pc:spChg>
        <pc:spChg chg="mod">
          <ac:chgData name="Antoine Moulin" userId="dd02c086-8253-43af-a9e2-db09e91e5f33" providerId="ADAL" clId="{F60E9269-3E80-42EF-A22C-FD7F7F10C3D0}" dt="2023-02-18T16:38:27.621" v="1403" actId="20577"/>
          <ac:spMkLst>
            <pc:docMk/>
            <pc:sldMk cId="3847593597" sldId="278"/>
            <ac:spMk id="3" creationId="{B7D3BE9D-4EF7-12E5-34CC-963F7462284D}"/>
          </ac:spMkLst>
        </pc:spChg>
      </pc:sldChg>
      <pc:sldChg chg="modSp add mod modAnim">
        <pc:chgData name="Antoine Moulin" userId="dd02c086-8253-43af-a9e2-db09e91e5f33" providerId="ADAL" clId="{F60E9269-3E80-42EF-A22C-FD7F7F10C3D0}" dt="2023-02-18T16:52:14.190" v="1476" actId="20577"/>
        <pc:sldMkLst>
          <pc:docMk/>
          <pc:sldMk cId="4202740227" sldId="279"/>
        </pc:sldMkLst>
        <pc:spChg chg="mod">
          <ac:chgData name="Antoine Moulin" userId="dd02c086-8253-43af-a9e2-db09e91e5f33" providerId="ADAL" clId="{F60E9269-3E80-42EF-A22C-FD7F7F10C3D0}" dt="2023-02-18T16:52:14.190" v="1476" actId="20577"/>
          <ac:spMkLst>
            <pc:docMk/>
            <pc:sldMk cId="4202740227" sldId="279"/>
            <ac:spMk id="2" creationId="{6914F749-CF19-7EC8-8B7E-E37816D3F345}"/>
          </ac:spMkLst>
        </pc:spChg>
        <pc:spChg chg="mod">
          <ac:chgData name="Antoine Moulin" userId="dd02c086-8253-43af-a9e2-db09e91e5f33" providerId="ADAL" clId="{F60E9269-3E80-42EF-A22C-FD7F7F10C3D0}" dt="2023-02-18T16:48:16.694" v="1423" actId="120"/>
          <ac:spMkLst>
            <pc:docMk/>
            <pc:sldMk cId="4202740227" sldId="279"/>
            <ac:spMk id="3" creationId="{B7D3BE9D-4EF7-12E5-34CC-963F7462284D}"/>
          </ac:spMkLst>
        </pc:spChg>
      </pc:sldChg>
      <pc:sldChg chg="addSp delSp modSp new mod">
        <pc:chgData name="Antoine Moulin" userId="dd02c086-8253-43af-a9e2-db09e91e5f33" providerId="ADAL" clId="{F60E9269-3E80-42EF-A22C-FD7F7F10C3D0}" dt="2023-02-18T16:56:16.319" v="1542" actId="2062"/>
        <pc:sldMkLst>
          <pc:docMk/>
          <pc:sldMk cId="3835097189" sldId="280"/>
        </pc:sldMkLst>
        <pc:spChg chg="mod">
          <ac:chgData name="Antoine Moulin" userId="dd02c086-8253-43af-a9e2-db09e91e5f33" providerId="ADAL" clId="{F60E9269-3E80-42EF-A22C-FD7F7F10C3D0}" dt="2023-02-18T16:52:48.661" v="1493" actId="1076"/>
          <ac:spMkLst>
            <pc:docMk/>
            <pc:sldMk cId="3835097189" sldId="280"/>
            <ac:spMk id="2" creationId="{54308B6D-399B-59E6-FB6C-639BD79D11D4}"/>
          </ac:spMkLst>
        </pc:spChg>
        <pc:spChg chg="del">
          <ac:chgData name="Antoine Moulin" userId="dd02c086-8253-43af-a9e2-db09e91e5f33" providerId="ADAL" clId="{F60E9269-3E80-42EF-A22C-FD7F7F10C3D0}" dt="2023-02-18T16:54:50.269" v="1517"/>
          <ac:spMkLst>
            <pc:docMk/>
            <pc:sldMk cId="3835097189" sldId="280"/>
            <ac:spMk id="3" creationId="{DFD88F92-68E6-80EE-E5BE-401213A40D26}"/>
          </ac:spMkLst>
        </pc:spChg>
        <pc:spChg chg="add del">
          <ac:chgData name="Antoine Moulin" userId="dd02c086-8253-43af-a9e2-db09e91e5f33" providerId="ADAL" clId="{F60E9269-3E80-42EF-A22C-FD7F7F10C3D0}" dt="2023-02-18T16:51:48.363" v="1464" actId="22"/>
          <ac:spMkLst>
            <pc:docMk/>
            <pc:sldMk cId="3835097189" sldId="280"/>
            <ac:spMk id="5" creationId="{21A23651-504E-821D-0DD3-6D2F8A9FA401}"/>
          </ac:spMkLst>
        </pc:spChg>
        <pc:graphicFrameChg chg="add mod modGraphic">
          <ac:chgData name="Antoine Moulin" userId="dd02c086-8253-43af-a9e2-db09e91e5f33" providerId="ADAL" clId="{F60E9269-3E80-42EF-A22C-FD7F7F10C3D0}" dt="2023-02-18T16:56:16.319" v="1542" actId="2062"/>
          <ac:graphicFrameMkLst>
            <pc:docMk/>
            <pc:sldMk cId="3835097189" sldId="280"/>
            <ac:graphicFrameMk id="6" creationId="{06EC7D93-8ACD-E801-1057-E97417926C76}"/>
          </ac:graphicFrameMkLst>
        </pc:graphicFrameChg>
      </pc:sldChg>
      <pc:sldChg chg="modSp add mod">
        <pc:chgData name="Antoine Moulin" userId="dd02c086-8253-43af-a9e2-db09e91e5f33" providerId="ADAL" clId="{F60E9269-3E80-42EF-A22C-FD7F7F10C3D0}" dt="2023-02-18T17:12:20.775" v="2126" actId="20577"/>
        <pc:sldMkLst>
          <pc:docMk/>
          <pc:sldMk cId="2851416121" sldId="281"/>
        </pc:sldMkLst>
        <pc:spChg chg="mod">
          <ac:chgData name="Antoine Moulin" userId="dd02c086-8253-43af-a9e2-db09e91e5f33" providerId="ADAL" clId="{F60E9269-3E80-42EF-A22C-FD7F7F10C3D0}" dt="2023-02-18T17:02:17.044" v="1577" actId="20577"/>
          <ac:spMkLst>
            <pc:docMk/>
            <pc:sldMk cId="2851416121" sldId="281"/>
            <ac:spMk id="2" creationId="{54308B6D-399B-59E6-FB6C-639BD79D11D4}"/>
          </ac:spMkLst>
        </pc:spChg>
        <pc:spChg chg="mod">
          <ac:chgData name="Antoine Moulin" userId="dd02c086-8253-43af-a9e2-db09e91e5f33" providerId="ADAL" clId="{F60E9269-3E80-42EF-A22C-FD7F7F10C3D0}" dt="2023-02-18T17:12:20.775" v="2126" actId="20577"/>
          <ac:spMkLst>
            <pc:docMk/>
            <pc:sldMk cId="2851416121" sldId="281"/>
            <ac:spMk id="3" creationId="{DFD88F92-68E6-80EE-E5BE-401213A40D26}"/>
          </ac:spMkLst>
        </pc:spChg>
      </pc:sldChg>
      <pc:sldChg chg="modSp add mod">
        <pc:chgData name="Antoine Moulin" userId="dd02c086-8253-43af-a9e2-db09e91e5f33" providerId="ADAL" clId="{F60E9269-3E80-42EF-A22C-FD7F7F10C3D0}" dt="2023-02-18T17:15:47.185" v="2163" actId="120"/>
        <pc:sldMkLst>
          <pc:docMk/>
          <pc:sldMk cId="1525182686" sldId="282"/>
        </pc:sldMkLst>
        <pc:spChg chg="mod">
          <ac:chgData name="Antoine Moulin" userId="dd02c086-8253-43af-a9e2-db09e91e5f33" providerId="ADAL" clId="{F60E9269-3E80-42EF-A22C-FD7F7F10C3D0}" dt="2023-02-18T17:02:14.773" v="1576" actId="20577"/>
          <ac:spMkLst>
            <pc:docMk/>
            <pc:sldMk cId="1525182686" sldId="282"/>
            <ac:spMk id="2" creationId="{54308B6D-399B-59E6-FB6C-639BD79D11D4}"/>
          </ac:spMkLst>
        </pc:spChg>
        <pc:spChg chg="mod">
          <ac:chgData name="Antoine Moulin" userId="dd02c086-8253-43af-a9e2-db09e91e5f33" providerId="ADAL" clId="{F60E9269-3E80-42EF-A22C-FD7F7F10C3D0}" dt="2023-02-18T17:15:47.185" v="2163" actId="120"/>
          <ac:spMkLst>
            <pc:docMk/>
            <pc:sldMk cId="1525182686" sldId="282"/>
            <ac:spMk id="3" creationId="{DFD88F92-68E6-80EE-E5BE-401213A40D26}"/>
          </ac:spMkLst>
        </pc:spChg>
      </pc:sldChg>
      <pc:sldChg chg="modSp add mod modAnim">
        <pc:chgData name="Antoine Moulin" userId="dd02c086-8253-43af-a9e2-db09e91e5f33" providerId="ADAL" clId="{F60E9269-3E80-42EF-A22C-FD7F7F10C3D0}" dt="2023-02-18T17:18:50.875" v="2178"/>
        <pc:sldMkLst>
          <pc:docMk/>
          <pc:sldMk cId="2627589868" sldId="283"/>
        </pc:sldMkLst>
        <pc:spChg chg="mod">
          <ac:chgData name="Antoine Moulin" userId="dd02c086-8253-43af-a9e2-db09e91e5f33" providerId="ADAL" clId="{F60E9269-3E80-42EF-A22C-FD7F7F10C3D0}" dt="2023-02-18T17:02:21.973" v="1578" actId="20577"/>
          <ac:spMkLst>
            <pc:docMk/>
            <pc:sldMk cId="2627589868" sldId="283"/>
            <ac:spMk id="2" creationId="{54308B6D-399B-59E6-FB6C-639BD79D11D4}"/>
          </ac:spMkLst>
        </pc:spChg>
        <pc:spChg chg="mod">
          <ac:chgData name="Antoine Moulin" userId="dd02c086-8253-43af-a9e2-db09e91e5f33" providerId="ADAL" clId="{F60E9269-3E80-42EF-A22C-FD7F7F10C3D0}" dt="2023-02-18T17:17:31.990" v="2173"/>
          <ac:spMkLst>
            <pc:docMk/>
            <pc:sldMk cId="2627589868" sldId="283"/>
            <ac:spMk id="3" creationId="{DFD88F92-68E6-80EE-E5BE-401213A40D26}"/>
          </ac:spMkLst>
        </pc:spChg>
      </pc:sldChg>
      <pc:sldChg chg="modSp add mod modAnim">
        <pc:chgData name="Antoine Moulin" userId="dd02c086-8253-43af-a9e2-db09e91e5f33" providerId="ADAL" clId="{F60E9269-3E80-42EF-A22C-FD7F7F10C3D0}" dt="2023-02-18T17:19:27.280" v="2183"/>
        <pc:sldMkLst>
          <pc:docMk/>
          <pc:sldMk cId="631385166" sldId="284"/>
        </pc:sldMkLst>
        <pc:spChg chg="mod">
          <ac:chgData name="Antoine Moulin" userId="dd02c086-8253-43af-a9e2-db09e91e5f33" providerId="ADAL" clId="{F60E9269-3E80-42EF-A22C-FD7F7F10C3D0}" dt="2023-02-18T17:02:24.621" v="1579" actId="20577"/>
          <ac:spMkLst>
            <pc:docMk/>
            <pc:sldMk cId="631385166" sldId="284"/>
            <ac:spMk id="2" creationId="{54308B6D-399B-59E6-FB6C-639BD79D11D4}"/>
          </ac:spMkLst>
        </pc:spChg>
        <pc:spChg chg="mod">
          <ac:chgData name="Antoine Moulin" userId="dd02c086-8253-43af-a9e2-db09e91e5f33" providerId="ADAL" clId="{F60E9269-3E80-42EF-A22C-FD7F7F10C3D0}" dt="2023-02-18T17:19:20.426" v="2182" actId="12"/>
          <ac:spMkLst>
            <pc:docMk/>
            <pc:sldMk cId="631385166" sldId="284"/>
            <ac:spMk id="3" creationId="{DFD88F92-68E6-80EE-E5BE-401213A40D26}"/>
          </ac:spMkLst>
        </pc:spChg>
      </pc:sldChg>
      <pc:sldChg chg="delSp modSp new mod modAnim">
        <pc:chgData name="Antoine Moulin" userId="dd02c086-8253-43af-a9e2-db09e91e5f33" providerId="ADAL" clId="{F60E9269-3E80-42EF-A22C-FD7F7F10C3D0}" dt="2023-02-18T17:01:08.752" v="1574" actId="20577"/>
        <pc:sldMkLst>
          <pc:docMk/>
          <pc:sldMk cId="3231240808" sldId="285"/>
        </pc:sldMkLst>
        <pc:spChg chg="del">
          <ac:chgData name="Antoine Moulin" userId="dd02c086-8253-43af-a9e2-db09e91e5f33" providerId="ADAL" clId="{F60E9269-3E80-42EF-A22C-FD7F7F10C3D0}" dt="2023-02-18T16:59:03.853" v="1554" actId="478"/>
          <ac:spMkLst>
            <pc:docMk/>
            <pc:sldMk cId="3231240808" sldId="285"/>
            <ac:spMk id="2" creationId="{4982797A-C40A-D545-FC45-5E99BB9FF0A8}"/>
          </ac:spMkLst>
        </pc:spChg>
        <pc:spChg chg="mod">
          <ac:chgData name="Antoine Moulin" userId="dd02c086-8253-43af-a9e2-db09e91e5f33" providerId="ADAL" clId="{F60E9269-3E80-42EF-A22C-FD7F7F10C3D0}" dt="2023-02-18T17:01:08.752" v="1574" actId="20577"/>
          <ac:spMkLst>
            <pc:docMk/>
            <pc:sldMk cId="3231240808" sldId="285"/>
            <ac:spMk id="3" creationId="{22E338AC-B9EC-2340-1252-63A6C5730CE5}"/>
          </ac:spMkLst>
        </pc:spChg>
      </pc:sldChg>
      <pc:sldChg chg="modSp new mod ord modAnim">
        <pc:chgData name="Antoine Moulin" userId="dd02c086-8253-43af-a9e2-db09e91e5f33" providerId="ADAL" clId="{F60E9269-3E80-42EF-A22C-FD7F7F10C3D0}" dt="2023-02-18T17:05:47.894" v="1633"/>
        <pc:sldMkLst>
          <pc:docMk/>
          <pc:sldMk cId="2331861228" sldId="286"/>
        </pc:sldMkLst>
        <pc:spChg chg="mod">
          <ac:chgData name="Antoine Moulin" userId="dd02c086-8253-43af-a9e2-db09e91e5f33" providerId="ADAL" clId="{F60E9269-3E80-42EF-A22C-FD7F7F10C3D0}" dt="2023-02-18T17:03:18.611" v="1598" actId="14100"/>
          <ac:spMkLst>
            <pc:docMk/>
            <pc:sldMk cId="2331861228" sldId="286"/>
            <ac:spMk id="2" creationId="{CDC2E5D1-0726-64A2-EA8F-ABCDBD41AFD9}"/>
          </ac:spMkLst>
        </pc:spChg>
        <pc:spChg chg="mod">
          <ac:chgData name="Antoine Moulin" userId="dd02c086-8253-43af-a9e2-db09e91e5f33" providerId="ADAL" clId="{F60E9269-3E80-42EF-A22C-FD7F7F10C3D0}" dt="2023-02-18T17:05:34.838" v="1631" actId="20577"/>
          <ac:spMkLst>
            <pc:docMk/>
            <pc:sldMk cId="2331861228" sldId="286"/>
            <ac:spMk id="3" creationId="{E9F840BB-D88C-569E-B816-C42F59882234}"/>
          </ac:spMkLst>
        </pc:spChg>
      </pc:sldChg>
      <pc:sldChg chg="modSp new mod">
        <pc:chgData name="Antoine Moulin" userId="dd02c086-8253-43af-a9e2-db09e91e5f33" providerId="ADAL" clId="{F60E9269-3E80-42EF-A22C-FD7F7F10C3D0}" dt="2023-02-18T17:12:11.734" v="2118"/>
        <pc:sldMkLst>
          <pc:docMk/>
          <pc:sldMk cId="3685950981" sldId="287"/>
        </pc:sldMkLst>
        <pc:spChg chg="mod">
          <ac:chgData name="Antoine Moulin" userId="dd02c086-8253-43af-a9e2-db09e91e5f33" providerId="ADAL" clId="{F60E9269-3E80-42EF-A22C-FD7F7F10C3D0}" dt="2023-02-18T17:11:38.369" v="2112" actId="20577"/>
          <ac:spMkLst>
            <pc:docMk/>
            <pc:sldMk cId="3685950981" sldId="287"/>
            <ac:spMk id="2" creationId="{BBC89FB3-5CFC-2D21-52AC-C360D5430A2A}"/>
          </ac:spMkLst>
        </pc:spChg>
        <pc:spChg chg="mod">
          <ac:chgData name="Antoine Moulin" userId="dd02c086-8253-43af-a9e2-db09e91e5f33" providerId="ADAL" clId="{F60E9269-3E80-42EF-A22C-FD7F7F10C3D0}" dt="2023-02-18T17:12:11.734" v="2118"/>
          <ac:spMkLst>
            <pc:docMk/>
            <pc:sldMk cId="3685950981" sldId="287"/>
            <ac:spMk id="3" creationId="{6C5415EE-C5A6-80E5-6B52-25169CC2E320}"/>
          </ac:spMkLst>
        </pc:spChg>
      </pc:sldChg>
      <pc:sldChg chg="modSp new mod modAnim">
        <pc:chgData name="Antoine Moulin" userId="dd02c086-8253-43af-a9e2-db09e91e5f33" providerId="ADAL" clId="{F60E9269-3E80-42EF-A22C-FD7F7F10C3D0}" dt="2023-02-18T17:14:49.708" v="2151"/>
        <pc:sldMkLst>
          <pc:docMk/>
          <pc:sldMk cId="3232927662" sldId="288"/>
        </pc:sldMkLst>
        <pc:spChg chg="mod">
          <ac:chgData name="Antoine Moulin" userId="dd02c086-8253-43af-a9e2-db09e91e5f33" providerId="ADAL" clId="{F60E9269-3E80-42EF-A22C-FD7F7F10C3D0}" dt="2023-02-18T17:13:03.913" v="2138" actId="20577"/>
          <ac:spMkLst>
            <pc:docMk/>
            <pc:sldMk cId="3232927662" sldId="288"/>
            <ac:spMk id="2" creationId="{559F070E-AD0D-7240-244A-E2C494ABD155}"/>
          </ac:spMkLst>
        </pc:spChg>
        <pc:spChg chg="mod">
          <ac:chgData name="Antoine Moulin" userId="dd02c086-8253-43af-a9e2-db09e91e5f33" providerId="ADAL" clId="{F60E9269-3E80-42EF-A22C-FD7F7F10C3D0}" dt="2023-02-18T17:12:51.384" v="2130" actId="27636"/>
          <ac:spMkLst>
            <pc:docMk/>
            <pc:sldMk cId="3232927662" sldId="288"/>
            <ac:spMk id="3" creationId="{41765073-8B60-C4A5-1394-E130B37BCE73}"/>
          </ac:spMkLst>
        </pc:spChg>
      </pc:sldChg>
      <pc:sldChg chg="modSp new mod modAnim">
        <pc:chgData name="Antoine Moulin" userId="dd02c086-8253-43af-a9e2-db09e91e5f33" providerId="ADAL" clId="{F60E9269-3E80-42EF-A22C-FD7F7F10C3D0}" dt="2023-02-18T17:15:05.217" v="2158" actId="20577"/>
        <pc:sldMkLst>
          <pc:docMk/>
          <pc:sldMk cId="1972996160" sldId="289"/>
        </pc:sldMkLst>
        <pc:spChg chg="mod">
          <ac:chgData name="Antoine Moulin" userId="dd02c086-8253-43af-a9e2-db09e91e5f33" providerId="ADAL" clId="{F60E9269-3E80-42EF-A22C-FD7F7F10C3D0}" dt="2023-02-18T17:15:05.217" v="2158" actId="20577"/>
          <ac:spMkLst>
            <pc:docMk/>
            <pc:sldMk cId="1972996160" sldId="289"/>
            <ac:spMk id="3" creationId="{565BC677-60AB-3F1E-4E48-268E0164226E}"/>
          </ac:spMkLst>
        </pc:spChg>
      </pc:sldChg>
      <pc:sldChg chg="modSp new del mod">
        <pc:chgData name="Antoine Moulin" userId="dd02c086-8253-43af-a9e2-db09e91e5f33" providerId="ADAL" clId="{F60E9269-3E80-42EF-A22C-FD7F7F10C3D0}" dt="2023-02-18T17:13:07.149" v="2139" actId="47"/>
        <pc:sldMkLst>
          <pc:docMk/>
          <pc:sldMk cId="2850608395" sldId="289"/>
        </pc:sldMkLst>
        <pc:spChg chg="mod">
          <ac:chgData name="Antoine Moulin" userId="dd02c086-8253-43af-a9e2-db09e91e5f33" providerId="ADAL" clId="{F60E9269-3E80-42EF-A22C-FD7F7F10C3D0}" dt="2023-02-18T17:10:17.602" v="2090" actId="20577"/>
          <ac:spMkLst>
            <pc:docMk/>
            <pc:sldMk cId="2850608395" sldId="289"/>
            <ac:spMk id="2" creationId="{2C6B122E-907E-A5CF-FB0C-BCB259E34CF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1E427-91AC-43A3-AFAB-BE256F0E3782}" type="datetimeFigureOut">
              <a:rPr lang="fr-FR" smtClean="0"/>
              <a:t>01/03/2023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CDABA-720B-4EE2-9355-1C90D008D8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477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7C8EC-6C06-4962-82FA-024AE48C5319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2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1764-E0C7-4BBC-BA0F-87C86EE8F9F6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8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6BDF0-9251-4805-8B37-606F2113756D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62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5BB6-AF7B-4937-9B63-A2DF98EC6266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4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1244D-5B78-4970-893E-F407D1493F74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2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A5E7-F01A-4EC2-991F-5A529A96AA79}" type="datetime1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5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F702-BEB9-487E-862E-2C3D7D4057E9}" type="datetime1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52A1-180F-495D-B119-46EC375089DB}" type="datetime1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6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3C2E-261C-4C8B-BB21-975D75049850}" type="datetime1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9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BA62-F8A1-48A2-8ECC-EB5033F57C01}" type="datetime1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7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C2AB5-C0ED-4BE5-9110-37CB00885EA8}" type="datetime1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28F45F6-7E07-4786-B624-33C6D4C5F7D5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‹N°›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81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r.khanacademy.org/math/fr-v2-premiere-s/x67ebdaa4f3e116cf:algebre-les-suites/x67ebdaa4f3e116cf:somme-des-n-premiers-termes-d-une-suite/v/deriving-formula-for-sum-of-finite-geometric-series#:~:text=cette%20vid%C3%A9o%20Transcription-,La%20somme%20des%20n%20premiers%20termes%20d'une%20suite%20g%C3%A9om%C3%A9trique,q%E2%81%BF)%2F(1%2Dq).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260CF5-BFF9-C22B-A945-67D6342BC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646" y="4516596"/>
            <a:ext cx="9940856" cy="680145"/>
          </a:xfrm>
        </p:spPr>
        <p:txBody>
          <a:bodyPr anchor="t">
            <a:normAutofit fontScale="90000"/>
          </a:bodyPr>
          <a:lstStyle/>
          <a:p>
            <a:r>
              <a:rPr lang="fr-FR" sz="3700" dirty="0"/>
              <a:t>R4.D.09</a:t>
            </a:r>
            <a:br>
              <a:rPr lang="fr-FR" sz="3700" dirty="0"/>
            </a:br>
            <a:r>
              <a:rPr lang="fr-FR" sz="3700" dirty="0"/>
              <a:t>Outils Mathématiques de gestion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D48E9A6-6F54-4367-3E71-FA072184A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646" y="5587974"/>
            <a:ext cx="9268237" cy="878792"/>
          </a:xfrm>
        </p:spPr>
        <p:txBody>
          <a:bodyPr>
            <a:normAutofit/>
          </a:bodyPr>
          <a:lstStyle/>
          <a:p>
            <a:r>
              <a:rPr lang="fr-FR" dirty="0"/>
              <a:t>Antoine Moulin</a:t>
            </a:r>
          </a:p>
        </p:txBody>
      </p:sp>
      <p:pic>
        <p:nvPicPr>
          <p:cNvPr id="4" name="Picture 3" descr="Peinture acrylique rose et bleue">
            <a:extLst>
              <a:ext uri="{FF2B5EF4-FFF2-40B4-BE49-F238E27FC236}">
                <a16:creationId xmlns:a16="http://schemas.microsoft.com/office/drawing/2014/main" id="{1BB99E81-BF16-8892-331A-A4DC3AC8C6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60" b="14512"/>
          <a:stretch/>
        </p:blipFill>
        <p:spPr>
          <a:xfrm>
            <a:off x="1181100" y="566037"/>
            <a:ext cx="6115379" cy="343992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4609748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77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FFF2D-9EA0-FA35-35EC-EF10FCFC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Les intérêts composés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758B74-3B91-6F88-B8BC-C9B315047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intérêts composés sont des intérêts calculés sur le montant du capital majoré des intérêts perçus antérieurement.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8D185-61D1-C1D2-E168-A18179ED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C. La différence entre taux proportionnel et taux équivalent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2F742D-D642-0200-3D8D-6BB983EB9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Taux proportionnel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Taux équivalent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1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8D185-61D1-C1D2-E168-A18179ED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1. Le taux proportionnel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A2F742D-D642-0200-3D8D-6BB983EB9E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Le taux d’intérêt proportionnel (</a:t>
                </a:r>
                <a:r>
                  <a:rPr lang="fr-FR" dirty="0" err="1"/>
                  <a:t>t</a:t>
                </a:r>
                <a:r>
                  <a:rPr lang="fr-FR" baseline="-25000" dirty="0" err="1"/>
                  <a:t>k</a:t>
                </a:r>
                <a:r>
                  <a:rPr lang="fr-FR" dirty="0"/>
                  <a:t>) est le taux d’intérêt qui rapporte les mêmes intérêts qu’un taux d’intérêt (t) si on l’applique pendant k sous périodes avec des intérêts simples.</a:t>
                </a:r>
              </a:p>
              <a:p>
                <a:pPr algn="ctr"/>
                <a:r>
                  <a:rPr lang="fr-FR" dirty="0"/>
                  <a:t>Calcul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num>
                      <m:den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fr-FR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800" i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 taux mensuel proportionnel à un taux annuel de 2.4% est </a:t>
                </a: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mensuel</m:t>
                        </m:r>
                      </m:sub>
                    </m:sSub>
                    <m:r>
                      <a:rPr lang="fr-FR" sz="18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annuel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nombre</m:t>
                        </m:r>
                        <m:r>
                          <a:rPr lang="fr-FR" sz="1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de</m:t>
                        </m:r>
                        <m:r>
                          <a:rPr lang="fr-FR" sz="1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sous</m:t>
                        </m:r>
                        <m:r>
                          <a:rPr lang="fr-FR" sz="1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p</m:t>
                        </m:r>
                        <m:r>
                          <a:rPr lang="fr-FR" sz="1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riodes</m:t>
                        </m:r>
                      </m:den>
                    </m:f>
                    <m:r>
                      <a:rPr lang="fr-FR" sz="18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1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2.4%</m:t>
                        </m:r>
                      </m:num>
                      <m:den>
                        <m:r>
                          <a:rPr lang="fr-FR" sz="1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fr-FR" sz="18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=0.2%</a:t>
                </a:r>
              </a:p>
              <a:p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A2F742D-D642-0200-3D8D-6BB983EB9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5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D1DE6E-0D78-665F-9C3E-0BBE73EA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Le taux équivalent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7D45BFA-8355-6F37-7F5C-9663952649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Le taux d’intérêt équivalent (</a:t>
                </a:r>
                <a:r>
                  <a:rPr lang="fr-FR" dirty="0" err="1"/>
                  <a:t>t</a:t>
                </a:r>
                <a:r>
                  <a:rPr lang="fr-FR" baseline="-25000" dirty="0" err="1"/>
                  <a:t>k</a:t>
                </a:r>
                <a:r>
                  <a:rPr lang="fr-FR" dirty="0"/>
                  <a:t>) est le taux d’intérêt qui rapporte les mêmes intérêts qu’un taux d’intérêt (t) si on l’applique pendant k sous périodes avec des intérêts composés.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fr-FR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lang="fr-FR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18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den>
                          </m:f>
                        </m:sup>
                      </m:sSup>
                      <m:r>
                        <a:rPr lang="fr-FR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fr-FR" sz="1800" i="1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800" i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 taux mensuel équivalant à un taux annuel de 2.4% est de 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mensuel</m:t>
                        </m:r>
                      </m:sub>
                    </m:sSub>
                    <m:sSup>
                      <m:sSup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8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annuel</m:t>
                                </m:r>
                              </m:sub>
                            </m:sSub>
                          </m:e>
                        </m:d>
                      </m:e>
                      <m:sup>
                        <m:f>
                          <m:fPr>
                            <m:ctrlP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fr-FR" sz="18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nbre</m:t>
                            </m:r>
                            <m:r>
                              <a:rPr lang="fr-FR" sz="18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sous</m:t>
                            </m:r>
                            <m:r>
                              <a:rPr lang="fr-FR" sz="18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  <m:r>
                              <a:rPr lang="fr-FR" sz="18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é</m:t>
                            </m:r>
                            <m:r>
                              <m:rPr>
                                <m:sty m:val="p"/>
                              </m:rP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riodes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800" b="0" i="0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−1= </m:t>
                        </m:r>
                        <m:r>
                          <a:rPr lang="fr-FR" sz="1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1,024</m:t>
                        </m:r>
                      </m:e>
                      <m:sup>
                        <m:f>
                          <m:fPr>
                            <m:ctrlP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fr-FR" sz="18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18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12</m:t>
                            </m:r>
                          </m:den>
                        </m:f>
                      </m:sup>
                    </m:sSup>
                  </m:oMath>
                </a14:m>
                <a:r>
                  <a:rPr lang="fr-FR" sz="1800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-1= 0.1978%</a:t>
                </a:r>
              </a:p>
              <a:p>
                <a:endParaRPr lang="fr-FR" sz="1800" i="1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7D45BFA-8355-6F37-7F5C-966395264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30" r="-5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6DC18F-B4A8-67C6-7F9F-E488F599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56D7AC49-10E8-A8B3-4F8B-A408628D4B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6692638"/>
              </p:ext>
            </p:extLst>
          </p:nvPr>
        </p:nvGraphicFramePr>
        <p:xfrm>
          <a:off x="952967" y="3649196"/>
          <a:ext cx="992346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93527">
                  <a:extLst>
                    <a:ext uri="{9D8B030D-6E8A-4147-A177-3AD203B41FA5}">
                      <a16:colId xmlns:a16="http://schemas.microsoft.com/office/drawing/2014/main" val="1945343775"/>
                    </a:ext>
                  </a:extLst>
                </a:gridCol>
                <a:gridCol w="1228165">
                  <a:extLst>
                    <a:ext uri="{9D8B030D-6E8A-4147-A177-3AD203B41FA5}">
                      <a16:colId xmlns:a16="http://schemas.microsoft.com/office/drawing/2014/main" val="1408899615"/>
                    </a:ext>
                  </a:extLst>
                </a:gridCol>
                <a:gridCol w="1264023">
                  <a:extLst>
                    <a:ext uri="{9D8B030D-6E8A-4147-A177-3AD203B41FA5}">
                      <a16:colId xmlns:a16="http://schemas.microsoft.com/office/drawing/2014/main" val="653898318"/>
                    </a:ext>
                  </a:extLst>
                </a:gridCol>
                <a:gridCol w="1255059">
                  <a:extLst>
                    <a:ext uri="{9D8B030D-6E8A-4147-A177-3AD203B41FA5}">
                      <a16:colId xmlns:a16="http://schemas.microsoft.com/office/drawing/2014/main" val="3165163340"/>
                    </a:ext>
                  </a:extLst>
                </a:gridCol>
                <a:gridCol w="1425388">
                  <a:extLst>
                    <a:ext uri="{9D8B030D-6E8A-4147-A177-3AD203B41FA5}">
                      <a16:colId xmlns:a16="http://schemas.microsoft.com/office/drawing/2014/main" val="25573606"/>
                    </a:ext>
                  </a:extLst>
                </a:gridCol>
                <a:gridCol w="1257298">
                  <a:extLst>
                    <a:ext uri="{9D8B030D-6E8A-4147-A177-3AD203B41FA5}">
                      <a16:colId xmlns:a16="http://schemas.microsoft.com/office/drawing/2014/main" val="2055452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/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35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1000,00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07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Intérêt avec taux proportionnel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20,00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20,00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dirty="0"/>
                        <a:t>80,00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88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82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1000,00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1019,427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1039,230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1059,419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20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Intérêt avec taux équivalent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19,427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19,803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20,188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20,580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402194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51A13EE1-5EE2-00F5-08C8-28813BFE9751}"/>
              </a:ext>
            </a:extLst>
          </p:cNvPr>
          <p:cNvSpPr txBox="1"/>
          <p:nvPr/>
        </p:nvSpPr>
        <p:spPr>
          <a:xfrm>
            <a:off x="1088136" y="1990165"/>
            <a:ext cx="6020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Somme empruntée 1000,00</a:t>
            </a:r>
          </a:p>
          <a:p>
            <a:r>
              <a:rPr lang="fr-FR" dirty="0"/>
              <a:t>Taux annuel 8%</a:t>
            </a:r>
          </a:p>
          <a:p>
            <a:r>
              <a:rPr lang="fr-FR" dirty="0"/>
              <a:t>Taux trimestriel proportionnel 2%</a:t>
            </a:r>
          </a:p>
          <a:p>
            <a:r>
              <a:rPr lang="fr-FR" dirty="0"/>
              <a:t>Taux trimestriel équivalent 1,9427%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6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312281-41D7-95A0-057D-9A047F2FD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Placement d’une somme d’argent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407FB6-7BBC-4AD2-3D7B-9D784E12F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cette partie nous allons partir de la situation où un capital « c » placé pendant « n » périodes à un taux d’intérêt « t » obtient une valeur acquise « va » grâce à des intérêts composés.</a:t>
            </a:r>
          </a:p>
          <a:p>
            <a:endParaRPr lang="fr-FR" dirty="0"/>
          </a:p>
          <a:p>
            <a:pPr marL="342900" indent="-342900">
              <a:buFont typeface="+mj-lt"/>
              <a:buAutoNum type="alphaUcPeriod"/>
            </a:pPr>
            <a:r>
              <a:rPr lang="fr-FR" dirty="0"/>
              <a:t>Calcul de la valeur acquise (retrouver va)</a:t>
            </a:r>
          </a:p>
          <a:p>
            <a:pPr marL="342900" indent="-342900">
              <a:buFont typeface="+mj-lt"/>
              <a:buAutoNum type="alphaUcPeriod"/>
            </a:pPr>
            <a:r>
              <a:rPr lang="fr-FR" dirty="0"/>
              <a:t>Calcul de la valeur actuelle (retrouver c)</a:t>
            </a:r>
          </a:p>
          <a:p>
            <a:pPr marL="342900" indent="-342900">
              <a:buFont typeface="+mj-lt"/>
              <a:buAutoNum type="alphaUcPeriod"/>
            </a:pPr>
            <a:r>
              <a:rPr lang="fr-FR" dirty="0"/>
              <a:t>Déterminer le temps de placement (retrouver t)</a:t>
            </a:r>
          </a:p>
          <a:p>
            <a:pPr marL="342900" indent="-342900">
              <a:buFont typeface="+mj-lt"/>
              <a:buAutoNum type="alphaUcPeriod"/>
            </a:pPr>
            <a:r>
              <a:rPr lang="fr-FR" dirty="0"/>
              <a:t>Déterminer le taux de placement (retrouver n)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1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14F749-CF19-7EC8-8B7E-E37816D3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A. Calcul de la valeur acquise (retrouver va)</a:t>
            </a:r>
            <a:br>
              <a:rPr lang="fr-FR" dirty="0"/>
            </a:b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au 6">
                <a:extLst>
                  <a:ext uri="{FF2B5EF4-FFF2-40B4-BE49-F238E27FC236}">
                    <a16:creationId xmlns:a16="http://schemas.microsoft.com/office/drawing/2014/main" id="{2C837329-AD35-FD12-D7CB-ED084966DB4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4406899"/>
                  </p:ext>
                </p:extLst>
              </p:nvPr>
            </p:nvGraphicFramePr>
            <p:xfrm>
              <a:off x="1087438" y="2447925"/>
              <a:ext cx="9923460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7880">
                      <a:extLst>
                        <a:ext uri="{9D8B030D-6E8A-4147-A177-3AD203B41FA5}">
                          <a16:colId xmlns:a16="http://schemas.microsoft.com/office/drawing/2014/main" val="1049096286"/>
                        </a:ext>
                      </a:extLst>
                    </a:gridCol>
                    <a:gridCol w="2115670">
                      <a:extLst>
                        <a:ext uri="{9D8B030D-6E8A-4147-A177-3AD203B41FA5}">
                          <a16:colId xmlns:a16="http://schemas.microsoft.com/office/drawing/2014/main" val="266779495"/>
                        </a:ext>
                      </a:extLst>
                    </a:gridCol>
                    <a:gridCol w="1936377">
                      <a:extLst>
                        <a:ext uri="{9D8B030D-6E8A-4147-A177-3AD203B41FA5}">
                          <a16:colId xmlns:a16="http://schemas.microsoft.com/office/drawing/2014/main" val="362364392"/>
                        </a:ext>
                      </a:extLst>
                    </a:gridCol>
                    <a:gridCol w="4753533">
                      <a:extLst>
                        <a:ext uri="{9D8B030D-6E8A-4147-A177-3AD203B41FA5}">
                          <a16:colId xmlns:a16="http://schemas.microsoft.com/office/drawing/2014/main" val="17960522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Période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Capital en début de période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Capital en fin de période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/>
                            <a:t>Capital en fin de période</a:t>
                          </a:r>
                        </a:p>
                        <a:p>
                          <a:r>
                            <a:rPr lang="fr-FR" dirty="0"/>
                            <a:t>Seconde notation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154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fr-FR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(1+</m:t>
                                </m:r>
                                <m:r>
                                  <a:rPr lang="fr-FR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fr-FR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4229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(1+</m:t>
                                </m:r>
                                <m:r>
                                  <a:rPr lang="fr-FR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fr-FR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fr-FR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(1+</m:t>
                              </m:r>
                              <m:r>
                                <a:rPr lang="fr-FR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  <m:r>
                                <a:rPr lang="fr-FR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)(1+</m:t>
                              </m:r>
                              <m:r>
                                <a:rPr lang="fr-FR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  <m:r>
                                <a:rPr lang="fr-FR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fr-FR" dirty="0"/>
                            <a:t> ou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fr-FR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1+</m:t>
                                  </m:r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sz="1800" b="0" i="1" kern="1200" baseline="300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oMath>
                          </a14:m>
                          <a:endParaRPr lang="fr-FR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5736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(1+</m:t>
                                </m:r>
                                <m:r>
                                  <a:rPr lang="fr-FR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fr-FR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fr-FR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(1+</m:t>
                              </m:r>
                              <m:r>
                                <a:rPr lang="fr-FR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  <m:r>
                                <a:rPr lang="fr-FR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)(1+</m:t>
                              </m:r>
                              <m:r>
                                <a:rPr lang="fr-FR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  <m:r>
                                <a:rPr lang="fr-FR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  <m:r>
                                <a:rPr lang="fr-FR" sz="1800" b="0" i="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lang="fr-FR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1+</m:t>
                              </m:r>
                              <m:r>
                                <a:rPr lang="fr-FR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</m:oMath>
                          </a14:m>
                          <a:r>
                            <a:rPr lang="fr-FR" dirty="0"/>
                            <a:t>) ou</a:t>
                          </a:r>
                          <a:r>
                            <a:rPr lang="fr-FR" baseline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800" b="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fr-FR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1+</m:t>
                                  </m:r>
                                  <m:r>
                                    <a:rPr lang="fr-FR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sz="1800" b="0" i="1" kern="1200" baseline="300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oMath>
                          </a14:m>
                          <a:endParaRPr lang="fr-FR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6325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972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fr-F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fr-FR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(1+</m:t>
                                </m:r>
                                <m:r>
                                  <a:rPr lang="fr-FR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𝑡</m:t>
                                </m:r>
                                <m:r>
                                  <a:rPr lang="fr-FR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fr-FR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fr-F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1+</m:t>
                                    </m:r>
                                    <m:r>
                                      <a:rPr lang="fr-FR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fr-FR" sz="1800" b="0" i="1" kern="1200" baseline="300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4345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au 6">
                <a:extLst>
                  <a:ext uri="{FF2B5EF4-FFF2-40B4-BE49-F238E27FC236}">
                    <a16:creationId xmlns:a16="http://schemas.microsoft.com/office/drawing/2014/main" id="{2C837329-AD35-FD12-D7CB-ED084966DB4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4406899"/>
                  </p:ext>
                </p:extLst>
              </p:nvPr>
            </p:nvGraphicFramePr>
            <p:xfrm>
              <a:off x="1087438" y="2447925"/>
              <a:ext cx="9923460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7880">
                      <a:extLst>
                        <a:ext uri="{9D8B030D-6E8A-4147-A177-3AD203B41FA5}">
                          <a16:colId xmlns:a16="http://schemas.microsoft.com/office/drawing/2014/main" val="1049096286"/>
                        </a:ext>
                      </a:extLst>
                    </a:gridCol>
                    <a:gridCol w="2115670">
                      <a:extLst>
                        <a:ext uri="{9D8B030D-6E8A-4147-A177-3AD203B41FA5}">
                          <a16:colId xmlns:a16="http://schemas.microsoft.com/office/drawing/2014/main" val="266779495"/>
                        </a:ext>
                      </a:extLst>
                    </a:gridCol>
                    <a:gridCol w="1936377">
                      <a:extLst>
                        <a:ext uri="{9D8B030D-6E8A-4147-A177-3AD203B41FA5}">
                          <a16:colId xmlns:a16="http://schemas.microsoft.com/office/drawing/2014/main" val="362364392"/>
                        </a:ext>
                      </a:extLst>
                    </a:gridCol>
                    <a:gridCol w="4753533">
                      <a:extLst>
                        <a:ext uri="{9D8B030D-6E8A-4147-A177-3AD203B41FA5}">
                          <a16:colId xmlns:a16="http://schemas.microsoft.com/office/drawing/2014/main" val="179605224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Période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Capital en début de période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Capital en fin de période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/>
                            <a:t>Capital en fin de période</a:t>
                          </a:r>
                        </a:p>
                        <a:p>
                          <a:r>
                            <a:rPr lang="fr-FR" dirty="0"/>
                            <a:t>Seconde notation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154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3314" t="-178689" r="-31757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67296" t="-178689" r="-24654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4229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3314" t="-278689" r="-31757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67296" t="-278689" r="-2465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8974" t="-278689" r="-51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5736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3314" t="-378689" r="-31757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67296" t="-378689" r="-2465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8974" t="-378689" r="-51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76325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99725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3314" t="-578689" r="-31757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67296" t="-578689" r="-2465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8974" t="-578689" r="-51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4345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C579B5C-30FE-89A8-09CB-CB417637E14F}"/>
                  </a:ext>
                </a:extLst>
              </p:cNvPr>
              <p:cNvSpPr txBox="1"/>
              <p:nvPr/>
            </p:nvSpPr>
            <p:spPr>
              <a:xfrm>
                <a:off x="2680447" y="5767755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𝑉𝑎𝑙𝑒𝑢𝑟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𝑎𝑐𝑞𝑢𝑖𝑠𝑒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𝑎𝑢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𝑏𝑜𝑢𝑡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𝑟𝑖𝑜𝑑𝑒𝑠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C579B5C-30FE-89A8-09CB-CB417637E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447" y="5767755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0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14F749-CF19-7EC8-8B7E-E37816D3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B. Calcul de la valeur actuelle (retrouver c)</a:t>
            </a:r>
            <a:br>
              <a:rPr lang="fr-FR" dirty="0"/>
            </a:b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7D3BE9D-4EF7-12E5-34CC-963F746228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sz="2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fr-FR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fr-FR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fr-FR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fr-FR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(1+</m:t>
                        </m:r>
                        <m:r>
                          <a:rPr lang="fr-FR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fr-FR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sz="20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alors</a:t>
                </a:r>
              </a:p>
              <a:p>
                <a:r>
                  <a:rPr lang="fr-FR" sz="20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fr-FR" sz="20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fr-FR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fr-FR" sz="20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 </m:t>
                    </m:r>
                    <m:f>
                      <m:fPr>
                        <m:ctrlPr>
                          <a:rPr lang="fr-FR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fr-FR" sz="20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(1+</m:t>
                            </m:r>
                            <m:r>
                              <a:rPr lang="fr-FR" sz="20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fr-FR" sz="20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fr-FR" sz="20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fr-FR" sz="20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fr-FR" sz="20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sz="20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fr-FR" sz="20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 </m:t>
                    </m:r>
                    <m:sSup>
                      <m:sSupPr>
                        <m:ctrlPr>
                          <a:rPr lang="fr-FR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(1+</m:t>
                        </m:r>
                        <m:r>
                          <a:rPr lang="fr-FR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fr-FR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fr-FR" sz="20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fr-FR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20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fr-FR" sz="1800" i="1" kern="1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Valeur actuelle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fr-FR" sz="18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 </m:t>
                    </m:r>
                    <m:sSup>
                      <m:sSup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(1+</m:t>
                        </m:r>
                        <m:r>
                          <a:rPr lang="fr-FR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fr-FR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fr-FR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fr-FR" sz="1800" i="1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7D3BE9D-4EF7-12E5-34CC-963F746228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6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14F749-CF19-7EC8-8B7E-E37816D3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C. Déterminer le temps de placement (retrouver </a:t>
            </a:r>
            <a:r>
              <a:rPr lang="fr-FR" dirty="0" smtClean="0"/>
              <a:t>n)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7D3BE9D-4EF7-12E5-34CC-963F746228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  <m:sSub>
                        <m:sSubPr>
                          <m:ctrlP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 </m:t>
                          </m:r>
                          <m:r>
                            <m:rPr>
                              <m:sty m:val="p"/>
                            </m:rP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fr-FR" sz="1800" i="1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sz="1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(1+</m:t>
                          </m:r>
                          <m:r>
                            <m:rPr>
                              <m:sty m:val="p"/>
                            </m:rP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fr-FR" sz="1800" i="1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fr-FR" sz="18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8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)=</m:t>
                        </m:r>
                        <m:r>
                          <m:rPr>
                            <m:sty m:val="p"/>
                          </m:r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(1+</m:t>
                        </m:r>
                        <m:r>
                          <m:rPr>
                            <m:sty m:val="p"/>
                          </m:r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t</m:t>
                        </m:r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fr-FR" sz="1800" i="1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fr-FR" sz="18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1800" i="1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)=  </a:t>
                </a:r>
                <a:r>
                  <a:rPr lang="fr-FR" sz="1800" i="1" kern="100" dirty="0" err="1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n×log</a:t>
                </a:r>
                <a:r>
                  <a:rPr lang="fr-FR" sz="1800" i="1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(1+t)</a:t>
                </a: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𝑁𝑜𝑚𝑏𝑟𝑒</m:t>
                      </m:r>
                      <m:r>
                        <a:rPr lang="fr-FR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fr-FR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𝑑𝑒</m:t>
                      </m:r>
                      <m:r>
                        <a:rPr lang="fr-FR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fr-FR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fr-FR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é</m:t>
                      </m:r>
                      <m:r>
                        <a:rPr lang="fr-FR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𝑟𝑖𝑜𝑑𝑒𝑠</m:t>
                      </m:r>
                      <m:r>
                        <a:rPr lang="fr-FR" sz="1800" i="1" kern="1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𝑙𝑜𝑔</m:t>
                          </m:r>
                          <m:r>
                            <a:rPr lang="fr-FR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8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8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𝑙𝑜𝑔</m:t>
                          </m:r>
                          <m:r>
                            <a:rPr lang="fr-FR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(1+</m:t>
                          </m:r>
                          <m:r>
                            <a:rPr lang="fr-FR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fr-FR" sz="18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sz="1800" i="1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7D3BE9D-4EF7-12E5-34CC-963F746228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9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14F749-CF19-7EC8-8B7E-E37816D3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D. Déterminer le taux de placement (</a:t>
            </a:r>
            <a:r>
              <a:rPr lang="fr-FR"/>
              <a:t>retrouver </a:t>
            </a:r>
            <a:r>
              <a:rPr lang="fr-FR" smtClean="0"/>
              <a:t>t)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7D3BE9D-4EF7-12E5-34CC-963F746228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  <m:sSub>
                        <m:sSubPr>
                          <m:ctrlP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fr-FR" sz="1800" i="1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fr-FR" sz="1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(1+</m:t>
                          </m:r>
                          <m:r>
                            <m:rPr>
                              <m:sty m:val="p"/>
                            </m:rP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fr-FR" sz="1800" i="1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>
                          <m: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g>
                        <m:e>
                          <m:f>
                            <m:fPr>
                              <m:ctrlP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fr-FR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fr-FR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=1+</m:t>
                      </m:r>
                      <m:r>
                        <a:rPr lang="fr-FR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fr-FR" sz="1800" i="1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fr-FR" sz="18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𝑇𝑎𝑢𝑥</m:t>
                    </m:r>
                    <m:r>
                      <a:rPr lang="fr-FR" sz="18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18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fr-FR" sz="18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fr-FR" sz="18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𝑖𝑛𝑡</m:t>
                    </m:r>
                    <m:r>
                      <a:rPr lang="fr-FR" sz="18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é</m:t>
                    </m:r>
                    <m:r>
                      <a:rPr lang="fr-FR" sz="18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fr-FR" sz="18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ê</m:t>
                    </m:r>
                    <m:r>
                      <a:rPr lang="fr-FR" sz="18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fr-FR" sz="18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ad>
                      <m:rad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a:rPr lang="fr-FR" sz="18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g>
                      <m:e>
                        <m:f>
                          <m:fPr>
                            <m:ctrlP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8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8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8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800" i="1" kern="1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fr-FR" sz="18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fr-FR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ou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fr-FR" dirty="0"/>
                  <a:t>-1</a:t>
                </a:r>
                <a:endParaRPr lang="fr-FR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7D3BE9D-4EF7-12E5-34CC-963F746228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4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EA15D-976F-35F8-60B0-5303D037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C62E17-3ADA-2AF2-2D3D-55CD557F4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7 séances de TD</a:t>
            </a:r>
          </a:p>
          <a:p>
            <a:r>
              <a:rPr lang="fr-FR" dirty="0"/>
              <a:t>1 partiel d’1 heure la semaine du 03 avril</a:t>
            </a:r>
          </a:p>
          <a:p>
            <a:r>
              <a:rPr lang="fr-FR" dirty="0"/>
              <a:t>Chapitre 1 : La valeur et le temps</a:t>
            </a:r>
          </a:p>
          <a:p>
            <a:r>
              <a:rPr lang="fr-FR" dirty="0"/>
              <a:t>Chapitre 2 : Les emprunts indivis</a:t>
            </a:r>
          </a:p>
          <a:p>
            <a:r>
              <a:rPr lang="fr-FR" dirty="0"/>
              <a:t>Chapitre 3 : La rentabilité des investissements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4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133CD-322D-932F-BA6D-3EA240E7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III. Placement d’une suite de sommes d’argent constante.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4EFBAC-7392-302C-F90D-1D74AB93A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Dans cette partie nous allons partir de la situation où à la fin de chaque « n » périodes quelqu’un ajoute une somme d’argent « a » à un placement rémunéré à un taux d’intérêt « t ». « a » est constant, ce qui veut dire que c’est toujours la même somme d’argent qui est ajouté.</a:t>
            </a:r>
          </a:p>
          <a:p>
            <a:pPr marL="342900" indent="-342900">
              <a:buFont typeface="+mj-lt"/>
              <a:buAutoNum type="alphaUcPeriod"/>
            </a:pPr>
            <a:r>
              <a:rPr lang="fr-FR" dirty="0"/>
              <a:t>Déterminer la valeur acquise d’une suite de sommes d’argent placée</a:t>
            </a:r>
          </a:p>
          <a:p>
            <a:pPr marL="342900" indent="-342900">
              <a:buFont typeface="+mj-lt"/>
              <a:buAutoNum type="alphaUcPeriod"/>
            </a:pPr>
            <a:r>
              <a:rPr lang="fr-FR" dirty="0"/>
              <a:t>Déterminer le </a:t>
            </a:r>
            <a:r>
              <a:rPr lang="fr-FR" b="1" dirty="0"/>
              <a:t>temps</a:t>
            </a:r>
            <a:r>
              <a:rPr lang="fr-FR" dirty="0"/>
              <a:t> de placement nécessaire pour atteindre une certaine valeur acquise</a:t>
            </a:r>
          </a:p>
          <a:p>
            <a:pPr marL="342900" indent="-342900">
              <a:buFont typeface="+mj-lt"/>
              <a:buAutoNum type="alphaUcPeriod"/>
            </a:pPr>
            <a:r>
              <a:rPr lang="fr-FR" dirty="0"/>
              <a:t>Déterminer le </a:t>
            </a:r>
            <a:r>
              <a:rPr lang="fr-FR" b="1" dirty="0"/>
              <a:t>taux</a:t>
            </a:r>
            <a:r>
              <a:rPr lang="fr-FR" dirty="0"/>
              <a:t> de placement nécessaire pour atteindre une certaine valeur acquise</a:t>
            </a:r>
          </a:p>
          <a:p>
            <a:pPr marL="342900" indent="-342900">
              <a:buFont typeface="+mj-lt"/>
              <a:buAutoNum type="alphaUcPeriod"/>
            </a:pPr>
            <a:r>
              <a:rPr lang="fr-FR" dirty="0"/>
              <a:t>Déterminer l’annuité qui permet d’atteindre une certaine valeur acquise</a:t>
            </a:r>
          </a:p>
          <a:p>
            <a:pPr marL="342900" indent="-342900">
              <a:buFont typeface="+mj-lt"/>
              <a:buAutoNum type="alphaUcPeriod"/>
            </a:pPr>
            <a:r>
              <a:rPr lang="fr-FR" dirty="0"/>
              <a:t>Déterminer la valeur actuelle d’une suite de sommes d’argent placée</a:t>
            </a:r>
          </a:p>
          <a:p>
            <a:pPr marL="342900" indent="-342900">
              <a:buFont typeface="+mj-lt"/>
              <a:buAutoNum type="alphaUcPeriod"/>
            </a:pPr>
            <a:r>
              <a:rPr lang="fr-FR" dirty="0"/>
              <a:t>Déterminer la somme d’argent constante à placer pour obtenir une certaine valeur actuelle.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9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308B6D-399B-59E6-FB6C-639BD79D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274457"/>
            <a:ext cx="9922764" cy="1294228"/>
          </a:xfrm>
        </p:spPr>
        <p:txBody>
          <a:bodyPr>
            <a:normAutofit fontScale="90000"/>
          </a:bodyPr>
          <a:lstStyle/>
          <a:p>
            <a:r>
              <a:rPr lang="fr-FR" dirty="0"/>
              <a:t>A. Déterminer la valeur acquise d’une suite de sommes d’argent placée</a:t>
            </a:r>
            <a:br>
              <a:rPr lang="fr-FR" dirty="0"/>
            </a:b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Espace réservé du contenu 5">
                <a:extLst>
                  <a:ext uri="{FF2B5EF4-FFF2-40B4-BE49-F238E27FC236}">
                    <a16:creationId xmlns:a16="http://schemas.microsoft.com/office/drawing/2014/main" id="{06EC7D93-8ACD-E801-1057-E97417926C7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76286980"/>
                  </p:ext>
                </p:extLst>
              </p:nvPr>
            </p:nvGraphicFramePr>
            <p:xfrm>
              <a:off x="663388" y="1694329"/>
              <a:ext cx="10347513" cy="412026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30439">
                      <a:extLst>
                        <a:ext uri="{9D8B030D-6E8A-4147-A177-3AD203B41FA5}">
                          <a16:colId xmlns:a16="http://schemas.microsoft.com/office/drawing/2014/main" val="2138692321"/>
                        </a:ext>
                      </a:extLst>
                    </a:gridCol>
                    <a:gridCol w="2748451">
                      <a:extLst>
                        <a:ext uri="{9D8B030D-6E8A-4147-A177-3AD203B41FA5}">
                          <a16:colId xmlns:a16="http://schemas.microsoft.com/office/drawing/2014/main" val="2394694441"/>
                        </a:ext>
                      </a:extLst>
                    </a:gridCol>
                    <a:gridCol w="2808970">
                      <a:extLst>
                        <a:ext uri="{9D8B030D-6E8A-4147-A177-3AD203B41FA5}">
                          <a16:colId xmlns:a16="http://schemas.microsoft.com/office/drawing/2014/main" val="284710440"/>
                        </a:ext>
                      </a:extLst>
                    </a:gridCol>
                    <a:gridCol w="3659653">
                      <a:extLst>
                        <a:ext uri="{9D8B030D-6E8A-4147-A177-3AD203B41FA5}">
                          <a16:colId xmlns:a16="http://schemas.microsoft.com/office/drawing/2014/main" val="2256482457"/>
                        </a:ext>
                      </a:extLst>
                    </a:gridCol>
                  </a:tblGrid>
                  <a:tr h="6476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800" kern="100" dirty="0">
                              <a:effectLst/>
                            </a:rPr>
                            <a:t>Périodes</a:t>
                          </a:r>
                          <a:endParaRPr lang="fr-FR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800" kern="100">
                              <a:effectLst/>
                            </a:rPr>
                            <a:t>Sommes placées depuis le début de période</a:t>
                          </a:r>
                          <a:endParaRPr lang="fr-FR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800" kern="100" dirty="0">
                              <a:effectLst/>
                            </a:rPr>
                            <a:t>Somme placées en fin 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800" kern="100" dirty="0">
                              <a:effectLst/>
                            </a:rPr>
                            <a:t>de période</a:t>
                          </a:r>
                          <a:endParaRPr lang="fr-FR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800" kern="100" dirty="0">
                              <a:effectLst/>
                            </a:rPr>
                            <a:t>Durée de placement de chaque somme</a:t>
                          </a:r>
                          <a:endParaRPr lang="fr-FR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63932477"/>
                      </a:ext>
                    </a:extLst>
                  </a:tr>
                  <a:tr h="28822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800" kern="100" dirty="0">
                              <a:effectLst/>
                            </a:rPr>
                            <a:t>1</a:t>
                          </a:r>
                          <a:endParaRPr lang="fr-FR" sz="1800" i="1" kern="100" dirty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800" kern="100">
                              <a:effectLst/>
                            </a:rPr>
                            <a:t>0</a:t>
                          </a:r>
                          <a:endPara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8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1800" kern="100">
                              <a:effectLst/>
                            </a:rPr>
                            <a:t> placé 0 an</a:t>
                          </a:r>
                          <a:endParaRPr lang="fr-FR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0227047"/>
                      </a:ext>
                    </a:extLst>
                  </a:tr>
                  <a:tr h="47222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800" kern="100" dirty="0">
                              <a:effectLst/>
                            </a:rPr>
                            <a:t>2</a:t>
                          </a:r>
                          <a:endParaRPr lang="fr-FR" sz="1800" i="1" kern="100" dirty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8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1800" kern="100" dirty="0">
                              <a:effectLst/>
                            </a:rPr>
                            <a:t> placé 1 an</a:t>
                          </a:r>
                        </a:p>
                        <a:p>
                          <a:pPr algn="just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z="1800" kern="1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8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𝑝𝑙𝑎𝑐</m:t>
                                </m:r>
                                <m:r>
                                  <a:rPr lang="fr-FR" sz="1800" kern="100">
                                    <a:effectLst/>
                                    <a:latin typeface="Cambria Math" panose="02040503050406030204" pitchFamily="18" charset="0"/>
                                  </a:rPr>
                                  <m:t>é 0 </m:t>
                                </m:r>
                                <m:r>
                                  <a:rPr lang="fr-FR" sz="18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𝑎𝑛</m:t>
                                </m:r>
                              </m:oMath>
                            </m:oMathPara>
                          </a14:m>
                          <a:endParaRPr lang="fr-FR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28623916"/>
                      </a:ext>
                    </a:extLst>
                  </a:tr>
                  <a:tr h="65623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800" kern="100" dirty="0">
                              <a:effectLst/>
                            </a:rPr>
                            <a:t>3</a:t>
                          </a:r>
                          <a:endParaRPr lang="fr-FR" sz="1800" i="1" kern="100" dirty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8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1800" kern="100" dirty="0">
                              <a:effectLst/>
                            </a:rPr>
                            <a:t> placé 2 ans</a:t>
                          </a:r>
                        </a:p>
                        <a:p>
                          <a:pPr algn="l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z="1800" kern="1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8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𝑝𝑙𝑎𝑐</m:t>
                                </m:r>
                                <m:r>
                                  <a:rPr lang="fr-FR" sz="1800" kern="100">
                                    <a:effectLst/>
                                    <a:latin typeface="Cambria Math" panose="02040503050406030204" pitchFamily="18" charset="0"/>
                                  </a:rPr>
                                  <m:t>é 1 </m:t>
                                </m:r>
                                <m:r>
                                  <a:rPr lang="fr-FR" sz="18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𝑎𝑛</m:t>
                                </m:r>
                              </m:oMath>
                            </m:oMathPara>
                          </a14:m>
                          <a:endParaRPr lang="fr-FR" sz="1800" kern="100" dirty="0">
                            <a:effectLst/>
                          </a:endParaRPr>
                        </a:p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sz="1800" kern="1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8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𝑝𝑙𝑎𝑐</m:t>
                                </m:r>
                                <m:r>
                                  <a:rPr lang="fr-FR" sz="1800" kern="100">
                                    <a:effectLst/>
                                    <a:latin typeface="Cambria Math" panose="02040503050406030204" pitchFamily="18" charset="0"/>
                                  </a:rPr>
                                  <m:t>é 0 </m:t>
                                </m:r>
                                <m:r>
                                  <a:rPr lang="fr-FR" sz="18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𝑎𝑛</m:t>
                                </m:r>
                              </m:oMath>
                            </m:oMathPara>
                          </a14:m>
                          <a:endParaRPr lang="fr-FR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57935858"/>
                      </a:ext>
                    </a:extLst>
                  </a:tr>
                  <a:tr h="84024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800" kern="100" dirty="0">
                              <a:effectLst/>
                            </a:rPr>
                            <a:t>4</a:t>
                          </a:r>
                          <a:endParaRPr lang="fr-FR" sz="1800" i="1" kern="100" dirty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fr-FR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  <m: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800" i="1" kern="100" dirty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7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8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800" kern="1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1800" kern="100" dirty="0">
                              <a:effectLst/>
                            </a:rPr>
                            <a:t> placé 3 ans</a:t>
                          </a:r>
                        </a:p>
                        <a:p>
                          <a:pPr algn="l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z="1800" kern="1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8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𝑝𝑙𝑎𝑐</m:t>
                                </m:r>
                                <m:r>
                                  <a:rPr lang="fr-FR" sz="1800" kern="100">
                                    <a:effectLst/>
                                    <a:latin typeface="Cambria Math" panose="02040503050406030204" pitchFamily="18" charset="0"/>
                                  </a:rPr>
                                  <m:t>é 2 </m:t>
                                </m:r>
                                <m:r>
                                  <a:rPr lang="fr-FR" sz="18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𝑎𝑛𝑠</m:t>
                                </m:r>
                              </m:oMath>
                            </m:oMathPara>
                          </a14:m>
                          <a:endParaRPr lang="fr-FR" sz="1800" kern="100" dirty="0">
                            <a:effectLst/>
                          </a:endParaRPr>
                        </a:p>
                        <a:p>
                          <a:pPr algn="l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sz="1800" kern="1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8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𝑝𝑙𝑎𝑐</m:t>
                                </m:r>
                                <m:r>
                                  <a:rPr lang="fr-FR" sz="1800" kern="100">
                                    <a:effectLst/>
                                    <a:latin typeface="Cambria Math" panose="02040503050406030204" pitchFamily="18" charset="0"/>
                                  </a:rPr>
                                  <m:t>é 1 </m:t>
                                </m:r>
                                <m:r>
                                  <a:rPr lang="fr-FR" sz="18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𝑎𝑛</m:t>
                                </m:r>
                              </m:oMath>
                            </m:oMathPara>
                          </a14:m>
                          <a:endParaRPr lang="fr-FR" sz="1800" kern="100" dirty="0">
                            <a:effectLst/>
                          </a:endParaRPr>
                        </a:p>
                        <a:p>
                          <a:pPr algn="l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fr-FR" sz="1800" kern="10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8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𝑝𝑙𝑎𝑐</m:t>
                                </m:r>
                                <m:r>
                                  <a:rPr lang="fr-FR" sz="1800" kern="100">
                                    <a:effectLst/>
                                    <a:latin typeface="Cambria Math" panose="02040503050406030204" pitchFamily="18" charset="0"/>
                                  </a:rPr>
                                  <m:t>é 0 </m:t>
                                </m:r>
                                <m:r>
                                  <a:rPr lang="fr-FR" sz="18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𝑎𝑛</m:t>
                                </m:r>
                              </m:oMath>
                            </m:oMathPara>
                          </a14:m>
                          <a:endParaRPr lang="fr-FR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084723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Espace réservé du contenu 5">
                <a:extLst>
                  <a:ext uri="{FF2B5EF4-FFF2-40B4-BE49-F238E27FC236}">
                    <a16:creationId xmlns:a16="http://schemas.microsoft.com/office/drawing/2014/main" id="{06EC7D93-8ACD-E801-1057-E97417926C7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76286980"/>
                  </p:ext>
                </p:extLst>
              </p:nvPr>
            </p:nvGraphicFramePr>
            <p:xfrm>
              <a:off x="663388" y="1694329"/>
              <a:ext cx="10347513" cy="410660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30439">
                      <a:extLst>
                        <a:ext uri="{9D8B030D-6E8A-4147-A177-3AD203B41FA5}">
                          <a16:colId xmlns:a16="http://schemas.microsoft.com/office/drawing/2014/main" val="2138692321"/>
                        </a:ext>
                      </a:extLst>
                    </a:gridCol>
                    <a:gridCol w="2748451">
                      <a:extLst>
                        <a:ext uri="{9D8B030D-6E8A-4147-A177-3AD203B41FA5}">
                          <a16:colId xmlns:a16="http://schemas.microsoft.com/office/drawing/2014/main" val="2394694441"/>
                        </a:ext>
                      </a:extLst>
                    </a:gridCol>
                    <a:gridCol w="2808970">
                      <a:extLst>
                        <a:ext uri="{9D8B030D-6E8A-4147-A177-3AD203B41FA5}">
                          <a16:colId xmlns:a16="http://schemas.microsoft.com/office/drawing/2014/main" val="284710440"/>
                        </a:ext>
                      </a:extLst>
                    </a:gridCol>
                    <a:gridCol w="3659653">
                      <a:extLst>
                        <a:ext uri="{9D8B030D-6E8A-4147-A177-3AD203B41FA5}">
                          <a16:colId xmlns:a16="http://schemas.microsoft.com/office/drawing/2014/main" val="2256482457"/>
                        </a:ext>
                      </a:extLst>
                    </a:gridCol>
                  </a:tblGrid>
                  <a:tr h="86683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800" kern="100" dirty="0">
                              <a:effectLst/>
                            </a:rPr>
                            <a:t>Périodes</a:t>
                          </a:r>
                          <a:endParaRPr lang="fr-FR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800" kern="100">
                              <a:effectLst/>
                            </a:rPr>
                            <a:t>Sommes placées depuis le début de période</a:t>
                          </a:r>
                          <a:endParaRPr lang="fr-FR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800" kern="100" dirty="0">
                              <a:effectLst/>
                            </a:rPr>
                            <a:t>Somme placées en fin 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800" kern="100" dirty="0">
                              <a:effectLst/>
                            </a:rPr>
                            <a:t>de période</a:t>
                          </a:r>
                          <a:endParaRPr lang="fr-FR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800" kern="100" dirty="0">
                              <a:effectLst/>
                            </a:rPr>
                            <a:t>Durée de placement de chaque somme</a:t>
                          </a:r>
                          <a:endParaRPr lang="fr-FR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663932477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800" kern="100" dirty="0">
                              <a:effectLst/>
                            </a:rPr>
                            <a:t>1</a:t>
                          </a:r>
                          <a:endParaRPr lang="fr-FR" sz="1800" i="1" kern="100" dirty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800" kern="100">
                              <a:effectLst/>
                            </a:rPr>
                            <a:t>0</a:t>
                          </a:r>
                          <a:endPara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395" t="-235385" r="-131236" b="-7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82862" t="-235385" r="-666" b="-7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227047"/>
                      </a:ext>
                    </a:extLst>
                  </a:tr>
                  <a:tr h="58699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800" kern="100" dirty="0">
                              <a:effectLst/>
                            </a:rPr>
                            <a:t>2</a:t>
                          </a:r>
                          <a:endParaRPr lang="fr-FR" sz="1800" i="1" kern="100" dirty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1463" t="-224742" r="-236364" b="-3845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395" t="-224742" r="-131236" b="-3845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82862" t="-224742" r="-666" b="-3845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8623916"/>
                      </a:ext>
                    </a:extLst>
                  </a:tr>
                  <a:tr h="9820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800" kern="100" dirty="0">
                              <a:effectLst/>
                            </a:rPr>
                            <a:t>3</a:t>
                          </a:r>
                          <a:endParaRPr lang="fr-FR" sz="1800" i="1" kern="100" dirty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1463" t="-195652" r="-236364" b="-131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395" t="-195652" r="-131236" b="-131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82862" t="-195652" r="-666" b="-131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935858"/>
                      </a:ext>
                    </a:extLst>
                  </a:tr>
                  <a:tr h="127558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r-FR" sz="1800" kern="100" dirty="0">
                              <a:effectLst/>
                            </a:rPr>
                            <a:t>4</a:t>
                          </a:r>
                          <a:endParaRPr lang="fr-FR" sz="1800" i="1" kern="100" dirty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1463" t="-226667" r="-236364" b="-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38395" t="-226667" r="-131236" b="-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82862" t="-226667" r="-666" b="-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84723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9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2E338AC-B9EC-2340-1252-63A6C5730C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0912" y="152813"/>
                <a:ext cx="9922764" cy="651692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07000"/>
                  </a:lnSpc>
                  <a:buNone/>
                </a:pPr>
                <a:r>
                  <a:rPr lang="fr-FR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On sait calculer la valeur acquise d’une somme d’argent pendant n période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(1+</m:t>
                        </m:r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fr-FR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buNone/>
                </a:pPr>
                <a:r>
                  <a:rPr lang="fr-FR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 appliquant cette formule à chaque somme et en partant des dernières on obtient :</a:t>
                </a:r>
                <a:endParaRPr lang="fr-FR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(1+</m:t>
                        </m:r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fr-FR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(1+</m:t>
                        </m:r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fr-FR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(1+</m:t>
                        </m:r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14:m>
                  <m:oMath xmlns:m="http://schemas.openxmlformats.org/officeDocument/2006/math"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1 </m:t>
                    </m:r>
                    <m:sSup>
                      <m:sSup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(1+</m:t>
                        </m:r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fr-FR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buNone/>
                </a:pPr>
                <a:r>
                  <a:rPr lang="fr-FR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Comme les sommes sont constantes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1 </m:t>
                        </m:r>
                      </m:sub>
                    </m:sSub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fr-FR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on peut écrire :</a:t>
                </a:r>
                <a:endParaRPr lang="fr-FR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buNone/>
                </a:pPr>
                <a14:m>
                  <m:oMath xmlns:m="http://schemas.openxmlformats.org/officeDocument/2006/math"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(1+</m:t>
                        </m:r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fr-FR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(1+</m:t>
                        </m:r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fr-FR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(1+</m:t>
                        </m:r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14:m>
                  <m:oMath xmlns:m="http://schemas.openxmlformats.org/officeDocument/2006/math"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(1+</m:t>
                        </m:r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fr-FR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buNone/>
                </a:pPr>
                <a:r>
                  <a:rPr lang="fr-FR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fr-FR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=1, 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fr-FR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x, on peut écrire</a:t>
                </a:r>
                <a:endParaRPr lang="fr-FR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buNone/>
                </a:pPr>
                <a14:m>
                  <m:oMath xmlns:m="http://schemas.openxmlformats.org/officeDocument/2006/math"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(1+</m:t>
                        </m:r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</a:t>
                </a:r>
                <a14:m>
                  <m:oMath xmlns:m="http://schemas.openxmlformats.org/officeDocument/2006/math"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(1+</m:t>
                        </m:r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fr-FR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fr-FR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On voit que nous sommes face à une suite géométrique de raison (1+t) et de premier terme a. La somme des n premiers termes se calcule de la façon suivante :</a:t>
                </a: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  <m:r>
                        <a:rPr lang="fr-FR" sz="1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FR" sz="1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f>
                        <m:fPr>
                          <m:ctrlP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q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p>
                          </m:sSup>
                          <m:r>
                            <a:rPr lang="fr-FR" sz="1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q</m:t>
                          </m:r>
                          <m: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fr-FR" sz="1800" i="1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m:rPr>
                                  <m:sty m:val="p"/>
                                </m:rPr>
                                <a:rPr lang="fr-FR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fr-FR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m:rPr>
                              <m:sty m:val="p"/>
                            </m:rPr>
                            <a:rPr lang="fr-FR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)−1</m:t>
                          </m:r>
                        </m:den>
                      </m:f>
                    </m:oMath>
                  </m:oMathPara>
                </a14:m>
                <a:endParaRPr lang="fr-FR" i="1" dirty="0"/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fr-FR" i="1" dirty="0"/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fr-FR" i="1" dirty="0"/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fr-FR" sz="1800" i="1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2E338AC-B9EC-2340-1252-63A6C5730C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0912" y="152813"/>
                <a:ext cx="9922764" cy="6516927"/>
              </a:xfrm>
              <a:blipFill>
                <a:blip r:embed="rId2"/>
                <a:stretch>
                  <a:fillRect l="-491" t="-374" r="-5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4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C2E5D1-0726-64A2-EA8F-ABCDBD41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77233"/>
            <a:ext cx="10996288" cy="1294228"/>
          </a:xfrm>
        </p:spPr>
        <p:txBody>
          <a:bodyPr>
            <a:normAutofit fontScale="90000"/>
          </a:bodyPr>
          <a:lstStyle/>
          <a:p>
            <a:r>
              <a:rPr lang="fr-FR" dirty="0"/>
              <a:t>B. Déterminer le temps de placement nécessaire pour atteindre une certaine valeur acquise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9F840BB-D88C-569E-B816-C42F598822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136" y="1775012"/>
                <a:ext cx="9922764" cy="4511488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  <m:r>
                        <a:rPr lang="fr-FR" sz="1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FR" sz="1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f>
                        <m:fPr>
                          <m:ctrlP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800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(1+</m:t>
                              </m:r>
                              <m:r>
                                <m:rPr>
                                  <m:sty m:val="p"/>
                                </m:rP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  <m:r>
                                <a:rPr lang="fr-FR" sz="1800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p>
                          </m:sSup>
                          <m:r>
                            <a:rPr lang="fr-FR" sz="1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</m:t>
                          </m:r>
                        </m:den>
                      </m:f>
                    </m:oMath>
                  </m:oMathPara>
                </a14:m>
                <a:endParaRPr lang="fr-FR" sz="1800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>
                          <a:latin typeface="Cambria Math" panose="02040503050406030204" pitchFamily="18" charset="0"/>
                        </a:rPr>
                        <m:t>1= 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fr-FR" sz="1800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fr-FR" sz="1800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fr-FR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r>
                        <a:rPr lang="fr-FR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𝑛𝑙𝑜𝑔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dirty="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fr-FR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fr-FR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9F840BB-D88C-569E-B816-C42F598822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136" y="1775012"/>
                <a:ext cx="9922764" cy="45114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6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308B6D-399B-59E6-FB6C-639BD79D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7" y="184810"/>
            <a:ext cx="10869123" cy="1294228"/>
          </a:xfrm>
        </p:spPr>
        <p:txBody>
          <a:bodyPr>
            <a:normAutofit fontScale="90000"/>
          </a:bodyPr>
          <a:lstStyle/>
          <a:p>
            <a:r>
              <a:rPr lang="fr-FR" dirty="0"/>
              <a:t>C. Déterminer le taux de placement nécessaire pour atteindre une certaine valeur acquise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FD88F92-68E6-80EE-E5BE-401213A40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Pas de méthode de calcul simple pour extraire t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f>
                      <m:f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(1+</m:t>
                            </m:r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fr-FR" dirty="0"/>
              </a:p>
              <a:p>
                <a:r>
                  <a:rPr lang="fr-FR" dirty="0"/>
                  <a:t>Sur Excel on utilise la valeur cible. </a:t>
                </a:r>
              </a:p>
              <a:p>
                <a:r>
                  <a:rPr lang="fr-FR" dirty="0"/>
                  <a:t>On peut utiliser une calculatrice financière</a:t>
                </a:r>
              </a:p>
              <a:p>
                <a:r>
                  <a:rPr lang="fr-FR" dirty="0"/>
                  <a:t>Sur papier on peut utiliser une interpolation linéaire</a:t>
                </a:r>
              </a:p>
              <a:p>
                <a:pPr marL="617220" lvl="1" indent="-342900">
                  <a:buFont typeface="+mj-lt"/>
                  <a:buAutoNum type="arabicPeriod"/>
                </a:pPr>
                <a:r>
                  <a:rPr lang="fr-FR" dirty="0"/>
                  <a:t>Définition</a:t>
                </a:r>
              </a:p>
              <a:p>
                <a:pPr marL="617220" lvl="1" indent="-342900">
                  <a:buFont typeface="+mj-lt"/>
                  <a:buAutoNum type="arabicPeriod"/>
                </a:pPr>
                <a:r>
                  <a:rPr lang="fr-FR" dirty="0"/>
                  <a:t>Exemple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FD88F92-68E6-80EE-E5BE-401213A40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1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C89FB3-5CFC-2D21-52AC-C360D543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Définition de l’interpolation linéaire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C5415EE-C5A6-80E5-6B52-25169CC2E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sz="18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L’interpolation linéaire est une méthode qui permet de trouver une approximation de la valeur d’un point d’une courbe. Ici la courbe est celle dessinée par l’équation </a:t>
                </a:r>
                <a14:m>
                  <m:oMath xmlns:m="http://schemas.openxmlformats.org/officeDocument/2006/math"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𝑣𝑎𝑙𝑒𝑢𝑟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𝑎𝑐𝑞𝑢𝑖𝑠𝑒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f>
                      <m:f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(1+</m:t>
                            </m:r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.</m:t>
                    </m:r>
                  </m:oMath>
                </a14:m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Le but est de trouver la valeur </a:t>
                </a:r>
                <a:r>
                  <a:rPr lang="fr-FR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fr-FR" sz="1800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qui donne une valeur acquise particulière appelé V</a:t>
                </a:r>
                <a:r>
                  <a:rPr lang="fr-FR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</a:p>
              <a:p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 tâtonnement, on va trouver t</a:t>
                </a:r>
                <a:r>
                  <a:rPr lang="fr-FR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qui donne une valeur acquise V</a:t>
                </a:r>
                <a:r>
                  <a:rPr lang="fr-FR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inférieur à V</a:t>
                </a:r>
                <a:r>
                  <a:rPr lang="fr-FR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et t</a:t>
                </a:r>
                <a:r>
                  <a:rPr lang="fr-FR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qui donne une valeur acquise V</a:t>
                </a:r>
                <a:r>
                  <a:rPr lang="fr-FR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supérieure à V</a:t>
                </a:r>
                <a:r>
                  <a:rPr lang="fr-FR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L’interpolation linéaire se base sur l’hypothèse (fausse) que la courbe qui passe par V</a:t>
                </a:r>
                <a:r>
                  <a:rPr lang="fr-FR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V</a:t>
                </a:r>
                <a:r>
                  <a:rPr lang="fr-FR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V</a:t>
                </a:r>
                <a:r>
                  <a:rPr lang="fr-FR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est une droite. Le résultat est donc une approximation dont la qualité est inversement proportionnelle à l’écart entre V</a:t>
                </a:r>
                <a:r>
                  <a:rPr lang="fr-FR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et V</a:t>
                </a:r>
                <a:r>
                  <a:rPr lang="fr-FR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=</m:t>
                        </m:r>
                        <m:r>
                          <a:rPr lang="fr-FR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+(</m:t>
                    </m:r>
                    <m:sSub>
                      <m:sSub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)×</m:t>
                    </m:r>
                    <m:f>
                      <m:f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C5415EE-C5A6-80E5-6B52-25169CC2E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50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9F070E-AD0D-7240-244A-E2C494ABD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Exemples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1765073-8B60-C4A5-1394-E130B37BCE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fr-FR" sz="1800" i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On peut placer 1000 € tous les ans pendant 10 ans et l’on souhaite obtenir une valeur acquise de 12500 €. A quel taux faut-il placer ces versements ?</a:t>
                </a:r>
              </a:p>
              <a:p>
                <a:pPr algn="just">
                  <a:lnSpc>
                    <a:spcPct val="107000"/>
                  </a:lnSpc>
                </a:pPr>
                <a:r>
                  <a:rPr lang="fr-FR" sz="1800" i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On commence par essayer d’encadrer t en tâtonnant. </a:t>
                </a:r>
              </a:p>
              <a:p>
                <a:pPr algn="just">
                  <a:lnSpc>
                    <a:spcPct val="107000"/>
                  </a:lnSpc>
                </a:pPr>
                <a:r>
                  <a:rPr lang="fr-FR" sz="1800" i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Avec t=4% on trouve 1</a:t>
                </a:r>
                <a14:m>
                  <m:oMath xmlns:m="http://schemas.openxmlformats.org/officeDocument/2006/math"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000</m:t>
                    </m:r>
                    <m:f>
                      <m:f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(1+0.04)</m:t>
                            </m:r>
                          </m:e>
                          <m:sup>
                            <m: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0.04</m:t>
                        </m:r>
                      </m:den>
                    </m:f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=12006.11</m:t>
                    </m:r>
                  </m:oMath>
                </a14:m>
                <a:endParaRPr lang="fr-FR" sz="1800" i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fr-FR" sz="1800" i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Avec t=5% on trouve 1</a:t>
                </a:r>
                <a14:m>
                  <m:oMath xmlns:m="http://schemas.openxmlformats.org/officeDocument/2006/math"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000</m:t>
                    </m:r>
                    <m:f>
                      <m:f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(1+0.05)</m:t>
                            </m:r>
                          </m:e>
                          <m:sup>
                            <m: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0.05</m:t>
                        </m:r>
                      </m:den>
                    </m:f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=12577.89</m:t>
                    </m:r>
                  </m:oMath>
                </a14:m>
                <a:endParaRPr lang="fr-FR" sz="1800" i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fr-FR" sz="1800" i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On pourrait faire l’interpolation linéaire avec 4 et 5% mais l’interpolation serait imprécise. On va essayer de trouver une valeur basse plus proche de 12500 €</a:t>
                </a:r>
              </a:p>
              <a:p>
                <a:pPr algn="just">
                  <a:lnSpc>
                    <a:spcPct val="107000"/>
                  </a:lnSpc>
                </a:pPr>
                <a:r>
                  <a:rPr lang="fr-FR" sz="1800" i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Avec t=4.8% on trouve 1</a:t>
                </a:r>
                <a14:m>
                  <m:oMath xmlns:m="http://schemas.openxmlformats.org/officeDocument/2006/math"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000</m:t>
                    </m:r>
                    <m:f>
                      <m:f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(1+0.048)</m:t>
                            </m:r>
                          </m:e>
                          <m:sup>
                            <m: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0.048</m:t>
                        </m:r>
                      </m:den>
                    </m:f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=12461.10</m:t>
                    </m:r>
                  </m:oMath>
                </a14:m>
                <a:endParaRPr lang="fr-FR" sz="1800" i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fr-FR" sz="1800" i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Donc le </a:t>
                </a:r>
                <a:r>
                  <a:rPr lang="fr-FR" sz="1800" i="1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fr-FR" sz="1800" i="1" kern="100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fr-FR" sz="1800" i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qui permet d’obtenir une valeur acquise V</a:t>
                </a:r>
                <a:r>
                  <a:rPr lang="fr-FR" sz="1800" i="1" kern="1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fr-FR" sz="1800" i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de 12500 € est compris entre 4.8 et 5%.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1765073-8B60-C4A5-1394-E130B37BCE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3" t="-1272" r="-5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2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8E4D65-8FF8-B49C-A751-067DACFB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65BC677-60AB-3F1E-4E48-268E016422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fr-FR" sz="1800" i="1" kern="1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 utilisant la formule de l’interpolation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fr-FR">
                              <a:latin typeface="Cambria Math" panose="02040503050406030204" pitchFamily="18" charset="0"/>
                            </a:rPr>
                            <m:t> 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FR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i="1" dirty="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fr-FR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0,05</m:t>
                      </m:r>
                      <m:r>
                        <a:rPr lang="fr-FR">
                          <a:latin typeface="Cambria Math" panose="02040503050406030204" pitchFamily="18" charset="0"/>
                        </a:rPr>
                        <m:t>+(0.05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>
                          <a:latin typeface="Cambria Math" panose="02040503050406030204" pitchFamily="18" charset="0"/>
                        </a:rPr>
                        <m:t>0.048)×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>
                              <a:latin typeface="Cambria Math" panose="02040503050406030204" pitchFamily="18" charset="0"/>
                            </a:rPr>
                            <m:t>12500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12461.10</m:t>
                          </m:r>
                        </m:num>
                        <m:den>
                          <m:r>
                            <a:rPr lang="fr-FR">
                              <a:latin typeface="Cambria Math" panose="02040503050406030204" pitchFamily="18" charset="0"/>
                            </a:rPr>
                            <m:t>12577.89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>
                              <a:latin typeface="Cambria Math" panose="02040503050406030204" pitchFamily="18" charset="0"/>
                            </a:rPr>
                            <m:t>12461.10</m:t>
                          </m:r>
                        </m:den>
                      </m:f>
                    </m:oMath>
                  </m:oMathPara>
                </a14:m>
                <a:endParaRPr lang="fr-FR" sz="1800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buNone/>
                </a:pPr>
                <a:r>
                  <a:rPr lang="fr-FR" sz="1800" i="1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fr-FR" sz="1800" i="1" kern="100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fr-FR" sz="1800" i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=4.867%</a:t>
                </a:r>
              </a:p>
              <a:p>
                <a:pPr marL="0" indent="0" algn="just">
                  <a:lnSpc>
                    <a:spcPct val="107000"/>
                  </a:lnSpc>
                  <a:buNone/>
                </a:pPr>
                <a:r>
                  <a:rPr lang="fr-FR" sz="1800" i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 vérification montre que </a:t>
                </a:r>
                <a:r>
                  <a:rPr lang="fr-FR" sz="1800" i="1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fr-FR" sz="1800" i="1" kern="100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fr-FR" sz="1800" i="1" kern="1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fr-FR" sz="1800" i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est bien une approximation car </a:t>
                </a:r>
                <a14:m>
                  <m:oMath xmlns:m="http://schemas.openxmlformats.org/officeDocument/2006/math"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f>
                      <m:f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(1+0.04867)</m:t>
                            </m:r>
                          </m:e>
                          <m:sup>
                            <m: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0.04867</m:t>
                        </m:r>
                      </m:den>
                    </m:f>
                  </m:oMath>
                </a14:m>
                <a:r>
                  <a:rPr lang="fr-FR" sz="1800" i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12500.09</a:t>
                </a:r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65BC677-60AB-3F1E-4E48-268E016422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3" t="-7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9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308B6D-399B-59E6-FB6C-639BD79D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211704"/>
            <a:ext cx="9922764" cy="1294228"/>
          </a:xfrm>
        </p:spPr>
        <p:txBody>
          <a:bodyPr>
            <a:normAutofit fontScale="90000"/>
          </a:bodyPr>
          <a:lstStyle/>
          <a:p>
            <a:r>
              <a:rPr lang="fr-FR" dirty="0"/>
              <a:t>D. Déterminer l’annuité qui permet d’atteindre une certaine valeur acquise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FD88F92-68E6-80EE-E5BE-401213A40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136" y="1505932"/>
                <a:ext cx="9922764" cy="4780568"/>
              </a:xfrm>
            </p:spPr>
            <p:txBody>
              <a:bodyPr/>
              <a:lstStyle/>
              <a:p>
                <a:pPr marL="0" indent="0" algn="just">
                  <a:lnSpc>
                    <a:spcPct val="107000"/>
                  </a:lnSpc>
                  <a:buNone/>
                </a:pPr>
                <a:r>
                  <a:rPr lang="fr-FR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On sait que 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fr-FR" sz="18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f>
                      <m:f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800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r>
                                  <a:rPr lang="fr-FR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fr-FR" sz="1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FR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donc :</a:t>
                </a:r>
              </a:p>
              <a:p>
                <a:pPr marL="0" indent="0" algn="just">
                  <a:lnSpc>
                    <a:spcPct val="107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800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fr-F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fr-FR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FR" sz="1800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den>
                          </m:f>
                        </m:den>
                      </m:f>
                      <m:r>
                        <a:rPr lang="fr-FR" sz="18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FR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</m:oMath>
                  </m:oMathPara>
                </a14:m>
                <a:endParaRPr lang="fr-FR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fr-FR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num>
                      <m:den>
                        <m:f>
                          <m:fPr>
                            <m:ctrlP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fr-FR" sz="18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fr-FR" sz="18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fr-FR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fr-FR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f>
                        <m:fPr>
                          <m:ctrlPr>
                            <a:rPr lang="fr-FR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fr-FR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r>
                                    <a:rPr lang="fr-FR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fr-FR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FD88F92-68E6-80EE-E5BE-401213A40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136" y="1505932"/>
                <a:ext cx="9922764" cy="4780568"/>
              </a:xfrm>
              <a:blipFill>
                <a:blip r:embed="rId2"/>
                <a:stretch>
                  <a:fillRect l="-5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82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308B6D-399B-59E6-FB6C-639BD79D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8" y="166880"/>
            <a:ext cx="10797406" cy="1294228"/>
          </a:xfrm>
        </p:spPr>
        <p:txBody>
          <a:bodyPr>
            <a:normAutofit fontScale="90000"/>
          </a:bodyPr>
          <a:lstStyle/>
          <a:p>
            <a:r>
              <a:rPr lang="fr-FR" dirty="0"/>
              <a:t>E. Déterminer la valeur actuelle d’une suite de sommes d’argent placée</a:t>
            </a:r>
            <a:br>
              <a:rPr lang="fr-FR" dirty="0"/>
            </a:b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FD88F92-68E6-80EE-E5BE-401213A40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136" y="1461108"/>
                <a:ext cx="9922764" cy="4825392"/>
              </a:xfrm>
            </p:spPr>
            <p:txBody>
              <a:bodyPr>
                <a:normAutofit lnSpcReduction="10000"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fr-FR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On commence par calculer la valeur acquise des sommes à la fin de la dernière période, puis de calculer la valeur actuelle de cette valeur acquise.</a:t>
                </a:r>
              </a:p>
              <a:p>
                <a:pPr algn="just">
                  <a:lnSpc>
                    <a:spcPct val="107000"/>
                  </a:lnSpc>
                </a:pPr>
                <a:r>
                  <a:rPr lang="fr-FR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Rappel de la formule de la valeur acquise d’une suite de somme d’argent constantes 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f>
                      <m:f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r>
                                  <a:rPr lang="fr-FR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fr-FR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fr-FR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</a:pPr>
                <a:r>
                  <a:rPr lang="fr-FR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Rappel de la formule de la valeur actuelle d’une somme 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fr-FR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 </m:t>
                    </m:r>
                    <m:sSup>
                      <m:sSupPr>
                        <m:ctrlP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(1+</m:t>
                        </m:r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fr-FR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fr-FR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8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Donc</a:t>
                </a:r>
                <a:endParaRPr lang="fr-FR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× 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fr-FR" sz="1800" i="1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−1)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×(1+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1800" i="1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×(1+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−1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×(1+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fr-FR" sz="1800" i="1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fr-FR" sz="1800" i="1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FD88F92-68E6-80EE-E5BE-401213A40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136" y="1461108"/>
                <a:ext cx="9922764" cy="4825392"/>
              </a:xfrm>
              <a:blipFill>
                <a:blip r:embed="rId2"/>
                <a:stretch>
                  <a:fillRect l="-553" t="-1011" r="-5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8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159676-1B4D-6988-1AD1-B7C0FF78D1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8000" cap="all" dirty="0" err="1"/>
              <a:t>Chapitre</a:t>
            </a:r>
            <a:r>
              <a:rPr lang="en-US" sz="8000" cap="all" dirty="0"/>
              <a:t> 1</a:t>
            </a:r>
            <a:br>
              <a:rPr lang="en-US" sz="8000" cap="all" dirty="0"/>
            </a:br>
            <a:r>
              <a:rPr lang="en-US" sz="8000" cap="all" dirty="0"/>
              <a:t>La Valeur et le Temps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A3F26388-54C8-0D26-3F6A-8A17C630DC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704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308B6D-399B-59E6-FB6C-639BD79D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7" y="166880"/>
            <a:ext cx="10851195" cy="1294228"/>
          </a:xfrm>
        </p:spPr>
        <p:txBody>
          <a:bodyPr>
            <a:normAutofit fontScale="90000"/>
          </a:bodyPr>
          <a:lstStyle/>
          <a:p>
            <a:r>
              <a:rPr lang="fr-FR" dirty="0"/>
              <a:t>F. Déterminer la somme d’argent constante à placer pour obtenir une certaine valeur actuelle.</a:t>
            </a:r>
            <a:br>
              <a:rPr lang="fr-FR" dirty="0"/>
            </a:b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FD88F92-68E6-80EE-E5BE-401213A40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fr-FR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f>
                        <m:fPr>
                          <m:ctrlPr>
                            <a:rPr lang="fr-FR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fr-FR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(1+</m:t>
                              </m:r>
                              <m:r>
                                <a:rPr lang="fr-FR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fr-FR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FR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FR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fr-FR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fr-FR" sz="2800" dirty="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8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sz="2800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fr-FR" sz="2800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fr-FR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800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fr-FR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fr-FR" sz="2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800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(1+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sz="2800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  <m:r>
                                    <a:rPr lang="fr-FR" sz="2800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fr-FR" sz="2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sz="2800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n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fr-FR" sz="2800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den>
                          </m:f>
                        </m:den>
                      </m:f>
                      <m:r>
                        <a:rPr lang="fr-FR" sz="28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fr-FR" sz="2800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</m:t>
                      </m:r>
                    </m:oMath>
                  </m:oMathPara>
                </a14:m>
                <a:endParaRPr lang="fr-FR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fr-FR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sz="2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2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</m:t>
                          </m:r>
                        </m:num>
                        <m:den>
                          <m:r>
                            <a:rPr lang="fr-FR" sz="2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fr-FR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fr-FR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(1+</m:t>
                              </m:r>
                              <m:r>
                                <m:rPr>
                                  <m:sty m:val="p"/>
                                </m:rPr>
                                <a:rPr lang="fr-FR" sz="2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  <m:r>
                                <a:rPr lang="fr-FR" sz="2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FR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fr-FR" sz="2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2800" dirty="0"/>
              </a:p>
              <a:p>
                <a:endParaRPr lang="fr-FR" sz="2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FD88F92-68E6-80EE-E5BE-401213A40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8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93B59B-876A-D45A-BDF1-B5F026A0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94" y="202739"/>
            <a:ext cx="9922764" cy="1294228"/>
          </a:xfrm>
        </p:spPr>
        <p:txBody>
          <a:bodyPr/>
          <a:lstStyle/>
          <a:p>
            <a:r>
              <a:rPr lang="fr-FR" dirty="0"/>
              <a:t>Objectifs pédagogiques 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EDCA1A-9FA6-E50D-A5A7-08263C461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201271"/>
            <a:ext cx="9922764" cy="508522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Je suis capable de convertir un taux d’intérêt annuel en taux d’intérêt mensuel, trimestriel, ou semestriel dans le cadre d’intérêts simples ou composés.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Dans la situation où un capital « c » placé pendant « n » périodes à un taux d’intérêt « t » obtient une valeur acquise « va » grâce à des intérêts composés, je suis capable de retrouver « c », « n », « t », ou « va » si les autres éléments sont fournis.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Dans la situation où, une suite de sommes d’argent constantes « a » versées en fin de période placée pendant « n » périodes à un taux d’intérêt « t » obtient une valeur acquise « va » grâce à des intérêts composés, je suis capable de </a:t>
            </a:r>
          </a:p>
          <a:p>
            <a:pPr marL="617220" lvl="1" indent="-342900">
              <a:buFont typeface="+mj-lt"/>
              <a:buAutoNum type="alphaLcPeriod"/>
            </a:pPr>
            <a:r>
              <a:rPr lang="fr-FR" dirty="0"/>
              <a:t>Retrouver « a », « n », « t », ou « va » si les autres éléments sont fournis.</a:t>
            </a:r>
          </a:p>
          <a:p>
            <a:pPr marL="617220" lvl="1" indent="-342900">
              <a:buFont typeface="+mj-lt"/>
              <a:buAutoNum type="alphaLcPeriod"/>
            </a:pPr>
            <a:r>
              <a:rPr lang="fr-FR" dirty="0"/>
              <a:t>Calculer la valeur actuelle de cette suite de somme d’argent. </a:t>
            </a:r>
          </a:p>
          <a:p>
            <a:pPr marL="617220" lvl="1" indent="-342900">
              <a:buFont typeface="+mj-lt"/>
              <a:buAutoNum type="alphaLcPeriod"/>
            </a:pPr>
            <a:r>
              <a:rPr lang="fr-FR" dirty="0"/>
              <a:t>Calculer le montant de la somme constante qui permet d’obtenir une certaine valeur actuelle en connaissant le taux et le nombre de périodes.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4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842988-4FE9-49FC-944F-A2FA8B17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Prérequis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DE607FE-7C34-47BD-E162-FEC7DA60B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fr-FR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log(a × b) = log(a) + log(b) </a:t>
                </a: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fr-FR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log(a</a:t>
                </a:r>
                <a:r>
                  <a:rPr lang="fr-FR" sz="2400" kern="100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fr-FR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= </a:t>
                </a:r>
                <a:r>
                  <a:rPr lang="fr-FR" sz="24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nlog</a:t>
                </a:r>
                <a:r>
                  <a:rPr lang="fr-FR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(a) </a:t>
                </a: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fr-FR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log(1) = 0 et log(x) &gt; 0 si x &gt; 1.</a:t>
                </a: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fr-F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fr-FR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fr-F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fr-FR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fr-FR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fr-FR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fr-FR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Somme d’une suite géométrique q et de premier terme a = </a:t>
                </a:r>
                <a14:m>
                  <m:oMath xmlns:m="http://schemas.openxmlformats.org/officeDocument/2006/math">
                    <m:r>
                      <a:rPr lang="fr-FR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f>
                      <m:fPr>
                        <m:ctrlPr>
                          <a:rPr lang="fr-F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fr-FR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fr-FR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fr-F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fr-F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fr-FR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fr-FR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(démonstration </a:t>
                </a:r>
                <a:r>
                  <a:rPr lang="fr-FR" sz="2400" u="sng" kern="100" dirty="0">
                    <a:solidFill>
                      <a:srgbClr val="0563C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hlinkClick r:id="rId2"/>
                  </a:rPr>
                  <a:t>ici</a:t>
                </a:r>
                <a:r>
                  <a:rPr lang="fr-FR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fr-FR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DE607FE-7C34-47BD-E162-FEC7DA60B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83" t="-17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5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12A20-0C8E-D11F-B7D9-562CFC58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I. Vocabulaire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955C4A-6172-BD45-FFFE-BD5B805D3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lphaUcPeriod"/>
            </a:pPr>
            <a:r>
              <a:rPr lang="fr-FR" dirty="0"/>
              <a:t>La différence entre capitalisation et actualisation</a:t>
            </a:r>
          </a:p>
          <a:p>
            <a:pPr marL="342900" indent="-342900">
              <a:buFont typeface="+mj-lt"/>
              <a:buAutoNum type="alphaUcPeriod"/>
            </a:pPr>
            <a:r>
              <a:rPr lang="fr-FR" dirty="0"/>
              <a:t>Intérêts simples et intérêts composés</a:t>
            </a:r>
          </a:p>
          <a:p>
            <a:pPr marL="342900" indent="-342900">
              <a:buFont typeface="+mj-lt"/>
              <a:buAutoNum type="alphaUcPeriod"/>
            </a:pPr>
            <a:r>
              <a:rPr lang="fr-FR" dirty="0"/>
              <a:t>La différence entre taux proportionnel et taux équivalent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7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8D185-61D1-C1D2-E168-A18179ED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A. La différence entre capitalisation et actualisation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2F742D-D642-0200-3D8D-6BB983EB9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Capitalisation : calculer combien vaudra une somme d’argent plus tard en tenant compte des </a:t>
            </a:r>
            <a:r>
              <a:rPr lang="fr-FR" dirty="0" smtClean="0"/>
              <a:t>intérêts.</a:t>
            </a:r>
            <a:endParaRPr lang="fr-FR" dirty="0"/>
          </a:p>
          <a:p>
            <a:r>
              <a:rPr lang="fr-FR" dirty="0"/>
              <a:t>Actualisation : déterminer la valeur aujourd’hui (valeur actuelle) d’une somme d’argent dont la valeur future est connue.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8D185-61D1-C1D2-E168-A18179ED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B. Intérêts simples et intérêts composés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2F742D-D642-0200-3D8D-6BB983EB9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Les intérêts simples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Les intérêts composés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1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FFF2D-9EA0-FA35-35EC-EF10FCFC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Les intérêts simples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758B74-3B91-6F88-B8BC-C9B315047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Attention, en finance le mot capital doit être compris comme une somme d’argent empruntée ou placée.</a:t>
            </a:r>
          </a:p>
          <a:p>
            <a:r>
              <a:rPr lang="fr-FR" dirty="0"/>
              <a:t>Les intérêts simples sont des intérêts calculés uniquement sur le montant du capital sans tenir compte des intérêts perçus antérieurement.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1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jornVTI">
  <a:themeElements>
    <a:clrScheme name="AnalogousFromDarkSeedLeftStep">
      <a:dk1>
        <a:srgbClr val="000000"/>
      </a:dk1>
      <a:lt1>
        <a:srgbClr val="FFFFFF"/>
      </a:lt1>
      <a:dk2>
        <a:srgbClr val="311B26"/>
      </a:dk2>
      <a:lt2>
        <a:srgbClr val="F0F3F2"/>
      </a:lt2>
      <a:accent1>
        <a:srgbClr val="E42B83"/>
      </a:accent1>
      <a:accent2>
        <a:srgbClr val="D31ABE"/>
      </a:accent2>
      <a:accent3>
        <a:srgbClr val="AC2BE4"/>
      </a:accent3>
      <a:accent4>
        <a:srgbClr val="5829D5"/>
      </a:accent4>
      <a:accent5>
        <a:srgbClr val="2B45E4"/>
      </a:accent5>
      <a:accent6>
        <a:srgbClr val="1A81D3"/>
      </a:accent6>
      <a:hlink>
        <a:srgbClr val="433F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3193</Words>
  <Application>Microsoft Office PowerPoint</Application>
  <PresentationFormat>Grand écran</PresentationFormat>
  <Paragraphs>254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Neue Haas Grotesk Text Pro</vt:lpstr>
      <vt:lpstr>Symbol</vt:lpstr>
      <vt:lpstr>Times New Roman</vt:lpstr>
      <vt:lpstr>BjornVTI</vt:lpstr>
      <vt:lpstr>R4.D.09 Outils Mathématiques de gestion</vt:lpstr>
      <vt:lpstr>Plan du module</vt:lpstr>
      <vt:lpstr>Chapitre 1 La Valeur et le Temps</vt:lpstr>
      <vt:lpstr>Objectifs pédagogiques :</vt:lpstr>
      <vt:lpstr>Prérequis</vt:lpstr>
      <vt:lpstr>I. Vocabulaire</vt:lpstr>
      <vt:lpstr>A. La différence entre capitalisation et actualisation</vt:lpstr>
      <vt:lpstr>B. Intérêts simples et intérêts composés</vt:lpstr>
      <vt:lpstr>1. Les intérêts simples</vt:lpstr>
      <vt:lpstr>2. Les intérêts composés</vt:lpstr>
      <vt:lpstr>C. La différence entre taux proportionnel et taux équivalent </vt:lpstr>
      <vt:lpstr>1. Le taux proportionnel</vt:lpstr>
      <vt:lpstr>2. Le taux équivalent</vt:lpstr>
      <vt:lpstr>Exemples</vt:lpstr>
      <vt:lpstr>II. Placement d’une somme d’argent</vt:lpstr>
      <vt:lpstr>A. Calcul de la valeur acquise (retrouver va) </vt:lpstr>
      <vt:lpstr>B. Calcul de la valeur actuelle (retrouver c) </vt:lpstr>
      <vt:lpstr>C. Déterminer le temps de placement (retrouver n)</vt:lpstr>
      <vt:lpstr>D. Déterminer le taux de placement (retrouver t)</vt:lpstr>
      <vt:lpstr>III. Placement d’une suite de sommes d’argent constante.</vt:lpstr>
      <vt:lpstr>A. Déterminer la valeur acquise d’une suite de sommes d’argent placée </vt:lpstr>
      <vt:lpstr>Présentation PowerPoint</vt:lpstr>
      <vt:lpstr>B. Déterminer le temps de placement nécessaire pour atteindre une certaine valeur acquise</vt:lpstr>
      <vt:lpstr>C. Déterminer le taux de placement nécessaire pour atteindre une certaine valeur acquise</vt:lpstr>
      <vt:lpstr>1. Définition de l’interpolation linéaire</vt:lpstr>
      <vt:lpstr>2 Exemples</vt:lpstr>
      <vt:lpstr>Présentation PowerPoint</vt:lpstr>
      <vt:lpstr>D. Déterminer l’annuité qui permet d’atteindre une certaine valeur acquise</vt:lpstr>
      <vt:lpstr>E. Déterminer la valeur actuelle d’une suite de sommes d’argent placée </vt:lpstr>
      <vt:lpstr>F. Déterminer la somme d’argent constante à placer pour obtenir une certaine valeur actuelle.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R4.D.09 Outils Mathématiques de gestion</dc:title>
  <dc:creator>Antoine Moulin</dc:creator>
  <cp:lastModifiedBy>Antoine Moulin</cp:lastModifiedBy>
  <cp:revision>13</cp:revision>
  <dcterms:created xsi:type="dcterms:W3CDTF">2023-02-18T15:32:45Z</dcterms:created>
  <dcterms:modified xsi:type="dcterms:W3CDTF">2023-03-01T14:06:28Z</dcterms:modified>
</cp:coreProperties>
</file>