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1B4A5-978B-45A2-B24C-C0CB8FD2342B}">
  <a:tblStyle styleId="{89E1B4A5-978B-45A2-B24C-C0CB8FD2342B}" styleName="Table_0"/>
  <a:tblStyle styleId="{338927F8-320A-499C-9D5F-61E85F3E9F06}" styleName="Table_1"/>
  <a:tblStyle styleId="{89E441E4-5E14-4602-A74B-9AACF9E6CD8B}" styleName="Table_2"/>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solidFill>
                  <a:schemeClr val="dk1"/>
                </a:solidFill>
                <a:latin typeface="Arial"/>
                <a:ea typeface="Arial"/>
                <a:cs typeface="Arial"/>
                <a:sym typeface="Arial"/>
              </a:defRPr>
            </a:lvl1pPr>
            <a:lvl2pPr marL="457200" marR="0" indent="0" algn="l" rtl="0">
              <a:spcBef>
                <a:spcPts val="0"/>
              </a:spcBef>
              <a:defRPr sz="1100" b="0" i="0" u="none" strike="noStrike" cap="none" baseline="0">
                <a:solidFill>
                  <a:schemeClr val="dk1"/>
                </a:solidFill>
                <a:latin typeface="Arial"/>
                <a:ea typeface="Arial"/>
                <a:cs typeface="Arial"/>
                <a:sym typeface="Arial"/>
              </a:defRPr>
            </a:lvl2pPr>
            <a:lvl3pPr marL="914400" marR="0" indent="0" algn="l" rtl="0">
              <a:spcBef>
                <a:spcPts val="0"/>
              </a:spcBef>
              <a:defRPr sz="1100" b="0" i="0" u="none" strike="noStrike" cap="none" baseline="0">
                <a:solidFill>
                  <a:schemeClr val="dk1"/>
                </a:solidFill>
                <a:latin typeface="Arial"/>
                <a:ea typeface="Arial"/>
                <a:cs typeface="Arial"/>
                <a:sym typeface="Arial"/>
              </a:defRPr>
            </a:lvl3pPr>
            <a:lvl4pPr marL="1371600" marR="0" indent="0" algn="l" rtl="0">
              <a:spcBef>
                <a:spcPts val="0"/>
              </a:spcBef>
              <a:defRPr sz="1100" b="0" i="0" u="none" strike="noStrike" cap="none" baseline="0">
                <a:solidFill>
                  <a:schemeClr val="dk1"/>
                </a:solidFill>
                <a:latin typeface="Arial"/>
                <a:ea typeface="Arial"/>
                <a:cs typeface="Arial"/>
                <a:sym typeface="Arial"/>
              </a:defRPr>
            </a:lvl4pPr>
            <a:lvl5pPr marL="1828800" marR="0" indent="0" algn="l" rtl="0">
              <a:spcBef>
                <a:spcPts val="0"/>
              </a:spcBef>
              <a:defRPr sz="1100" b="0" i="0" u="none" strike="noStrike" cap="none" baseline="0">
                <a:solidFill>
                  <a:schemeClr val="dk1"/>
                </a:solidFill>
                <a:latin typeface="Arial"/>
                <a:ea typeface="Arial"/>
                <a:cs typeface="Arial"/>
                <a:sym typeface="Arial"/>
              </a:defRPr>
            </a:lvl5pPr>
            <a:lvl6pPr marL="2286000" marR="0" indent="0" algn="l" rtl="0">
              <a:spcBef>
                <a:spcPts val="0"/>
              </a:spcBef>
              <a:defRPr sz="1100" b="0" i="0" u="none" strike="noStrike" cap="none" baseline="0">
                <a:solidFill>
                  <a:schemeClr val="dk1"/>
                </a:solidFill>
                <a:latin typeface="Arial"/>
                <a:ea typeface="Arial"/>
                <a:cs typeface="Arial"/>
                <a:sym typeface="Arial"/>
              </a:defRPr>
            </a:lvl6pPr>
            <a:lvl7pPr marL="2743200" marR="0" indent="0" algn="l" rtl="0">
              <a:spcBef>
                <a:spcPts val="0"/>
              </a:spcBef>
              <a:defRPr sz="1100" b="0" i="0" u="none" strike="noStrike" cap="none" baseline="0">
                <a:solidFill>
                  <a:schemeClr val="dk1"/>
                </a:solidFill>
                <a:latin typeface="Arial"/>
                <a:ea typeface="Arial"/>
                <a:cs typeface="Arial"/>
                <a:sym typeface="Arial"/>
              </a:defRPr>
            </a:lvl7pPr>
            <a:lvl8pPr marL="3200400" marR="0" indent="0" algn="l" rtl="0">
              <a:spcBef>
                <a:spcPts val="0"/>
              </a:spcBef>
              <a:defRPr sz="1100" b="0" i="0" u="none" strike="noStrike" cap="none" baseline="0">
                <a:solidFill>
                  <a:schemeClr val="dk1"/>
                </a:solidFill>
                <a:latin typeface="Arial"/>
                <a:ea typeface="Arial"/>
                <a:cs typeface="Arial"/>
                <a:sym typeface="Arial"/>
              </a:defRPr>
            </a:lvl8pPr>
            <a:lvl9pPr marL="3657600" marR="0" indent="0" algn="l" rtl="0">
              <a:spcBef>
                <a:spcPts val="0"/>
              </a:spcBef>
              <a:defRPr sz="11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34754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1220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20418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0401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904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6271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7059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8462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0078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63741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3730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4906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0" name="Shape 10"/>
          <p:cNvSpPr txBox="1">
            <a:spLocks noGrp="1"/>
          </p:cNvSpPr>
          <p:nvPr>
            <p:ph type="ctrTitle"/>
          </p:nvPr>
        </p:nvSpPr>
        <p:spPr>
          <a:xfrm>
            <a:off x="510450" y="1257300"/>
            <a:ext cx="8123100" cy="15885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Proxima Nova"/>
              <a:buNone/>
              <a:defRPr sz="4800" b="0" i="0" u="none" strike="noStrike" cap="none" baseline="0">
                <a:solidFill>
                  <a:schemeClr val="lt1"/>
                </a:solidFill>
                <a:latin typeface="Proxima Nova"/>
                <a:ea typeface="Proxima Nova"/>
                <a:cs typeface="Proxima Nova"/>
                <a:sym typeface="Proxima Nova"/>
                <a:rtl val="0"/>
              </a:defRPr>
            </a:lvl1pPr>
            <a:lvl2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2pPr>
            <a:lvl3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3pPr>
            <a:lvl4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4pPr>
            <a:lvl5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5pPr>
            <a:lvl6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6pPr>
            <a:lvl7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7pPr>
            <a:lvl8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8pPr>
            <a:lvl9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9pPr>
          </a:lstStyle>
          <a:p>
            <a:endParaRPr/>
          </a:p>
        </p:txBody>
      </p:sp>
      <p:sp>
        <p:nvSpPr>
          <p:cNvPr id="11" name="Shape 11"/>
          <p:cNvSpPr txBox="1">
            <a:spLocks noGrp="1"/>
          </p:cNvSpPr>
          <p:nvPr>
            <p:ph type="subTitle" idx="1"/>
          </p:nvPr>
        </p:nvSpPr>
        <p:spPr>
          <a:xfrm>
            <a:off x="510450" y="3182311"/>
            <a:ext cx="8123100" cy="62999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1pPr>
            <a:lvl2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2pPr>
            <a:lvl3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3pPr>
            <a:lvl4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4pPr>
            <a:lvl5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5pPr>
            <a:lvl6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6pPr>
            <a:lvl7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7pPr>
            <a:lvl8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8pPr>
            <a:lvl9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baseline="0">
                <a:solidFill>
                  <a:schemeClr val="lt1"/>
                </a:solidFill>
                <a:latin typeface="Arial"/>
                <a:ea typeface="Arial"/>
                <a:cs typeface="Arial"/>
                <a:sym typeface="Arial"/>
                <a:rtl val="0"/>
              </a:rPr>
              <a:t>‹#›</a:t>
            </a:fld>
            <a:endParaRPr lang="en-US"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 name="Shape 49"/>
          <p:cNvSpPr txBox="1">
            <a:spLocks noGrp="1"/>
          </p:cNvSpPr>
          <p:nvPr>
            <p:ph type="title"/>
          </p:nvPr>
        </p:nvSpPr>
        <p:spPr>
          <a:xfrm>
            <a:off x="311700" y="991475"/>
            <a:ext cx="8520599" cy="1917899"/>
          </a:xfrm>
          <a:prstGeom prst="rect">
            <a:avLst/>
          </a:prstGeom>
          <a:noFill/>
          <a:ln>
            <a:noFill/>
          </a:ln>
        </p:spPr>
        <p:txBody>
          <a:bodyPr lIns="91425" tIns="91425" rIns="91425" bIns="91425" anchor="ctr" anchorCtr="0"/>
          <a:lstStyle>
            <a:lvl1pPr algn="ctr" rtl="0">
              <a:spcBef>
                <a:spcPts val="0"/>
              </a:spcBef>
              <a:defRPr sz="14000" b="1"/>
            </a:lvl1pPr>
            <a:lvl2pPr algn="ctr" rtl="0">
              <a:spcBef>
                <a:spcPts val="0"/>
              </a:spcBef>
              <a:defRPr sz="14000" b="1"/>
            </a:lvl2pPr>
            <a:lvl3pPr algn="ctr" rtl="0">
              <a:spcBef>
                <a:spcPts val="0"/>
              </a:spcBef>
              <a:defRPr sz="14000" b="1"/>
            </a:lvl3pPr>
            <a:lvl4pPr algn="ctr" rtl="0">
              <a:spcBef>
                <a:spcPts val="0"/>
              </a:spcBef>
              <a:defRPr sz="14000" b="1"/>
            </a:lvl4pPr>
            <a:lvl5pPr algn="ctr" rtl="0">
              <a:spcBef>
                <a:spcPts val="0"/>
              </a:spcBef>
              <a:defRPr sz="14000" b="1"/>
            </a:lvl5pPr>
            <a:lvl6pPr algn="ctr" rtl="0">
              <a:spcBef>
                <a:spcPts val="0"/>
              </a:spcBef>
              <a:defRPr sz="14000" b="1"/>
            </a:lvl6pPr>
            <a:lvl7pPr algn="ctr" rtl="0">
              <a:spcBef>
                <a:spcPts val="0"/>
              </a:spcBef>
              <a:defRPr sz="14000" b="1"/>
            </a:lvl7pPr>
            <a:lvl8pPr algn="ctr" rtl="0">
              <a:spcBef>
                <a:spcPts val="0"/>
              </a:spcBef>
              <a:defRPr sz="14000" b="1"/>
            </a:lvl8pPr>
            <a:lvl9pPr algn="ctr" rtl="0">
              <a:spcBef>
                <a:spcPts val="0"/>
              </a:spcBef>
              <a:defRPr sz="14000" b="1"/>
            </a:lvl9pPr>
          </a:lstStyle>
          <a:p>
            <a:endParaRPr/>
          </a:p>
        </p:txBody>
      </p:sp>
      <p:sp>
        <p:nvSpPr>
          <p:cNvPr id="50" name="Shape 50"/>
          <p:cNvSpPr txBox="1">
            <a:spLocks noGrp="1"/>
          </p:cNvSpPr>
          <p:nvPr>
            <p:ph type="body" idx="1"/>
          </p:nvPr>
        </p:nvSpPr>
        <p:spPr>
          <a:xfrm>
            <a:off x="311700" y="3071300"/>
            <a:ext cx="8520599" cy="901798"/>
          </a:xfrm>
          <a:prstGeom prst="rect">
            <a:avLst/>
          </a:prstGeom>
          <a:noFill/>
          <a:ln>
            <a:noFill/>
          </a:ln>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 name="Shape 1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spcBef>
                <a:spcPts val="0"/>
              </a:spcBef>
              <a:spcAft>
                <a:spcPts val="0"/>
              </a:spcAft>
              <a:defRPr sz="240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8"/>
        <p:cNvGrpSpPr/>
        <p:nvPr/>
      </p:nvGrpSpPr>
      <p:grpSpPr>
        <a:xfrm>
          <a:off x="0" y="0"/>
          <a:ext cx="0" cy="0"/>
          <a:chOff x="0" y="0"/>
          <a:chExt cx="0" cy="0"/>
        </a:xfrm>
      </p:grpSpPr>
      <p:cxnSp>
        <p:nvCxnSpPr>
          <p:cNvPr id="19" name="Shape 1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20" name="Shape 20"/>
          <p:cNvSpPr txBox="1">
            <a:spLocks noGrp="1"/>
          </p:cNvSpPr>
          <p:nvPr>
            <p:ph type="title"/>
          </p:nvPr>
        </p:nvSpPr>
        <p:spPr>
          <a:xfrm>
            <a:off x="510450" y="2057400"/>
            <a:ext cx="8123100" cy="778800"/>
          </a:xfrm>
          <a:prstGeom prst="rect">
            <a:avLst/>
          </a:prstGeom>
          <a:noFill/>
          <a:ln>
            <a:noFill/>
          </a:ln>
        </p:spPr>
        <p:txBody>
          <a:bodyPr lIns="91425" tIns="91425" rIns="91425" bIns="91425" anchor="b" anchorCtr="0"/>
          <a:lstStyle>
            <a:lvl1pPr rtl="0">
              <a:spcBef>
                <a:spcPts val="0"/>
              </a:spcBef>
              <a:defRPr sz="3600">
                <a:solidFill>
                  <a:schemeClr val="lt1"/>
                </a:solidFill>
              </a:defRPr>
            </a:lvl1pPr>
            <a:lvl2pPr rtl="0">
              <a:spcBef>
                <a:spcPts val="0"/>
              </a:spcBef>
              <a:defRPr sz="3600">
                <a:solidFill>
                  <a:schemeClr val="lt1"/>
                </a:solidFill>
              </a:defRPr>
            </a:lvl2pPr>
            <a:lvl3pPr rtl="0">
              <a:spcBef>
                <a:spcPts val="0"/>
              </a:spcBef>
              <a:defRPr sz="3600">
                <a:solidFill>
                  <a:schemeClr val="lt1"/>
                </a:solidFill>
              </a:defRPr>
            </a:lvl3pPr>
            <a:lvl4pPr rtl="0">
              <a:spcBef>
                <a:spcPts val="0"/>
              </a:spcBef>
              <a:defRPr sz="3600">
                <a:solidFill>
                  <a:schemeClr val="lt1"/>
                </a:solidFill>
              </a:defRPr>
            </a:lvl4pPr>
            <a:lvl5pPr rtl="0">
              <a:spcBef>
                <a:spcPts val="0"/>
              </a:spcBef>
              <a:defRPr sz="3600">
                <a:solidFill>
                  <a:schemeClr val="lt1"/>
                </a:solidFill>
              </a:defRPr>
            </a:lvl5pPr>
            <a:lvl6pPr rtl="0">
              <a:spcBef>
                <a:spcPts val="0"/>
              </a:spcBef>
              <a:defRPr sz="3600">
                <a:solidFill>
                  <a:schemeClr val="lt1"/>
                </a:solidFill>
              </a:defRPr>
            </a:lvl6pPr>
            <a:lvl7pPr rtl="0">
              <a:spcBef>
                <a:spcPts val="0"/>
              </a:spcBef>
              <a:defRPr sz="3600">
                <a:solidFill>
                  <a:schemeClr val="lt1"/>
                </a:solidFill>
              </a:defRPr>
            </a:lvl7pPr>
            <a:lvl8pPr rtl="0">
              <a:spcBef>
                <a:spcPts val="0"/>
              </a:spcBef>
              <a:defRPr sz="3600">
                <a:solidFill>
                  <a:schemeClr val="lt1"/>
                </a:solidFill>
              </a:defRPr>
            </a:lvl8pPr>
            <a:lvl9pPr rtl="0">
              <a:spcBef>
                <a:spcPts val="0"/>
              </a:spcBef>
              <a:defRPr sz="3600">
                <a:solidFill>
                  <a:schemeClr val="lt1"/>
                </a:solidFill>
              </a:defRPr>
            </a:lvl9pPr>
          </a:lstStyle>
          <a:p>
            <a:endParaRPr/>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baseline="0">
                <a:solidFill>
                  <a:schemeClr val="lt1"/>
                </a:solidFill>
                <a:latin typeface="Arial"/>
                <a:ea typeface="Arial"/>
                <a:cs typeface="Arial"/>
                <a:sym typeface="Arial"/>
                <a:rtl val="0"/>
              </a:rPr>
              <a:t>‹#›</a:t>
            </a:fld>
            <a:endParaRPr lang="en-US"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5" name="Shape 25"/>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6" name="Shape 2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rtl="0">
              <a:spcBef>
                <a:spcPts val="0"/>
              </a:spcBef>
              <a:defRPr sz="2400"/>
            </a:lvl1pPr>
            <a:lvl2pPr rtl="0">
              <a:spcBef>
                <a:spcPts val="0"/>
              </a:spcBef>
              <a:defRPr sz="2400"/>
            </a:lvl2pPr>
            <a:lvl3pPr rtl="0">
              <a:spcBef>
                <a:spcPts val="0"/>
              </a:spcBef>
              <a:defRPr sz="2400"/>
            </a:lvl3pPr>
            <a:lvl4pPr rtl="0">
              <a:spcBef>
                <a:spcPts val="0"/>
              </a:spcBef>
              <a:defRPr sz="2400"/>
            </a:lvl4pPr>
            <a:lvl5pPr rtl="0">
              <a:spcBef>
                <a:spcPts val="0"/>
              </a:spcBef>
              <a:defRPr sz="2400"/>
            </a:lvl5pPr>
            <a:lvl6pPr rtl="0">
              <a:spcBef>
                <a:spcPts val="0"/>
              </a:spcBef>
              <a:defRPr sz="2400"/>
            </a:lvl6pPr>
            <a:lvl7pPr rtl="0">
              <a:spcBef>
                <a:spcPts val="0"/>
              </a:spcBef>
              <a:defRPr sz="2400"/>
            </a:lvl7pPr>
            <a:lvl8pPr rtl="0">
              <a:spcBef>
                <a:spcPts val="0"/>
              </a:spcBef>
              <a:defRPr sz="2400"/>
            </a:lvl8pPr>
            <a:lvl9pPr rtl="0">
              <a:spcBef>
                <a:spcPts val="0"/>
              </a:spcBef>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rtl="0">
              <a:spcBef>
                <a:spcPts val="0"/>
              </a:spcBef>
              <a:defRPr sz="12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797500" cy="4090800"/>
          </a:xfrm>
          <a:prstGeom prst="rect">
            <a:avLst/>
          </a:prstGeom>
          <a:noFill/>
          <a:ln>
            <a:noFill/>
          </a:ln>
        </p:spPr>
        <p:txBody>
          <a:bodyPr lIns="91425" tIns="91425" rIns="91425" bIns="91425" anchor="ctr" anchorCtr="0"/>
          <a:lstStyle>
            <a:lvl1pPr rtl="0">
              <a:spcBef>
                <a:spcPts val="0"/>
              </a:spcBef>
              <a:defRPr sz="4800"/>
            </a:lvl1pPr>
            <a:lvl2pPr rtl="0">
              <a:spcBef>
                <a:spcPts val="0"/>
              </a:spcBef>
              <a:defRPr sz="4800"/>
            </a:lvl2pPr>
            <a:lvl3pPr rtl="0">
              <a:spcBef>
                <a:spcPts val="0"/>
              </a:spcBef>
              <a:defRPr sz="4800"/>
            </a:lvl3pPr>
            <a:lvl4pPr rtl="0">
              <a:spcBef>
                <a:spcPts val="0"/>
              </a:spcBef>
              <a:defRPr sz="4800"/>
            </a:lvl4pPr>
            <a:lvl5pPr rtl="0">
              <a:spcBef>
                <a:spcPts val="0"/>
              </a:spcBef>
              <a:defRPr sz="4800"/>
            </a:lvl5pPr>
            <a:lvl6pPr rtl="0">
              <a:spcBef>
                <a:spcPts val="0"/>
              </a:spcBef>
              <a:defRPr sz="4800"/>
            </a:lvl6pPr>
            <a:lvl7pPr rtl="0">
              <a:spcBef>
                <a:spcPts val="0"/>
              </a:spcBef>
              <a:defRPr sz="4800"/>
            </a:lvl7pPr>
            <a:lvl8pPr rtl="0">
              <a:spcBef>
                <a:spcPts val="0"/>
              </a:spcBef>
              <a:defRPr sz="4800"/>
            </a:lvl8pPr>
            <a:lvl9pPr rtl="0">
              <a:spcBef>
                <a:spcPts val="0"/>
              </a:spcBef>
              <a:defRPr sz="4800"/>
            </a:lvl9pPr>
          </a:lstStyle>
          <a:p>
            <a:endParaRPr/>
          </a:p>
        </p:txBody>
      </p:sp>
      <p:sp>
        <p:nvSpPr>
          <p:cNvPr id="36" name="Shape 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39" name="Shape 39"/>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0" name="Shape 40"/>
          <p:cNvSpPr txBox="1">
            <a:spLocks noGrp="1"/>
          </p:cNvSpPr>
          <p:nvPr>
            <p:ph type="title"/>
          </p:nvPr>
        </p:nvSpPr>
        <p:spPr>
          <a:xfrm>
            <a:off x="265500" y="1205825"/>
            <a:ext cx="4045198" cy="1509598"/>
          </a:xfrm>
          <a:prstGeom prst="rect">
            <a:avLst/>
          </a:prstGeom>
          <a:noFill/>
          <a:ln>
            <a:noFill/>
          </a:ln>
        </p:spPr>
        <p:txBody>
          <a:bodyPr lIns="91425" tIns="91425" rIns="91425" bIns="91425" anchor="b" anchorCtr="0"/>
          <a:lstStyle>
            <a:lvl1pPr algn="ctr" rtl="0">
              <a:spcBef>
                <a:spcPts val="0"/>
              </a:spcBef>
              <a:defRPr sz="4200"/>
            </a:lvl1pPr>
            <a:lvl2pPr algn="ctr" rtl="0">
              <a:spcBef>
                <a:spcPts val="0"/>
              </a:spcBef>
              <a:defRPr sz="4200"/>
            </a:lvl2pPr>
            <a:lvl3pPr algn="ctr" rtl="0">
              <a:spcBef>
                <a:spcPts val="0"/>
              </a:spcBef>
              <a:defRPr sz="4200"/>
            </a:lvl3pPr>
            <a:lvl4pPr algn="ctr" rtl="0">
              <a:spcBef>
                <a:spcPts val="0"/>
              </a:spcBef>
              <a:defRPr sz="4200"/>
            </a:lvl4pPr>
            <a:lvl5pPr algn="ctr" rtl="0">
              <a:spcBef>
                <a:spcPts val="0"/>
              </a:spcBef>
              <a:defRPr sz="4200"/>
            </a:lvl5pPr>
            <a:lvl6pPr algn="ctr" rtl="0">
              <a:spcBef>
                <a:spcPts val="0"/>
              </a:spcBef>
              <a:defRPr sz="4200"/>
            </a:lvl6pPr>
            <a:lvl7pPr algn="ctr" rtl="0">
              <a:spcBef>
                <a:spcPts val="0"/>
              </a:spcBef>
              <a:defRPr sz="4200"/>
            </a:lvl7pPr>
            <a:lvl8pPr algn="ctr" rtl="0">
              <a:spcBef>
                <a:spcPts val="0"/>
              </a:spcBef>
              <a:defRPr sz="4200"/>
            </a:lvl8pPr>
            <a:lvl9pPr algn="ctr" rtl="0">
              <a:spcBef>
                <a:spcPts val="0"/>
              </a:spcBef>
              <a:defRPr sz="4200"/>
            </a:lvl9pPr>
          </a:lstStyle>
          <a:p>
            <a:endParaRPr/>
          </a:p>
        </p:txBody>
      </p:sp>
      <p:sp>
        <p:nvSpPr>
          <p:cNvPr id="41" name="Shape 41"/>
          <p:cNvSpPr txBox="1">
            <a:spLocks noGrp="1"/>
          </p:cNvSpPr>
          <p:nvPr>
            <p:ph type="subTitle" idx="1"/>
          </p:nvPr>
        </p:nvSpPr>
        <p:spPr>
          <a:xfrm>
            <a:off x="265500" y="2769000"/>
            <a:ext cx="4045198" cy="13455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1pPr>
            <a:lvl2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2pPr>
            <a:lvl3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3pPr>
            <a:lvl4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4pPr>
            <a:lvl5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5pPr>
            <a:lvl6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6pPr>
            <a:lvl7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7pPr>
            <a:lvl8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8pPr>
            <a:lvl9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baseline="0">
                <a:solidFill>
                  <a:schemeClr val="lt1"/>
                </a:solidFill>
                <a:latin typeface="Arial"/>
                <a:ea typeface="Arial"/>
                <a:cs typeface="Arial"/>
                <a:sym typeface="Arial"/>
                <a:rtl val="0"/>
              </a:rPr>
              <a:t>‹#›</a:t>
            </a:fld>
            <a:endParaRPr lang="en-US"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6825"/>
            <a:ext cx="5998800" cy="598799"/>
          </a:xfrm>
          <a:prstGeom prst="rect">
            <a:avLst/>
          </a:prstGeom>
          <a:noFill/>
          <a:ln>
            <a:noFill/>
          </a:ln>
        </p:spPr>
        <p:txBody>
          <a:bodyPr lIns="91425" tIns="91425" rIns="91425" bIns="91425" anchor="ctr" anchorCtr="0"/>
          <a:lstStyle>
            <a:lvl1pPr rtl="0">
              <a:lnSpc>
                <a:spcPct val="100000"/>
              </a:lnSpc>
              <a:spcBef>
                <a:spcPts val="0"/>
              </a:spcBef>
              <a:spcAft>
                <a:spcPts val="0"/>
              </a:spcAft>
              <a:buFont typeface="Proxima Nova"/>
              <a:buNone/>
              <a:defRPr sz="2100"/>
            </a:lvl1pPr>
            <a:lvl2pPr rtl="0">
              <a:spcBef>
                <a:spcPts val="0"/>
              </a:spcBef>
              <a:defRPr>
                <a:solidFill>
                  <a:schemeClr val="accent3"/>
                </a:solidFill>
                <a:latin typeface="Proxima Nova"/>
                <a:ea typeface="Proxima Nova"/>
                <a:cs typeface="Proxima Nova"/>
                <a:sym typeface="Proxima Nova"/>
              </a:defRPr>
            </a:lvl2pPr>
            <a:lvl3pPr rtl="0">
              <a:spcBef>
                <a:spcPts val="0"/>
              </a:spcBef>
              <a:defRPr>
                <a:solidFill>
                  <a:schemeClr val="accent3"/>
                </a:solidFill>
                <a:latin typeface="Proxima Nova"/>
                <a:ea typeface="Proxima Nova"/>
                <a:cs typeface="Proxima Nova"/>
                <a:sym typeface="Proxima Nova"/>
              </a:defRPr>
            </a:lvl3pPr>
            <a:lvl4pPr rtl="0">
              <a:spcBef>
                <a:spcPts val="0"/>
              </a:spcBef>
              <a:defRPr>
                <a:solidFill>
                  <a:schemeClr val="accent3"/>
                </a:solidFill>
                <a:latin typeface="Proxima Nova"/>
                <a:ea typeface="Proxima Nova"/>
                <a:cs typeface="Proxima Nova"/>
                <a:sym typeface="Proxima Nova"/>
              </a:defRPr>
            </a:lvl4pPr>
            <a:lvl5pPr rtl="0">
              <a:spcBef>
                <a:spcPts val="0"/>
              </a:spcBef>
              <a:defRPr>
                <a:solidFill>
                  <a:schemeClr val="accent3"/>
                </a:solidFill>
                <a:latin typeface="Proxima Nova"/>
                <a:ea typeface="Proxima Nova"/>
                <a:cs typeface="Proxima Nova"/>
                <a:sym typeface="Proxima Nova"/>
              </a:defRPr>
            </a:lvl5pPr>
            <a:lvl6pPr rtl="0">
              <a:spcBef>
                <a:spcPts val="0"/>
              </a:spcBef>
              <a:defRPr>
                <a:solidFill>
                  <a:schemeClr val="accent3"/>
                </a:solidFill>
                <a:latin typeface="Proxima Nova"/>
                <a:ea typeface="Proxima Nova"/>
                <a:cs typeface="Proxima Nova"/>
                <a:sym typeface="Proxima Nova"/>
              </a:defRPr>
            </a:lvl6pPr>
            <a:lvl7pPr rtl="0">
              <a:spcBef>
                <a:spcPts val="0"/>
              </a:spcBef>
              <a:defRPr>
                <a:solidFill>
                  <a:schemeClr val="accent3"/>
                </a:solidFill>
                <a:latin typeface="Proxima Nova"/>
                <a:ea typeface="Proxima Nova"/>
                <a:cs typeface="Proxima Nova"/>
                <a:sym typeface="Proxima Nova"/>
              </a:defRPr>
            </a:lvl7pPr>
            <a:lvl8pPr rtl="0">
              <a:spcBef>
                <a:spcPts val="0"/>
              </a:spcBef>
              <a:defRPr>
                <a:solidFill>
                  <a:schemeClr val="accent3"/>
                </a:solidFill>
                <a:latin typeface="Proxima Nova"/>
                <a:ea typeface="Proxima Nova"/>
                <a:cs typeface="Proxima Nova"/>
                <a:sym typeface="Proxima Nova"/>
              </a:defRPr>
            </a:lvl8pPr>
            <a:lvl9pPr rtl="0">
              <a:spcBef>
                <a:spcPts val="0"/>
              </a:spcBef>
              <a:defRPr>
                <a:solidFill>
                  <a:schemeClr val="accent3"/>
                </a:solidFill>
                <a:latin typeface="Proxima Nova"/>
                <a:ea typeface="Proxima Nova"/>
                <a:cs typeface="Proxima Nova"/>
                <a:sym typeface="Proxima Nova"/>
              </a:defRPr>
            </a:lvl9pPr>
          </a:lstStyle>
          <a:p>
            <a:endParaRPr/>
          </a:p>
        </p:txBody>
      </p:sp>
      <p:sp>
        <p:nvSpPr>
          <p:cNvPr id="46" name="Shape 4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baseline="0">
                <a:solidFill>
                  <a:srgbClr val="000000"/>
                </a:solidFill>
                <a:latin typeface="Arial"/>
                <a:ea typeface="Arial"/>
                <a:cs typeface="Arial"/>
                <a:sym typeface="Arial"/>
                <a:rtl val="0"/>
              </a:rPr>
              <a:t>‹#›</a:t>
            </a:fld>
            <a:endParaRPr lang="en-US"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Proxima Nova"/>
              <a:buNone/>
              <a:defRPr sz="2800" b="0" i="0" u="none" strike="noStrike" cap="none" baseline="0">
                <a:solidFill>
                  <a:schemeClr val="dk1"/>
                </a:solidFill>
                <a:latin typeface="Proxima Nova"/>
                <a:ea typeface="Proxima Nova"/>
                <a:cs typeface="Proxima Nova"/>
                <a:sym typeface="Proxima Nova"/>
                <a:rtl val="0"/>
              </a:defRPr>
            </a:lvl1pPr>
            <a:lvl2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2pPr>
            <a:lvl3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3pPr>
            <a:lvl4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4pPr>
            <a:lvl5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5pPr>
            <a:lvl6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6pPr>
            <a:lvl7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7pPr>
            <a:lvl8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8pPr>
            <a:lvl9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indent="0" algn="l" rtl="0">
              <a:lnSpc>
                <a:spcPct val="115000"/>
              </a:lnSpc>
              <a:spcBef>
                <a:spcPts val="0"/>
              </a:spcBef>
              <a:spcAft>
                <a:spcPts val="1600"/>
              </a:spcAft>
              <a:buClr>
                <a:schemeClr val="accent3"/>
              </a:buClr>
              <a:buFont typeface="Proxima Nova"/>
              <a:buNone/>
              <a:defRPr sz="1800" b="0" i="0" u="none" strike="noStrike" cap="none" baseline="0">
                <a:solidFill>
                  <a:schemeClr val="accent3"/>
                </a:solidFill>
                <a:latin typeface="Proxima Nova"/>
                <a:ea typeface="Proxima Nova"/>
                <a:cs typeface="Proxima Nova"/>
                <a:sym typeface="Proxima Nova"/>
                <a:rtl val="0"/>
              </a:defRPr>
            </a:lvl1pPr>
            <a:lvl2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2pPr>
            <a:lvl3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3pPr>
            <a:lvl4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4pPr>
            <a:lvl5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5pPr>
            <a:lvl6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6pPr>
            <a:lvl7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7pPr>
            <a:lvl8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8pPr>
            <a:lvl9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Proxima Nova"/>
              <a:buNone/>
            </a:pPr>
            <a:fld id="{00000000-1234-1234-1234-123412341234}" type="slidenum">
              <a:rPr lang="en-US" sz="1000" b="0" i="0" u="none" strike="noStrike" cap="none" baseline="0">
                <a:solidFill>
                  <a:schemeClr val="dk1"/>
                </a:solidFill>
                <a:latin typeface="Proxima Nova"/>
                <a:ea typeface="Proxima Nova"/>
                <a:cs typeface="Proxima Nova"/>
                <a:sym typeface="Proxima Nova"/>
                <a:rtl val="0"/>
              </a:rPr>
              <a:t>‹#›</a:t>
            </a:fld>
            <a:endParaRPr lang="en-US" sz="1000" b="0" i="0" u="none" strike="noStrike" cap="none" baseline="0">
              <a:solidFill>
                <a:schemeClr val="dk1"/>
              </a:solidFill>
              <a:latin typeface="Proxima Nova"/>
              <a:ea typeface="Proxima Nova"/>
              <a:cs typeface="Proxima Nova"/>
              <a:sym typeface="Proxima Nova"/>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Locality_of_referenc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Locality_of_refer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Locality_of_referenc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510450" y="1257300"/>
            <a:ext cx="8123100" cy="1588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US" sz="4800" b="0" i="0" u="none" strike="noStrike" cap="none" baseline="0">
                <a:solidFill>
                  <a:srgbClr val="F2F2F2"/>
                </a:solidFill>
                <a:latin typeface="Arial"/>
                <a:ea typeface="Arial"/>
                <a:cs typeface="Arial"/>
                <a:sym typeface="Arial"/>
                <a:rtl val="0"/>
              </a:rPr>
              <a:t>Lab Project 3 </a:t>
            </a:r>
            <a:r>
              <a:rPr lang="en-US" sz="4800" b="0" i="0" u="none" strike="noStrike" cap="none" baseline="0">
                <a:solidFill>
                  <a:schemeClr val="lt1"/>
                </a:solidFill>
                <a:latin typeface="Proxima Nova"/>
                <a:ea typeface="Proxima Nova"/>
                <a:cs typeface="Proxima Nova"/>
                <a:sym typeface="Proxima Nova"/>
                <a:rtl val="0"/>
              </a:rPr>
              <a:t>Memory Management</a:t>
            </a:r>
          </a:p>
        </p:txBody>
      </p:sp>
      <p:sp>
        <p:nvSpPr>
          <p:cNvPr id="59" name="Shape 59"/>
          <p:cNvSpPr txBox="1">
            <a:spLocks noGrp="1"/>
          </p:cNvSpPr>
          <p:nvPr>
            <p:ph type="subTitle" idx="1"/>
          </p:nvPr>
        </p:nvSpPr>
        <p:spPr>
          <a:xfrm>
            <a:off x="510450" y="3182311"/>
            <a:ext cx="8123100" cy="6299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US" sz="2400" b="0" i="0" u="none" strike="noStrike" cap="none" baseline="0">
                <a:solidFill>
                  <a:schemeClr val="lt1"/>
                </a:solidFill>
                <a:latin typeface="Proxima Nova"/>
                <a:ea typeface="Proxima Nova"/>
                <a:cs typeface="Proxima Nova"/>
                <a:sym typeface="Proxima Nova"/>
                <a:rtl val="0"/>
              </a:rPr>
              <a:t>Ankur Pandey, Tushar Gupta, Tushar Bhatia, Saurav Prakash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dirty="0">
                <a:solidFill>
                  <a:schemeClr val="dk1"/>
                </a:solidFill>
                <a:latin typeface="Proxima Nova"/>
                <a:ea typeface="Proxima Nova"/>
                <a:cs typeface="Proxima Nova"/>
                <a:sym typeface="Proxima Nova"/>
                <a:rtl val="0"/>
              </a:rPr>
              <a:t> </a:t>
            </a:r>
            <a:r>
              <a:rPr lang="en-US" sz="3200" b="0" i="0" u="none" strike="noStrike" cap="none" baseline="0" dirty="0" smtClean="0">
                <a:solidFill>
                  <a:schemeClr val="dk1"/>
                </a:solidFill>
                <a:latin typeface="Proxima Nova"/>
                <a:ea typeface="Proxima Nova"/>
                <a:cs typeface="Proxima Nova"/>
                <a:sym typeface="Proxima Nova"/>
                <a:rtl val="0"/>
              </a:rPr>
              <a:t>Conclusion</a:t>
            </a:r>
            <a:endParaRPr lang="en-US" sz="3200" b="0" i="0" u="none" strike="noStrike" cap="none" baseline="0" dirty="0">
              <a:solidFill>
                <a:schemeClr val="dk1"/>
              </a:solidFill>
              <a:latin typeface="Proxima Nova"/>
              <a:ea typeface="Proxima Nova"/>
              <a:cs typeface="Proxima Nova"/>
              <a:sym typeface="Proxima Nova"/>
              <a:rtl val="0"/>
            </a:endParaRPr>
          </a:p>
        </p:txBody>
      </p:sp>
      <p:sp>
        <p:nvSpPr>
          <p:cNvPr id="117" name="Shape 11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114300" marR="0" lvl="0" algn="l" rtl="0">
              <a:lnSpc>
                <a:spcPct val="115000"/>
              </a:lnSpc>
              <a:spcBef>
                <a:spcPts val="0"/>
              </a:spcBef>
              <a:spcAft>
                <a:spcPts val="0"/>
              </a:spcAft>
              <a:buClr>
                <a:srgbClr val="000000"/>
              </a:buClr>
              <a:buSzPct val="100000"/>
            </a:pPr>
            <a:endParaRPr lang="en-US" sz="1800" dirty="0">
              <a:rtl val="0"/>
            </a:endParaRPr>
          </a:p>
          <a:p>
            <a:pPr marL="114300" lvl="0">
              <a:buClr>
                <a:srgbClr val="000000"/>
              </a:buClr>
              <a:buSzPct val="100000"/>
            </a:pPr>
            <a:r>
              <a:rPr lang="en-US" sz="1800" b="0" i="0" u="none" strike="noStrike" cap="none" baseline="0" dirty="0" smtClean="0">
                <a:solidFill>
                  <a:srgbClr val="000000"/>
                </a:solidFill>
                <a:latin typeface="Arial"/>
                <a:ea typeface="Arial"/>
                <a:cs typeface="Arial"/>
                <a:sym typeface="Arial"/>
              </a:rPr>
              <a:t>We</a:t>
            </a:r>
            <a:r>
              <a:rPr lang="en-US" sz="1800" b="0" i="0" u="none" strike="noStrike" cap="none" dirty="0" smtClean="0">
                <a:solidFill>
                  <a:srgbClr val="000000"/>
                </a:solidFill>
                <a:latin typeface="Arial"/>
                <a:ea typeface="Arial"/>
                <a:cs typeface="Arial"/>
                <a:sym typeface="Arial"/>
              </a:rPr>
              <a:t> found LRU performance is better in most cases.</a:t>
            </a:r>
          </a:p>
          <a:p>
            <a:pPr marL="114300" lvl="0">
              <a:buClr>
                <a:srgbClr val="000000"/>
              </a:buClr>
              <a:buSzPct val="100000"/>
            </a:pPr>
            <a:r>
              <a:rPr lang="en-US" sz="1800" b="0" i="0" u="none" strike="noStrike" cap="none" dirty="0" smtClean="0">
                <a:solidFill>
                  <a:srgbClr val="000000"/>
                </a:solidFill>
                <a:latin typeface="Arial"/>
                <a:ea typeface="Arial"/>
                <a:cs typeface="Arial"/>
                <a:sym typeface="Arial"/>
              </a:rPr>
              <a:t>This may be due to </a:t>
            </a:r>
            <a:r>
              <a:rPr lang="en-US" sz="1800" dirty="0"/>
              <a:t> </a:t>
            </a:r>
            <a:r>
              <a:rPr lang="en-US" sz="1800" u="sng" dirty="0">
                <a:hlinkClick r:id="rId3"/>
              </a:rPr>
              <a:t>temporal locality of </a:t>
            </a:r>
            <a:r>
              <a:rPr lang="en-US" sz="1800" u="sng" dirty="0" smtClean="0">
                <a:hlinkClick r:id="rId3"/>
              </a:rPr>
              <a:t>reference</a:t>
            </a:r>
            <a:r>
              <a:rPr lang="en-US" sz="1800" b="0" i="0" u="none" strike="noStrike" cap="none" dirty="0" smtClean="0">
                <a:solidFill>
                  <a:srgbClr val="000000"/>
                </a:solidFill>
                <a:latin typeface="Arial"/>
                <a:ea typeface="Arial"/>
                <a:cs typeface="Arial"/>
                <a:sym typeface="Arial"/>
              </a:rPr>
              <a:t> is better in LRU than FIFO. </a:t>
            </a:r>
          </a:p>
          <a:p>
            <a:pPr marL="114300" lvl="0">
              <a:buClr>
                <a:srgbClr val="000000"/>
              </a:buClr>
              <a:buSzPct val="100000"/>
            </a:pPr>
            <a:r>
              <a:rPr lang="en-US" sz="1800" dirty="0" smtClean="0"/>
              <a:t>In some cases, FIFO performance better because of more random access.</a:t>
            </a:r>
          </a:p>
          <a:p>
            <a:pPr marL="114300" lvl="0">
              <a:buClr>
                <a:srgbClr val="000000"/>
              </a:buClr>
              <a:buSzPct val="100000"/>
            </a:pPr>
            <a:endParaRPr lang="en-US" sz="1800" dirty="0">
              <a:rtl val="0"/>
            </a:endParaRPr>
          </a:p>
          <a:p>
            <a:pPr marL="114300" lvl="0">
              <a:buClr>
                <a:srgbClr val="000000"/>
              </a:buClr>
              <a:buSzPct val="100000"/>
            </a:pPr>
            <a:r>
              <a:rPr lang="en-US" sz="1800" b="0" i="0" u="none" strike="noStrike" cap="none" baseline="0" dirty="0" smtClean="0">
                <a:solidFill>
                  <a:srgbClr val="000000"/>
                </a:solidFill>
                <a:latin typeface="Arial"/>
                <a:ea typeface="Arial"/>
                <a:cs typeface="Arial"/>
                <a:sym typeface="Arial"/>
              </a:rPr>
              <a:t>In</a:t>
            </a:r>
            <a:r>
              <a:rPr lang="en-US" sz="1800" b="0" i="0" u="none" strike="noStrike" cap="none" dirty="0" smtClean="0">
                <a:solidFill>
                  <a:srgbClr val="000000"/>
                </a:solidFill>
                <a:latin typeface="Arial"/>
                <a:ea typeface="Arial"/>
                <a:cs typeface="Arial"/>
                <a:sym typeface="Arial"/>
              </a:rPr>
              <a:t> addition, LRU has</a:t>
            </a:r>
            <a:r>
              <a:rPr lang="en-US" sz="1800" b="0" i="0" u="none" strike="noStrike" cap="none" baseline="0" dirty="0" smtClean="0">
                <a:solidFill>
                  <a:srgbClr val="000000"/>
                </a:solidFill>
                <a:latin typeface="Arial"/>
                <a:ea typeface="Arial"/>
                <a:cs typeface="Arial"/>
                <a:sym typeface="Arial"/>
                <a:rtl val="0"/>
              </a:rPr>
              <a:t> </a:t>
            </a:r>
            <a:r>
              <a:rPr lang="en-US" sz="1800" b="1" i="0" u="sng" strike="noStrike" cap="none" baseline="0" dirty="0">
                <a:solidFill>
                  <a:srgbClr val="FF0000"/>
                </a:solidFill>
                <a:latin typeface="Arial"/>
                <a:ea typeface="Arial"/>
                <a:cs typeface="Arial"/>
                <a:sym typeface="Arial"/>
                <a:rtl val="0"/>
              </a:rPr>
              <a:t>more overhead</a:t>
            </a:r>
            <a:r>
              <a:rPr lang="en-US" sz="1800" b="0" i="0" u="sng" strike="noStrike" cap="none" baseline="0" dirty="0">
                <a:solidFill>
                  <a:srgbClr val="FF0000"/>
                </a:solidFill>
                <a:latin typeface="Arial"/>
                <a:ea typeface="Arial"/>
                <a:cs typeface="Arial"/>
                <a:sym typeface="Arial"/>
                <a:rtl val="0"/>
              </a:rPr>
              <a:t> </a:t>
            </a:r>
            <a:r>
              <a:rPr lang="en-US" sz="1800" b="0" i="0" u="none" strike="noStrike" cap="none" baseline="0" dirty="0">
                <a:solidFill>
                  <a:srgbClr val="000000"/>
                </a:solidFill>
                <a:latin typeface="Arial"/>
                <a:ea typeface="Arial"/>
                <a:cs typeface="Arial"/>
                <a:sym typeface="Arial"/>
                <a:rtl val="0"/>
              </a:rPr>
              <a:t>because you have to keep track of when the pages were used</a:t>
            </a:r>
            <a:r>
              <a:rPr lang="en-US" sz="1800" b="0" i="0" u="none" strike="noStrike" cap="none" baseline="0" dirty="0" smtClean="0">
                <a:solidFill>
                  <a:srgbClr val="000000"/>
                </a:solidFill>
                <a:latin typeface="Arial"/>
                <a:ea typeface="Arial"/>
                <a:cs typeface="Arial"/>
                <a:sym typeface="Arial"/>
                <a:rtl val="0"/>
              </a:rPr>
              <a:t>. And</a:t>
            </a:r>
            <a:r>
              <a:rPr lang="en-US" sz="1800" b="0" i="0" u="none" strike="noStrike" cap="none" dirty="0" smtClean="0">
                <a:solidFill>
                  <a:srgbClr val="000000"/>
                </a:solidFill>
                <a:latin typeface="Arial"/>
                <a:ea typeface="Arial"/>
                <a:cs typeface="Arial"/>
                <a:sym typeface="Arial"/>
                <a:rtl val="0"/>
              </a:rPr>
              <a:t> if size is larger, this may take longer to process. </a:t>
            </a:r>
            <a:r>
              <a:rPr lang="en-US" sz="1800" b="0" i="0" u="none" strike="noStrike" cap="none" baseline="0" dirty="0" smtClean="0">
                <a:solidFill>
                  <a:srgbClr val="000000"/>
                </a:solidFill>
                <a:latin typeface="Arial"/>
                <a:ea typeface="Arial"/>
                <a:cs typeface="Arial"/>
                <a:sym typeface="Arial"/>
                <a:rtl val="0"/>
              </a:rPr>
              <a:t>However </a:t>
            </a:r>
            <a:r>
              <a:rPr lang="en-US" sz="1800" b="0" i="0" u="none" strike="noStrike" cap="none" baseline="0" dirty="0">
                <a:solidFill>
                  <a:srgbClr val="000000"/>
                </a:solidFill>
                <a:latin typeface="Arial"/>
                <a:ea typeface="Arial"/>
                <a:cs typeface="Arial"/>
                <a:sym typeface="Arial"/>
                <a:rtl val="0"/>
              </a:rPr>
              <a:t>the theory is that you will end up having more hits because you keep in memory the recently used pages.</a:t>
            </a:r>
          </a:p>
          <a:p>
            <a:pPr marR="0" lvl="0" algn="l" rtl="0">
              <a:lnSpc>
                <a:spcPct val="115000"/>
              </a:lnSpc>
              <a:spcBef>
                <a:spcPts val="0"/>
              </a:spcBef>
              <a:spcAft>
                <a:spcPts val="0"/>
              </a:spcAft>
              <a:buNone/>
            </a:pPr>
            <a:endParaRPr sz="1800" b="0" i="0" u="none" strike="noStrike" cap="none" baseline="0" dirty="0">
              <a:solidFill>
                <a:srgbClr val="000000"/>
              </a:solidFill>
              <a:latin typeface="Arial"/>
              <a:ea typeface="Arial"/>
              <a:cs typeface="Arial"/>
              <a:sym typeface="Arial"/>
              <a:rtl val="0"/>
            </a:endParaRPr>
          </a:p>
          <a:p>
            <a:pPr marR="0" lvl="0" algn="l" rtl="0">
              <a:lnSpc>
                <a:spcPct val="115000"/>
              </a:lnSpc>
              <a:spcBef>
                <a:spcPts val="0"/>
              </a:spcBef>
              <a:spcAft>
                <a:spcPts val="0"/>
              </a:spcAft>
              <a:buNone/>
            </a:pPr>
            <a:endParaRPr sz="1800" b="0" i="0" u="none" strike="noStrike" cap="none" baseline="0" dirty="0">
              <a:solidFill>
                <a:srgbClr val="000000"/>
              </a:solidFill>
              <a:latin typeface="Arial"/>
              <a:ea typeface="Arial"/>
              <a:cs typeface="Arial"/>
              <a:sym typeface="Arial"/>
              <a:rtl val="0"/>
            </a:endParaRPr>
          </a:p>
        </p:txBody>
      </p:sp>
      <p:cxnSp>
        <p:nvCxnSpPr>
          <p:cNvPr id="118" name="Shape 118"/>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2526837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232452" y="896111"/>
            <a:ext cx="8520599" cy="3038779"/>
          </a:xfrm>
          <a:prstGeom prst="rect">
            <a:avLst/>
          </a:prstGeom>
          <a:noFill/>
          <a:ln>
            <a:noFill/>
          </a:ln>
        </p:spPr>
        <p:txBody>
          <a:bodyPr lIns="91425" tIns="91425" rIns="91425" bIns="91425" anchor="t" anchorCtr="0">
            <a:noAutofit/>
          </a:bodyPr>
          <a:lstStyle/>
          <a:p>
            <a:pPr marL="0" marR="0" lvl="0" indent="0" algn="ctr" rtl="0">
              <a:lnSpc>
                <a:spcPct val="130000"/>
              </a:lnSpc>
              <a:spcBef>
                <a:spcPts val="0"/>
              </a:spcBef>
              <a:spcAft>
                <a:spcPts val="0"/>
              </a:spcAft>
              <a:buClr>
                <a:schemeClr val="accent3"/>
              </a:buClr>
              <a:buFont typeface="Proxima Nova"/>
              <a:buNone/>
            </a:pPr>
            <a:endParaRPr sz="3600" b="1" i="0" u="none" strike="noStrike" cap="none" baseline="0">
              <a:solidFill>
                <a:srgbClr val="0000FF"/>
              </a:solidFill>
              <a:latin typeface="Arial"/>
              <a:ea typeface="Arial"/>
              <a:cs typeface="Arial"/>
              <a:sym typeface="Arial"/>
              <a:rtl val="0"/>
            </a:endParaRPr>
          </a:p>
          <a:p>
            <a:pPr marL="0" marR="0" lvl="0" indent="0" algn="l" rtl="0">
              <a:lnSpc>
                <a:spcPct val="115000"/>
              </a:lnSpc>
              <a:spcBef>
                <a:spcPts val="0"/>
              </a:spcBef>
              <a:spcAft>
                <a:spcPts val="0"/>
              </a:spcAft>
              <a:buClr>
                <a:schemeClr val="accent3"/>
              </a:buClr>
              <a:buSzPct val="25000"/>
              <a:buFont typeface="Proxima Nova"/>
              <a:buNone/>
            </a:pPr>
            <a:r>
              <a:rPr lang="en-US" sz="1400" b="0" i="0" u="none" strike="noStrike" cap="none" baseline="0">
                <a:solidFill>
                  <a:srgbClr val="000000"/>
                </a:solidFill>
                <a:latin typeface="Arial"/>
                <a:ea typeface="Arial"/>
                <a:cs typeface="Arial"/>
                <a:sym typeface="Arial"/>
                <a:rtl val="0"/>
              </a:rPr>
              <a:t>                                                 </a:t>
            </a:r>
            <a:r>
              <a:rPr lang="en-US" sz="4000" b="0" i="0" u="none" strike="noStrike" cap="none" baseline="0">
                <a:solidFill>
                  <a:srgbClr val="000000"/>
                </a:solidFill>
                <a:latin typeface="Arial"/>
                <a:ea typeface="Arial"/>
                <a:cs typeface="Arial"/>
                <a:sym typeface="Arial"/>
                <a:rtl val="0"/>
              </a:rPr>
              <a:t>Thank You!!</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2800" b="0" i="0" u="none" strike="noStrike" cap="none" baseline="0">
                <a:solidFill>
                  <a:schemeClr val="dk1"/>
                </a:solidFill>
                <a:latin typeface="Proxima Nova"/>
                <a:ea typeface="Proxima Nova"/>
                <a:cs typeface="Proxima Nova"/>
                <a:sym typeface="Proxima Nova"/>
                <a:rtl val="0"/>
              </a:rPr>
              <a:t>Experiment configuration Memory Management</a:t>
            </a:r>
          </a:p>
        </p:txBody>
      </p:sp>
      <p:sp>
        <p:nvSpPr>
          <p:cNvPr id="65" name="Shape 6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30000"/>
              </a:lnSpc>
              <a:spcBef>
                <a:spcPts val="0"/>
              </a:spcBef>
              <a:spcAft>
                <a:spcPts val="0"/>
              </a:spcAft>
              <a:buClr>
                <a:schemeClr val="accent3"/>
              </a:buClr>
              <a:buFont typeface="Proxima Nova"/>
              <a:buNone/>
            </a:pPr>
            <a:endParaRPr sz="3600" b="1" i="0" u="none" strike="noStrike" cap="none" baseline="0">
              <a:solidFill>
                <a:srgbClr val="0000FF"/>
              </a:solidFill>
              <a:latin typeface="Arial"/>
              <a:ea typeface="Arial"/>
              <a:cs typeface="Arial"/>
              <a:sym typeface="Arial"/>
              <a:rtl val="0"/>
            </a:endParaRPr>
          </a:p>
          <a:p>
            <a:pPr marL="0" marR="0" lvl="0" indent="0" algn="l" rtl="0">
              <a:lnSpc>
                <a:spcPct val="115000"/>
              </a:lnSpc>
              <a:spcBef>
                <a:spcPts val="0"/>
              </a:spcBef>
              <a:spcAft>
                <a:spcPts val="0"/>
              </a:spcAft>
              <a:buClr>
                <a:schemeClr val="accent3"/>
              </a:buClr>
              <a:buFont typeface="Proxima Nova"/>
              <a:buNone/>
            </a:pPr>
            <a:endParaRPr sz="1400" b="0" i="0" u="none" strike="noStrike" cap="none" baseline="0">
              <a:solidFill>
                <a:srgbClr val="000000"/>
              </a:solidFill>
              <a:latin typeface="Arial"/>
              <a:ea typeface="Arial"/>
              <a:cs typeface="Arial"/>
              <a:sym typeface="Arial"/>
              <a:rtl val="0"/>
            </a:endParaRPr>
          </a:p>
          <a:p>
            <a:pPr marL="0" marR="0" lvl="0" indent="0" algn="l" rtl="0">
              <a:lnSpc>
                <a:spcPct val="115000"/>
              </a:lnSpc>
              <a:spcBef>
                <a:spcPts val="0"/>
              </a:spcBef>
              <a:spcAft>
                <a:spcPts val="0"/>
              </a:spcAft>
              <a:buClr>
                <a:schemeClr val="accent3"/>
              </a:buClr>
              <a:buSzPct val="25000"/>
              <a:buFont typeface="Proxima Nova"/>
              <a:buNone/>
            </a:pPr>
            <a:r>
              <a:rPr lang="en-US" sz="11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11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11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cxnSp>
        <p:nvCxnSpPr>
          <p:cNvPr id="66" name="Shape 66"/>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graphicFrame>
        <p:nvGraphicFramePr>
          <p:cNvPr id="67" name="Shape 67"/>
          <p:cNvGraphicFramePr/>
          <p:nvPr/>
        </p:nvGraphicFramePr>
        <p:xfrm>
          <a:off x="1207008" y="1580519"/>
          <a:ext cx="3000000" cy="3000000"/>
        </p:xfrm>
        <a:graphic>
          <a:graphicData uri="http://schemas.openxmlformats.org/drawingml/2006/table">
            <a:tbl>
              <a:tblPr>
                <a:noFill/>
                <a:tableStyleId>{89E1B4A5-978B-45A2-B24C-C0CB8FD2342B}</a:tableStyleId>
              </a:tblPr>
              <a:tblGrid>
                <a:gridCol w="1229125"/>
                <a:gridCol w="1762500"/>
                <a:gridCol w="1681325"/>
                <a:gridCol w="1843675"/>
              </a:tblGrid>
              <a:tr h="4803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Run Number</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Memory Reads</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Memory Writes</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Simulation Length</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250000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0150">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a:solidFill>
                  <a:schemeClr val="dk1"/>
                </a:solidFill>
                <a:latin typeface="Proxima Nova"/>
                <a:ea typeface="Proxima Nova"/>
                <a:cs typeface="Proxima Nova"/>
                <a:sym typeface="Proxima Nova"/>
                <a:rtl val="0"/>
              </a:rPr>
              <a:t> Table for performance data FIFO</a:t>
            </a:r>
          </a:p>
        </p:txBody>
      </p:sp>
      <p:sp>
        <p:nvSpPr>
          <p:cNvPr id="73" name="Shape 7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cxnSp>
        <p:nvCxnSpPr>
          <p:cNvPr id="74" name="Shape 74"/>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graphicFrame>
        <p:nvGraphicFramePr>
          <p:cNvPr id="75" name="Shape 75"/>
          <p:cNvGraphicFramePr/>
          <p:nvPr/>
        </p:nvGraphicFramePr>
        <p:xfrm>
          <a:off x="445008" y="1580519"/>
          <a:ext cx="3000000" cy="3000000"/>
        </p:xfrm>
        <a:graphic>
          <a:graphicData uri="http://schemas.openxmlformats.org/drawingml/2006/table">
            <a:tbl>
              <a:tblPr>
                <a:noFill/>
                <a:tableStyleId>{338927F8-320A-499C-9D5F-61E85F3E9F06}</a:tableStyleId>
              </a:tblPr>
              <a:tblGrid>
                <a:gridCol w="1211625"/>
                <a:gridCol w="1291800"/>
                <a:gridCol w="1416525"/>
                <a:gridCol w="980000"/>
                <a:gridCol w="1247275"/>
                <a:gridCol w="1229450"/>
                <a:gridCol w="712725"/>
              </a:tblGrid>
              <a:tr h="4610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Run Number</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CPU Util</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Task Created</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Finished Task</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Unfinished Task</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PageFault Count</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Algo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68.46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857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74.73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850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65.98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773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85.11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943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77.31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961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a:latin typeface="Calibri"/>
                          <a:ea typeface="Calibri"/>
                          <a:cs typeface="Calibri"/>
                          <a:sym typeface="Calibri"/>
                        </a:rPr>
                        <a:t>7</a:t>
                      </a:r>
                      <a:r>
                        <a:rPr lang="en-US" sz="1400" u="none" strike="noStrike" cap="none" baseline="0">
                          <a:solidFill>
                            <a:srgbClr val="000000"/>
                          </a:solidFill>
                          <a:latin typeface="Calibri"/>
                          <a:ea typeface="Calibri"/>
                          <a:cs typeface="Calibri"/>
                          <a:sym typeface="Calibri"/>
                          <a:rtl val="0"/>
                        </a:rPr>
                        <a:t>5.1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1136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a:latin typeface="Calibri"/>
                          <a:ea typeface="Calibri"/>
                          <a:cs typeface="Calibri"/>
                          <a:sym typeface="Calibri"/>
                        </a:rPr>
                        <a:t>8</a:t>
                      </a:r>
                      <a:r>
                        <a:rPr lang="en-US" sz="1400" u="none" strike="noStrike" cap="none" baseline="0">
                          <a:solidFill>
                            <a:srgbClr val="000000"/>
                          </a:solidFill>
                          <a:latin typeface="Calibri"/>
                          <a:ea typeface="Calibri"/>
                          <a:cs typeface="Calibri"/>
                          <a:sym typeface="Calibri"/>
                          <a:rtl val="0"/>
                        </a:rPr>
                        <a:t>1.6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r>
                        <a:rPr lang="en-US">
                          <a:latin typeface="Calibri"/>
                          <a:ea typeface="Calibri"/>
                          <a:cs typeface="Calibri"/>
                          <a:sym typeface="Calibri"/>
                          <a:rtl val="0"/>
                        </a:rPr>
                        <a:t>1</a:t>
                      </a:r>
                      <a:r>
                        <a:rPr lang="en-US" sz="1400" u="none" strike="noStrike" cap="none" baseline="0">
                          <a:solidFill>
                            <a:srgbClr val="000000"/>
                          </a:solidFill>
                          <a:latin typeface="Calibri"/>
                          <a:ea typeface="Calibri"/>
                          <a:cs typeface="Calibri"/>
                          <a:sym typeface="Calibri"/>
                          <a:rtl val="0"/>
                        </a:rPr>
                        <a:t>44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a:latin typeface="Calibri"/>
                          <a:ea typeface="Calibri"/>
                          <a:cs typeface="Calibri"/>
                          <a:sym typeface="Calibri"/>
                        </a:rPr>
                        <a:t>8</a:t>
                      </a:r>
                      <a:r>
                        <a:rPr lang="en-US" sz="1400" u="none" strike="noStrike" cap="none" baseline="0">
                          <a:solidFill>
                            <a:srgbClr val="000000"/>
                          </a:solidFill>
                          <a:latin typeface="Calibri"/>
                          <a:ea typeface="Calibri"/>
                          <a:cs typeface="Calibri"/>
                          <a:sym typeface="Calibri"/>
                          <a:rtl val="0"/>
                        </a:rPr>
                        <a:t>3.56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r>
                        <a:rPr lang="en-US">
                          <a:latin typeface="Calibri"/>
                          <a:ea typeface="Calibri"/>
                          <a:cs typeface="Calibri"/>
                          <a:sym typeface="Calibri"/>
                          <a:rtl val="0"/>
                        </a:rPr>
                        <a:t>2</a:t>
                      </a:r>
                      <a:r>
                        <a:rPr lang="en-US" sz="1400" u="none" strike="noStrike" cap="none" baseline="0">
                          <a:solidFill>
                            <a:srgbClr val="000000"/>
                          </a:solidFill>
                          <a:latin typeface="Calibri"/>
                          <a:ea typeface="Calibri"/>
                          <a:cs typeface="Calibri"/>
                          <a:sym typeface="Calibri"/>
                          <a:rtl val="0"/>
                        </a:rPr>
                        <a:t>29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a:latin typeface="Calibri"/>
                          <a:ea typeface="Calibri"/>
                          <a:cs typeface="Calibri"/>
                          <a:sym typeface="Calibri"/>
                        </a:rPr>
                        <a:t>8</a:t>
                      </a:r>
                      <a:r>
                        <a:rPr lang="en-US" sz="1400" u="none" strike="noStrike" cap="none" baseline="0">
                          <a:solidFill>
                            <a:srgbClr val="000000"/>
                          </a:solidFill>
                          <a:latin typeface="Calibri"/>
                          <a:ea typeface="Calibri"/>
                          <a:cs typeface="Calibri"/>
                          <a:sym typeface="Calibri"/>
                          <a:rtl val="0"/>
                        </a:rPr>
                        <a:t>8.22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r>
                        <a:rPr lang="en-US">
                          <a:latin typeface="Calibri"/>
                          <a:ea typeface="Calibri"/>
                          <a:cs typeface="Calibri"/>
                          <a:sym typeface="Calibri"/>
                          <a:rtl val="0"/>
                        </a:rPr>
                        <a:t>2</a:t>
                      </a:r>
                      <a:r>
                        <a:rPr lang="en-US" sz="1400" u="none" strike="noStrike" cap="none" baseline="0">
                          <a:solidFill>
                            <a:srgbClr val="000000"/>
                          </a:solidFill>
                          <a:latin typeface="Calibri"/>
                          <a:ea typeface="Calibri"/>
                          <a:cs typeface="Calibri"/>
                          <a:sym typeface="Calibri"/>
                          <a:rtl val="0"/>
                        </a:rPr>
                        <a:t>05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FIFO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30500">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2400" b="0" i="0" u="none" strike="noStrike" cap="none" baseline="0">
                <a:solidFill>
                  <a:schemeClr val="dk1"/>
                </a:solidFill>
                <a:latin typeface="Proxima Nova"/>
                <a:ea typeface="Proxima Nova"/>
                <a:cs typeface="Proxima Nova"/>
                <a:sym typeface="Proxima Nova"/>
                <a:rtl val="0"/>
              </a:rPr>
              <a:t> Table for performance data LRU</a:t>
            </a:r>
          </a:p>
        </p:txBody>
      </p:sp>
      <p:sp>
        <p:nvSpPr>
          <p:cNvPr id="81" name="Shape 81"/>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cxnSp>
        <p:nvCxnSpPr>
          <p:cNvPr id="82" name="Shape 82"/>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graphicFrame>
        <p:nvGraphicFramePr>
          <p:cNvPr id="83" name="Shape 83"/>
          <p:cNvGraphicFramePr/>
          <p:nvPr/>
        </p:nvGraphicFramePr>
        <p:xfrm>
          <a:off x="725425" y="1580517"/>
          <a:ext cx="3000000" cy="3000000"/>
        </p:xfrm>
        <a:graphic>
          <a:graphicData uri="http://schemas.openxmlformats.org/drawingml/2006/table">
            <a:tbl>
              <a:tblPr>
                <a:noFill/>
                <a:tableStyleId>{89E441E4-5E14-4602-A74B-9AACF9E6CD8B}</a:tableStyleId>
              </a:tblPr>
              <a:tblGrid>
                <a:gridCol w="1144975"/>
                <a:gridCol w="1220750"/>
                <a:gridCol w="1338600"/>
                <a:gridCol w="926075"/>
                <a:gridCol w="1178650"/>
                <a:gridCol w="1161800"/>
                <a:gridCol w="673525"/>
              </a:tblGrid>
              <a:tr h="4894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Run Number</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CPU Util</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Task Created</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Finished Task</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Unfinished Task</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PageFault Count</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b="1" u="none" strike="noStrike" cap="none" baseline="0">
                          <a:solidFill>
                            <a:srgbClr val="000000"/>
                          </a:solidFill>
                          <a:latin typeface="Calibri"/>
                          <a:ea typeface="Calibri"/>
                          <a:cs typeface="Calibri"/>
                          <a:sym typeface="Calibri"/>
                          <a:rtl val="0"/>
                        </a:rPr>
                        <a:t>Algo</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68.4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Pr>
                        <a:t>805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74.73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874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80.67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r>
                        <a:rPr lang="en-US">
                          <a:latin typeface="Calibri"/>
                          <a:ea typeface="Calibri"/>
                          <a:cs typeface="Calibri"/>
                          <a:sym typeface="Calibri"/>
                          <a:rtl val="0"/>
                        </a:rPr>
                        <a:t>50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71.93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Pr>
                        <a:t>92</a:t>
                      </a: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74.95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11</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895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95</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12</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1136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7</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84.58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1058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87.86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10</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1066</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97.13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18</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4</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1</a:t>
                      </a:r>
                      <a:r>
                        <a:rPr lang="en-US">
                          <a:latin typeface="Calibri"/>
                          <a:ea typeface="Calibri"/>
                          <a:cs typeface="Calibri"/>
                          <a:sym typeface="Calibri"/>
                          <a:rtl val="0"/>
                        </a:rPr>
                        <a:t>0</a:t>
                      </a:r>
                      <a:r>
                        <a:rPr lang="en-US" sz="1400" u="none" strike="noStrike" cap="none" baseline="0">
                          <a:solidFill>
                            <a:srgbClr val="000000"/>
                          </a:solidFill>
                          <a:latin typeface="Calibri"/>
                          <a:ea typeface="Calibri"/>
                          <a:cs typeface="Calibri"/>
                          <a:sym typeface="Calibri"/>
                          <a:rtl val="0"/>
                        </a:rPr>
                        <a:t>43</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baseline="0">
                          <a:solidFill>
                            <a:srgbClr val="000000"/>
                          </a:solidFill>
                          <a:latin typeface="Calibri"/>
                          <a:ea typeface="Calibri"/>
                          <a:cs typeface="Calibri"/>
                          <a:sym typeface="Calibri"/>
                          <a:rtl val="0"/>
                        </a:rPr>
                        <a:t>LRU</a:t>
                      </a: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244725">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baseline="0">
                        <a:rtl val="0"/>
                      </a:endParaRPr>
                    </a:p>
                  </a:txBody>
                  <a:tcPr marL="22850" marR="22850" marT="0" marB="0"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2400" b="0" i="0" u="none" strike="noStrike" cap="none" baseline="0">
                <a:solidFill>
                  <a:schemeClr val="dk1"/>
                </a:solidFill>
                <a:latin typeface="Proxima Nova"/>
                <a:ea typeface="Proxima Nova"/>
                <a:cs typeface="Proxima Nova"/>
                <a:sym typeface="Proxima Nova"/>
                <a:rtl val="0"/>
              </a:rPr>
              <a:t>Compare performance of different Replacement algorithms</a:t>
            </a:r>
          </a:p>
        </p:txBody>
      </p:sp>
      <p:sp>
        <p:nvSpPr>
          <p:cNvPr id="89" name="Shape 89"/>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SzPct val="100000"/>
              <a:buChar char="❏"/>
            </a:pPr>
            <a:r>
              <a:rPr lang="en-US" sz="1800" b="0" i="0" u="none" strike="noStrike" cap="none" baseline="0" dirty="0">
                <a:latin typeface="Arial"/>
                <a:ea typeface="Arial"/>
                <a:cs typeface="Arial"/>
                <a:sym typeface="Arial"/>
                <a:rtl val="0"/>
              </a:rPr>
              <a:t>A page fault occurs when the referenced page by the CPU can not be mapped to any frame in the main memory (or TLB).</a:t>
            </a:r>
            <a:r>
              <a:rPr lang="en-US" sz="1800" dirty="0">
                <a:rtl val="0"/>
              </a:rPr>
              <a:t> We have used static count variable to count number of page fault in FIFO and LRU algorithm.</a:t>
            </a:r>
          </a:p>
          <a:p>
            <a:pPr marR="0" lvl="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SzPct val="100000"/>
              <a:buChar char="❏"/>
            </a:pPr>
            <a:r>
              <a:rPr lang="en-US" sz="1800" dirty="0"/>
              <a:t>As from above FIFO and LRU  table, page fault count is less in LRU such as run number 1, 3, 4, 5, 6, 7, 8 and 9. This is mostly because a</a:t>
            </a:r>
            <a:r>
              <a:rPr lang="en-US" sz="1800" b="0" i="0" u="none" strike="noStrike" cap="none" baseline="0" dirty="0">
                <a:latin typeface="Arial"/>
                <a:ea typeface="Arial"/>
                <a:cs typeface="Arial"/>
                <a:sym typeface="Arial"/>
                <a:rtl val="0"/>
              </a:rPr>
              <a:t>ccording to </a:t>
            </a:r>
            <a:r>
              <a:rPr lang="en-US" sz="1800" b="0" i="0" u="sng" strike="noStrike" cap="none" baseline="0" dirty="0">
                <a:latin typeface="Arial"/>
                <a:ea typeface="Arial"/>
                <a:cs typeface="Arial"/>
                <a:sym typeface="Arial"/>
                <a:hlinkClick r:id="rId3"/>
                <a:rtl val="0"/>
              </a:rPr>
              <a:t>temporal locality of reference</a:t>
            </a:r>
            <a:r>
              <a:rPr lang="en-US" sz="1800" b="0" i="0" u="none" strike="noStrike" cap="none" baseline="0" dirty="0">
                <a:latin typeface="Arial"/>
                <a:ea typeface="Arial"/>
                <a:cs typeface="Arial"/>
                <a:sym typeface="Arial"/>
                <a:rtl val="0"/>
              </a:rPr>
              <a:t>, memory that has been accessed recently is more likely to be accessed again soon.</a:t>
            </a:r>
          </a:p>
          <a:p>
            <a:pPr marR="0" lvl="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SzPct val="100000"/>
              <a:buChar char="❏"/>
            </a:pPr>
            <a:r>
              <a:rPr lang="en-US" sz="1800" dirty="0"/>
              <a:t>In r</a:t>
            </a:r>
            <a:r>
              <a:rPr lang="en-US" sz="1800" dirty="0">
                <a:rtl val="0"/>
              </a:rPr>
              <a:t>un number 2, FIFO shows less page fault than LRU. This may be due to frequently accessing the same page for longer running time or may be oldest page used more.</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SzPct val="25000"/>
              <a:buFont typeface="Proxima Nova"/>
              <a:buNone/>
            </a:pPr>
            <a:r>
              <a:rPr lang="en-US" sz="2400" b="0" i="0" u="none" strike="noStrike" cap="none" baseline="0" dirty="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dirty="0">
              <a:solidFill>
                <a:srgbClr val="000000"/>
              </a:solidFill>
              <a:latin typeface="Arial"/>
              <a:ea typeface="Arial"/>
              <a:cs typeface="Arial"/>
              <a:sym typeface="Arial"/>
              <a:rtl val="0"/>
            </a:endParaRPr>
          </a:p>
        </p:txBody>
      </p:sp>
      <p:cxnSp>
        <p:nvCxnSpPr>
          <p:cNvPr id="90" name="Shape 90"/>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a:solidFill>
                  <a:schemeClr val="dk1"/>
                </a:solidFill>
                <a:latin typeface="Proxima Nova"/>
                <a:ea typeface="Proxima Nova"/>
                <a:cs typeface="Proxima Nova"/>
                <a:sym typeface="Proxima Nova"/>
                <a:rtl val="0"/>
              </a:rPr>
              <a:t> Pros FIFO</a:t>
            </a:r>
          </a:p>
        </p:txBody>
      </p:sp>
      <p:sp>
        <p:nvSpPr>
          <p:cNvPr id="96" name="Shape 9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000000"/>
              </a:buClr>
              <a:buSzPct val="100000"/>
              <a:buFont typeface="Arial"/>
              <a:buChar char="❏"/>
            </a:pPr>
            <a:r>
              <a:rPr lang="en-US" sz="1800" b="0" i="0" u="none" strike="noStrike" cap="none" baseline="0">
                <a:solidFill>
                  <a:srgbClr val="000000"/>
                </a:solidFill>
                <a:latin typeface="Arial"/>
                <a:ea typeface="Arial"/>
                <a:cs typeface="Arial"/>
                <a:sym typeface="Arial"/>
                <a:rtl val="0"/>
              </a:rPr>
              <a:t>There is </a:t>
            </a:r>
            <a:r>
              <a:rPr lang="en-US" sz="1800" b="1" i="0" u="none" strike="noStrike" cap="none" baseline="0">
                <a:solidFill>
                  <a:srgbClr val="000000"/>
                </a:solidFill>
                <a:latin typeface="Arial"/>
                <a:ea typeface="Arial"/>
                <a:cs typeface="Arial"/>
                <a:sym typeface="Arial"/>
                <a:rtl val="0"/>
              </a:rPr>
              <a:t>less overhead</a:t>
            </a:r>
            <a:r>
              <a:rPr lang="en-US" sz="1800" b="0" i="0" u="none" strike="noStrike" cap="none" baseline="0">
                <a:solidFill>
                  <a:srgbClr val="000000"/>
                </a:solidFill>
                <a:latin typeface="Arial"/>
                <a:ea typeface="Arial"/>
                <a:cs typeface="Arial"/>
                <a:sym typeface="Arial"/>
                <a:rtl val="0"/>
              </a:rPr>
              <a:t> because there is no need to keep track of the pages. </a:t>
            </a:r>
          </a:p>
          <a:p>
            <a:pPr marR="0" lvl="0" algn="l" rtl="0">
              <a:lnSpc>
                <a:spcPct val="115000"/>
              </a:lnSpc>
              <a:spcBef>
                <a:spcPts val="0"/>
              </a:spcBef>
              <a:spcAft>
                <a:spcPts val="0"/>
              </a:spcAft>
              <a:buNone/>
            </a:pPr>
            <a:endParaRPr sz="1800">
              <a:rtl val="0"/>
            </a:endParaRPr>
          </a:p>
          <a:p>
            <a:pPr marL="457200" marR="0" lvl="0" indent="-342900" algn="l" rtl="0">
              <a:lnSpc>
                <a:spcPct val="115000"/>
              </a:lnSpc>
              <a:spcBef>
                <a:spcPts val="0"/>
              </a:spcBef>
              <a:spcAft>
                <a:spcPts val="0"/>
              </a:spcAft>
              <a:buClr>
                <a:srgbClr val="000000"/>
              </a:buClr>
              <a:buSzPct val="100000"/>
              <a:buFont typeface="Arial"/>
              <a:buChar char="❏"/>
            </a:pPr>
            <a:r>
              <a:rPr lang="en-US" sz="1800" b="0" i="0" u="none" strike="noStrike" cap="none" baseline="0">
                <a:solidFill>
                  <a:srgbClr val="000000"/>
                </a:solidFill>
                <a:latin typeface="Arial"/>
                <a:ea typeface="Arial"/>
                <a:cs typeface="Arial"/>
                <a:sym typeface="Arial"/>
                <a:rtl val="0"/>
              </a:rPr>
              <a:t>FIFO is an acronym for First In, First Out, an abstraction in ways of organizing and manipulation of data relative to time and prioritization. This expression describes the principle of a queue processing technique</a:t>
            </a:r>
            <a:r>
              <a:rPr lang="en-US" sz="1800">
                <a:rtl val="0"/>
              </a:rPr>
              <a:t> or keeping tracking of time when first time created.</a:t>
            </a:r>
          </a:p>
          <a:p>
            <a:pPr marR="0" algn="l" rtl="0">
              <a:lnSpc>
                <a:spcPct val="115000"/>
              </a:lnSpc>
              <a:spcBef>
                <a:spcPts val="0"/>
              </a:spcBef>
              <a:spcAft>
                <a:spcPts val="0"/>
              </a:spcAft>
              <a:buNone/>
            </a:pPr>
            <a:endParaRPr sz="1800">
              <a:rtl val="0"/>
            </a:endParaRPr>
          </a:p>
          <a:p>
            <a:pPr marR="0" lvl="0" algn="l" rtl="0">
              <a:lnSpc>
                <a:spcPct val="115000"/>
              </a:lnSpc>
              <a:spcBef>
                <a:spcPts val="0"/>
              </a:spcBef>
              <a:spcAft>
                <a:spcPts val="0"/>
              </a:spcAft>
              <a:buNone/>
            </a:pPr>
            <a:endParaRPr sz="1800">
              <a:rtl val="0"/>
            </a:endParaRPr>
          </a:p>
        </p:txBody>
      </p:sp>
      <p:cxnSp>
        <p:nvCxnSpPr>
          <p:cNvPr id="97" name="Shape 97"/>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a:solidFill>
                  <a:schemeClr val="dk1"/>
                </a:solidFill>
                <a:latin typeface="Proxima Nova"/>
                <a:ea typeface="Proxima Nova"/>
                <a:cs typeface="Proxima Nova"/>
                <a:sym typeface="Proxima Nova"/>
                <a:rtl val="0"/>
              </a:rPr>
              <a:t> Cons FIFO</a:t>
            </a:r>
          </a:p>
        </p:txBody>
      </p:sp>
      <p:sp>
        <p:nvSpPr>
          <p:cNvPr id="103" name="Shape 10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SzPct val="100000"/>
              <a:buChar char="❏"/>
            </a:pPr>
            <a:r>
              <a:rPr lang="en-US" sz="1800" b="0" i="0" u="none" strike="noStrike" cap="none" baseline="0">
                <a:solidFill>
                  <a:srgbClr val="000000"/>
                </a:solidFill>
                <a:latin typeface="Arial"/>
                <a:ea typeface="Arial"/>
                <a:cs typeface="Arial"/>
                <a:sym typeface="Arial"/>
                <a:rtl val="0"/>
              </a:rPr>
              <a:t>The oldest page may be needed again soon </a:t>
            </a:r>
            <a:r>
              <a:rPr lang="en-US" sz="1800">
                <a:rtl val="0"/>
              </a:rPr>
              <a:t>s</a:t>
            </a:r>
            <a:r>
              <a:rPr lang="en-US" sz="1800" b="0" i="0" u="none" strike="noStrike" cap="none" baseline="0">
                <a:solidFill>
                  <a:srgbClr val="000000"/>
                </a:solidFill>
                <a:latin typeface="Arial"/>
                <a:ea typeface="Arial"/>
                <a:cs typeface="Arial"/>
                <a:sym typeface="Arial"/>
                <a:rtl val="0"/>
              </a:rPr>
              <a:t>ome page may be important . </a:t>
            </a:r>
            <a:r>
              <a:rPr lang="en-US" sz="1800">
                <a:rtl val="0"/>
              </a:rPr>
              <a:t>I</a:t>
            </a:r>
            <a:r>
              <a:rPr lang="en-US" sz="1800" b="0" i="0" u="none" strike="noStrike" cap="none" baseline="0">
                <a:solidFill>
                  <a:srgbClr val="000000"/>
                </a:solidFill>
                <a:latin typeface="Arial"/>
                <a:ea typeface="Arial"/>
                <a:cs typeface="Arial"/>
                <a:sym typeface="Arial"/>
                <a:rtl val="0"/>
              </a:rPr>
              <a:t>t will get old, but replacing it will cause an immediate Page Fault</a:t>
            </a:r>
            <a:r>
              <a:rPr lang="en-US" sz="1800">
                <a:rtl val="0"/>
              </a:rPr>
              <a:t>.</a:t>
            </a:r>
          </a:p>
          <a:p>
            <a:pPr marR="0" lvl="0" algn="l" rtl="0">
              <a:lnSpc>
                <a:spcPct val="115000"/>
              </a:lnSpc>
              <a:spcBef>
                <a:spcPts val="0"/>
              </a:spcBef>
              <a:spcAft>
                <a:spcPts val="0"/>
              </a:spcAft>
              <a:buNone/>
            </a:pPr>
            <a:endParaRPr sz="1800">
              <a:rtl val="0"/>
            </a:endParaRPr>
          </a:p>
          <a:p>
            <a:pPr marL="457200" lvl="0" indent="-342900" rtl="0">
              <a:spcBef>
                <a:spcPts val="0"/>
              </a:spcBef>
              <a:buClr>
                <a:srgbClr val="000000"/>
              </a:buClr>
              <a:buSzPct val="100000"/>
              <a:buFont typeface="Arial"/>
              <a:buChar char="❏"/>
            </a:pPr>
            <a:r>
              <a:rPr lang="en-US" sz="1800">
                <a:rtl val="0"/>
              </a:rPr>
              <a:t>This is not necessarily efficient because more frequently used pages can still be removed because was the first in. </a:t>
            </a:r>
          </a:p>
          <a:p>
            <a:pPr marR="0" lvl="0" algn="l" rtl="0">
              <a:lnSpc>
                <a:spcPct val="115000"/>
              </a:lnSpc>
              <a:spcBef>
                <a:spcPts val="0"/>
              </a:spcBef>
              <a:spcAft>
                <a:spcPts val="0"/>
              </a:spcAft>
              <a:buNone/>
            </a:pPr>
            <a:endParaRPr sz="1800">
              <a:rtl val="0"/>
            </a:endParaRPr>
          </a:p>
          <a:p>
            <a:pPr marL="457200" marR="0" lvl="0" indent="-342900" algn="l" rtl="0">
              <a:lnSpc>
                <a:spcPct val="115000"/>
              </a:lnSpc>
              <a:spcBef>
                <a:spcPts val="0"/>
              </a:spcBef>
              <a:spcAft>
                <a:spcPts val="0"/>
              </a:spcAft>
              <a:buClr>
                <a:srgbClr val="000000"/>
              </a:buClr>
              <a:buSzPct val="100000"/>
              <a:buFont typeface="Arial"/>
              <a:buChar char="❏"/>
            </a:pPr>
            <a:r>
              <a:rPr lang="en-US" sz="1800" b="0" i="0" u="none" strike="noStrike" cap="none" baseline="0">
                <a:solidFill>
                  <a:srgbClr val="000000"/>
                </a:solidFill>
                <a:latin typeface="Arial"/>
                <a:ea typeface="Arial"/>
                <a:cs typeface="Arial"/>
                <a:sym typeface="Arial"/>
                <a:rtl val="0"/>
              </a:rPr>
              <a:t>Might throw out important pages			</a:t>
            </a:r>
          </a:p>
        </p:txBody>
      </p:sp>
      <p:cxnSp>
        <p:nvCxnSpPr>
          <p:cNvPr id="104" name="Shape 104"/>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a:solidFill>
                  <a:schemeClr val="dk1"/>
                </a:solidFill>
                <a:latin typeface="Proxima Nova"/>
                <a:ea typeface="Proxima Nova"/>
                <a:cs typeface="Proxima Nova"/>
                <a:sym typeface="Proxima Nova"/>
                <a:rtl val="0"/>
              </a:rPr>
              <a:t> Pros LRU Algorithm</a:t>
            </a:r>
          </a:p>
        </p:txBody>
      </p:sp>
      <p:sp>
        <p:nvSpPr>
          <p:cNvPr id="110" name="Shape 110"/>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lvl="0" rtl="0">
              <a:spcBef>
                <a:spcPts val="0"/>
              </a:spcBef>
              <a:buClr>
                <a:schemeClr val="accent3"/>
              </a:buClr>
              <a:buFont typeface="Proxima Nova"/>
              <a:buNone/>
            </a:pPr>
            <a:endParaRPr sz="1800"/>
          </a:p>
          <a:p>
            <a:pPr marL="457200" lvl="0" indent="-342900" rtl="0">
              <a:spcBef>
                <a:spcPts val="0"/>
              </a:spcBef>
              <a:buSzPct val="100000"/>
              <a:buChar char="❏"/>
            </a:pPr>
            <a:r>
              <a:rPr lang="en-US" sz="1800"/>
              <a:t>This is mostly because according to </a:t>
            </a:r>
            <a:r>
              <a:rPr lang="en-US" sz="1800" u="sng">
                <a:hlinkClick r:id="rId3"/>
              </a:rPr>
              <a:t>temporal locality of reference</a:t>
            </a:r>
            <a:r>
              <a:rPr lang="en-US" sz="1800"/>
              <a:t>, memory that has been accessed recently is more likely to be accessed again soon.</a:t>
            </a:r>
          </a:p>
          <a:p>
            <a:pPr lvl="0" rtl="0">
              <a:spcBef>
                <a:spcPts val="0"/>
              </a:spcBef>
              <a:buClr>
                <a:schemeClr val="accent3"/>
              </a:buClr>
              <a:buFont typeface="Proxima Nova"/>
              <a:buNone/>
            </a:pPr>
            <a:endParaRPr sz="1800"/>
          </a:p>
          <a:p>
            <a:pPr marL="457200" lvl="0" indent="-342900" algn="just" rtl="0">
              <a:spcBef>
                <a:spcPts val="0"/>
              </a:spcBef>
              <a:buSzPct val="100000"/>
              <a:buChar char="❏"/>
            </a:pPr>
            <a:r>
              <a:rPr lang="en-US" sz="1800"/>
              <a:t>LRU-In computing, cache algorithms are optimizing instructions – algorithms – that a computer program or a hardware-maintained structure can follow to manage a cache of information stored </a:t>
            </a:r>
          </a:p>
          <a:p>
            <a:pPr marL="0" marR="0" lvl="0" indent="0" algn="l" rtl="0">
              <a:lnSpc>
                <a:spcPct val="115000"/>
              </a:lnSpc>
              <a:spcBef>
                <a:spcPts val="0"/>
              </a:spcBef>
              <a:spcAft>
                <a:spcPts val="0"/>
              </a:spcAft>
              <a:buClr>
                <a:schemeClr val="accent3"/>
              </a:buClr>
              <a:buSzPct val="25000"/>
              <a:buFont typeface="Proxima Nova"/>
              <a:buNone/>
            </a:pPr>
            <a:r>
              <a:rPr lang="en-US" sz="1800" b="0" i="0" u="none" strike="noStrike" cap="none" baseline="0">
                <a:solidFill>
                  <a:srgbClr val="000000"/>
                </a:solidFill>
                <a:latin typeface="Arial"/>
                <a:ea typeface="Arial"/>
                <a:cs typeface="Arial"/>
                <a:sym typeface="Arial"/>
                <a:rtl val="0"/>
              </a:rPr>
              <a:t>		</a:t>
            </a:r>
          </a:p>
          <a:p>
            <a:pPr marL="0" marR="0" lvl="0" indent="0" algn="l" rtl="0">
              <a:lnSpc>
                <a:spcPct val="115000"/>
              </a:lnSpc>
              <a:spcBef>
                <a:spcPts val="0"/>
              </a:spcBef>
              <a:spcAft>
                <a:spcPts val="0"/>
              </a:spcAft>
              <a:buClr>
                <a:schemeClr val="accent3"/>
              </a:buClr>
              <a:buFont typeface="Proxima Nova"/>
              <a:buNone/>
            </a:pPr>
            <a:endParaRPr sz="1800" b="0" i="0" u="none" strike="noStrike" cap="none" baseline="0">
              <a:solidFill>
                <a:srgbClr val="000000"/>
              </a:solidFill>
              <a:latin typeface="Arial"/>
              <a:ea typeface="Arial"/>
              <a:cs typeface="Arial"/>
              <a:sym typeface="Arial"/>
              <a:rtl val="0"/>
            </a:endParaRPr>
          </a:p>
        </p:txBody>
      </p:sp>
      <p:cxnSp>
        <p:nvCxnSpPr>
          <p:cNvPr id="111" name="Shape 111"/>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US" sz="3200" b="0" i="0" u="none" strike="noStrike" cap="none" baseline="0">
                <a:solidFill>
                  <a:schemeClr val="dk1"/>
                </a:solidFill>
                <a:latin typeface="Proxima Nova"/>
                <a:ea typeface="Proxima Nova"/>
                <a:cs typeface="Proxima Nova"/>
                <a:sym typeface="Proxima Nova"/>
                <a:rtl val="0"/>
              </a:rPr>
              <a:t> Cons LRU Algorithm</a:t>
            </a:r>
          </a:p>
        </p:txBody>
      </p:sp>
      <p:sp>
        <p:nvSpPr>
          <p:cNvPr id="117" name="Shape 11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endParaRPr sz="1800"/>
          </a:p>
          <a:p>
            <a:pPr marL="457200" marR="0" lvl="0" indent="-342900" algn="l" rtl="0">
              <a:lnSpc>
                <a:spcPct val="115000"/>
              </a:lnSpc>
              <a:spcBef>
                <a:spcPts val="0"/>
              </a:spcBef>
              <a:spcAft>
                <a:spcPts val="0"/>
              </a:spcAft>
              <a:buClr>
                <a:srgbClr val="000000"/>
              </a:buClr>
              <a:buSzPct val="100000"/>
              <a:buFont typeface="Arial"/>
              <a:buChar char="❏"/>
            </a:pPr>
            <a:r>
              <a:rPr lang="en-US" sz="1800" b="0" i="0" u="none" strike="noStrike" cap="none" baseline="0">
                <a:solidFill>
                  <a:srgbClr val="000000"/>
                </a:solidFill>
                <a:latin typeface="Arial"/>
                <a:ea typeface="Arial"/>
                <a:cs typeface="Arial"/>
                <a:sym typeface="Arial"/>
                <a:rtl val="0"/>
              </a:rPr>
              <a:t>There is </a:t>
            </a:r>
            <a:r>
              <a:rPr lang="en-US" sz="1800" b="1" i="0" u="none" strike="noStrike" cap="none" baseline="0">
                <a:solidFill>
                  <a:srgbClr val="000000"/>
                </a:solidFill>
                <a:latin typeface="Arial"/>
                <a:ea typeface="Arial"/>
                <a:cs typeface="Arial"/>
                <a:sym typeface="Arial"/>
                <a:rtl val="0"/>
              </a:rPr>
              <a:t>more overhead</a:t>
            </a:r>
            <a:r>
              <a:rPr lang="en-US" sz="1800" b="0" i="0" u="none" strike="noStrike" cap="none" baseline="0">
                <a:solidFill>
                  <a:srgbClr val="000000"/>
                </a:solidFill>
                <a:latin typeface="Arial"/>
                <a:ea typeface="Arial"/>
                <a:cs typeface="Arial"/>
                <a:sym typeface="Arial"/>
                <a:rtl val="0"/>
              </a:rPr>
              <a:t> because you have to keep track of when the pages were used. However the theory is that you will end up having more hits because you keep in memory the recently used pages.</a:t>
            </a:r>
          </a:p>
          <a:p>
            <a:pPr marR="0" lvl="0" algn="l" rtl="0">
              <a:lnSpc>
                <a:spcPct val="115000"/>
              </a:lnSpc>
              <a:spcBef>
                <a:spcPts val="0"/>
              </a:spcBef>
              <a:spcAft>
                <a:spcPts val="0"/>
              </a:spcAft>
              <a:buNone/>
            </a:pPr>
            <a:endParaRPr sz="1800" b="0" i="0" u="none" strike="noStrike" cap="none" baseline="0">
              <a:solidFill>
                <a:srgbClr val="000000"/>
              </a:solidFill>
              <a:latin typeface="Arial"/>
              <a:ea typeface="Arial"/>
              <a:cs typeface="Arial"/>
              <a:sym typeface="Arial"/>
              <a:rtl val="0"/>
            </a:endParaRPr>
          </a:p>
          <a:p>
            <a:pPr marR="0" lvl="0" algn="l" rtl="0">
              <a:lnSpc>
                <a:spcPct val="115000"/>
              </a:lnSpc>
              <a:spcBef>
                <a:spcPts val="0"/>
              </a:spcBef>
              <a:spcAft>
                <a:spcPts val="0"/>
              </a:spcAft>
              <a:buNone/>
            </a:pPr>
            <a:endParaRPr sz="1800" b="0" i="0" u="none" strike="noStrike" cap="none" baseline="0">
              <a:solidFill>
                <a:srgbClr val="000000"/>
              </a:solidFill>
              <a:latin typeface="Arial"/>
              <a:ea typeface="Arial"/>
              <a:cs typeface="Arial"/>
              <a:sym typeface="Arial"/>
              <a:rtl val="0"/>
            </a:endParaRPr>
          </a:p>
        </p:txBody>
      </p:sp>
      <p:cxnSp>
        <p:nvCxnSpPr>
          <p:cNvPr id="118" name="Shape 118"/>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483</Words>
  <Application>Microsoft Office PowerPoint</Application>
  <PresentationFormat>On-screen Show (16:9)</PresentationFormat>
  <Paragraphs>280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Proxima Nova</vt:lpstr>
      <vt:lpstr>Calibri</vt:lpstr>
      <vt:lpstr>Arial</vt:lpstr>
      <vt:lpstr>spearmint</vt:lpstr>
      <vt:lpstr>Lab Project 3 Memory Management</vt:lpstr>
      <vt:lpstr>Experiment configuration Memory Management</vt:lpstr>
      <vt:lpstr> Table for performance data FIFO</vt:lpstr>
      <vt:lpstr> Table for performance data LRU</vt:lpstr>
      <vt:lpstr>Compare performance of different Replacement algorithms</vt:lpstr>
      <vt:lpstr> Pros FIFO</vt:lpstr>
      <vt:lpstr> Cons FIFO</vt:lpstr>
      <vt:lpstr> Pros LRU Algorithm</vt:lpstr>
      <vt:lpstr> Cons LRU Algorithm</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Project 3 Memory Management</dc:title>
  <cp:lastModifiedBy>Ankur Pandey</cp:lastModifiedBy>
  <cp:revision>2</cp:revision>
  <dcterms:modified xsi:type="dcterms:W3CDTF">2015-12-03T23:20:32Z</dcterms:modified>
</cp:coreProperties>
</file>