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252"/>
    <a:srgbClr val="043555"/>
    <a:srgbClr val="DBECEF"/>
    <a:srgbClr val="B3CBDA"/>
    <a:srgbClr val="DEEDF6"/>
    <a:srgbClr val="B7BBBB"/>
    <a:srgbClr val="DBEFF8"/>
    <a:srgbClr val="A9BDCD"/>
    <a:srgbClr val="E4F0FB"/>
    <a:srgbClr val="466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9" autoAdjust="0"/>
    <p:restoredTop sz="86385" autoAdjust="0"/>
  </p:normalViewPr>
  <p:slideViewPr>
    <p:cSldViewPr snapToGrid="0">
      <p:cViewPr varScale="1">
        <p:scale>
          <a:sx n="68" d="100"/>
          <a:sy n="68" d="100"/>
        </p:scale>
        <p:origin x="1938" y="8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1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3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9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3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0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F76E0-0E6A-48DD-894F-76E57A92DEFC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3C69-7159-4BE6-9C9B-57C48C7F8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1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47000" r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547360C-2943-8EC0-B719-4199B0322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20000">
            <a:off x="5220000" y="450051"/>
            <a:ext cx="2376000" cy="215751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F5A1A-0C81-34E4-9198-5CD816549873}"/>
              </a:ext>
            </a:extLst>
          </p:cNvPr>
          <p:cNvSpPr txBox="1"/>
          <p:nvPr/>
        </p:nvSpPr>
        <p:spPr>
          <a:xfrm rot="3720000">
            <a:off x="4830422" y="2047336"/>
            <a:ext cx="2880000" cy="2880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13252"/>
                </a:solidFill>
                <a:latin typeface="Nyala" panose="02000504070300020003" pitchFamily="2" charset="0"/>
              </a:rPr>
              <a:t>Proper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F537-0DA9-BDB8-07A0-6C01792CE5E9}"/>
              </a:ext>
            </a:extLst>
          </p:cNvPr>
          <p:cNvSpPr txBox="1"/>
          <p:nvPr/>
        </p:nvSpPr>
        <p:spPr>
          <a:xfrm rot="5460000">
            <a:off x="4987244" y="1552767"/>
            <a:ext cx="2880000" cy="38691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13252"/>
                </a:solidFill>
                <a:latin typeface="Nyala" panose="02000504070300020003" pitchFamily="2" charset="0"/>
              </a:rPr>
              <a:t>Scoper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6B25C-AB45-271C-9ECA-462A05C1AE7D}"/>
              </a:ext>
            </a:extLst>
          </p:cNvPr>
          <p:cNvSpPr txBox="1"/>
          <p:nvPr/>
        </p:nvSpPr>
        <p:spPr>
          <a:xfrm>
            <a:off x="1800000" y="540000"/>
            <a:ext cx="34136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Plan of System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CF05A-EE6E-7C1D-E639-4D24EF8EFAD4}"/>
              </a:ext>
            </a:extLst>
          </p:cNvPr>
          <p:cNvSpPr txBox="1"/>
          <p:nvPr/>
        </p:nvSpPr>
        <p:spPr>
          <a:xfrm>
            <a:off x="936000" y="2628000"/>
            <a:ext cx="6206293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latin typeface="+mj-lt"/>
              </a:rPr>
              <a:t>I Introduction</a:t>
            </a:r>
          </a:p>
          <a:p>
            <a:endParaRPr lang="en-US" sz="1300" dirty="0"/>
          </a:p>
          <a:p>
            <a:r>
              <a:rPr lang="en-US" sz="1300" dirty="0"/>
              <a:t>A software product name is Proper </a:t>
            </a:r>
            <a:r>
              <a:rPr lang="en-US" sz="1300" dirty="0" err="1"/>
              <a:t>Scoper</a:t>
            </a:r>
            <a:r>
              <a:rPr lang="en-US" sz="1300" dirty="0"/>
              <a:t>, PS. It allows QA to manage software testing information. PS is a Web application, with abilities:</a:t>
            </a:r>
          </a:p>
          <a:p>
            <a:r>
              <a:rPr lang="en-US" sz="1300" dirty="0"/>
              <a:t>1. To create, modify, view, save and select test plans, test suits, tests, bug reports.</a:t>
            </a:r>
          </a:p>
          <a:p>
            <a:r>
              <a:rPr lang="en-US" sz="1300" dirty="0"/>
              <a:t>2. To run tests (results and log files can be generated for each test).</a:t>
            </a:r>
          </a:p>
          <a:p>
            <a:r>
              <a:rPr lang="en-US" sz="1300" dirty="0"/>
              <a:t>3. The simultaneous use.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CCCBE-8138-4965-BAA1-D19BD7A3D7A1}"/>
              </a:ext>
            </a:extLst>
          </p:cNvPr>
          <p:cNvSpPr txBox="1"/>
          <p:nvPr/>
        </p:nvSpPr>
        <p:spPr>
          <a:xfrm>
            <a:off x="936000" y="4248011"/>
            <a:ext cx="419511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latin typeface="+mj-lt"/>
              </a:rPr>
              <a:t>II Test item</a:t>
            </a:r>
          </a:p>
          <a:p>
            <a:endParaRPr lang="en-US" sz="1300" dirty="0"/>
          </a:p>
          <a:p>
            <a:r>
              <a:rPr lang="en-US" sz="1300" dirty="0"/>
              <a:t>PS v.1.0.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AA7A3-C1AC-1FF8-CDA2-92572E073E4B}"/>
              </a:ext>
            </a:extLst>
          </p:cNvPr>
          <p:cNvSpPr txBox="1"/>
          <p:nvPr/>
        </p:nvSpPr>
        <p:spPr>
          <a:xfrm>
            <a:off x="936000" y="5067803"/>
            <a:ext cx="4195118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latin typeface="+mj-lt"/>
              </a:rPr>
              <a:t>III Features to be tested</a:t>
            </a:r>
          </a:p>
          <a:p>
            <a:endParaRPr lang="en-US" sz="1300" dirty="0"/>
          </a:p>
          <a:p>
            <a:r>
              <a:rPr lang="en-US" sz="1300" dirty="0"/>
              <a:t>1. User interface.</a:t>
            </a:r>
          </a:p>
          <a:p>
            <a:r>
              <a:rPr lang="en-US" sz="1300" dirty="0"/>
              <a:t>2. Navigation.</a:t>
            </a:r>
          </a:p>
          <a:p>
            <a:r>
              <a:rPr lang="en-US" sz="1300" dirty="0"/>
              <a:t>3. Current projects.</a:t>
            </a:r>
          </a:p>
          <a:p>
            <a:r>
              <a:rPr lang="en-US" sz="1300" dirty="0"/>
              <a:t>4. Completed projects.</a:t>
            </a:r>
          </a:p>
          <a:p>
            <a:r>
              <a:rPr lang="en-US" sz="1300" dirty="0"/>
              <a:t>5. Create a project.</a:t>
            </a:r>
          </a:p>
          <a:p>
            <a:r>
              <a:rPr lang="en-US" sz="1300" dirty="0"/>
              <a:t>6. Change a project.</a:t>
            </a:r>
          </a:p>
          <a:p>
            <a:r>
              <a:rPr lang="en-US" sz="1300" dirty="0"/>
              <a:t>7. Delete a project.</a:t>
            </a:r>
          </a:p>
          <a:p>
            <a:r>
              <a:rPr lang="en-US" sz="1300" dirty="0"/>
              <a:t>8. Create a test case or set.</a:t>
            </a:r>
          </a:p>
          <a:p>
            <a:r>
              <a:rPr lang="en-US" sz="1300" dirty="0"/>
              <a:t>9. Change a test case or set.</a:t>
            </a:r>
          </a:p>
          <a:p>
            <a:r>
              <a:rPr lang="en-US" sz="1300" dirty="0"/>
              <a:t>10. Delete a test case or set.</a:t>
            </a:r>
          </a:p>
          <a:p>
            <a:r>
              <a:rPr lang="en-US" sz="1300" dirty="0"/>
              <a:t>11. Display a test.</a:t>
            </a:r>
          </a:p>
          <a:p>
            <a:r>
              <a:rPr lang="en-US" sz="1300" dirty="0"/>
              <a:t>12. Display a test case.</a:t>
            </a:r>
          </a:p>
          <a:p>
            <a:r>
              <a:rPr lang="en-US" sz="1300" dirty="0"/>
              <a:t>13. Run a test.</a:t>
            </a:r>
          </a:p>
          <a:p>
            <a:r>
              <a:rPr lang="en-US" sz="1300" dirty="0"/>
              <a:t>14. Test results.</a:t>
            </a:r>
          </a:p>
          <a:p>
            <a:r>
              <a:rPr lang="en-US" sz="1300" dirty="0"/>
              <a:t>15. Multi-user functionality.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865F8-DB2D-26A9-6A05-23F3770F88D0}"/>
              </a:ext>
            </a:extLst>
          </p:cNvPr>
          <p:cNvSpPr txBox="1"/>
          <p:nvPr/>
        </p:nvSpPr>
        <p:spPr>
          <a:xfrm>
            <a:off x="936000" y="8688362"/>
            <a:ext cx="629279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latin typeface="+mj-lt"/>
              </a:rPr>
              <a:t>IV  Features not to be tested</a:t>
            </a:r>
          </a:p>
          <a:p>
            <a:endParaRPr lang="en-US" sz="1300" dirty="0"/>
          </a:p>
          <a:p>
            <a:r>
              <a:rPr lang="en-US" sz="1300" dirty="0"/>
              <a:t>1. Database - assume, that the database is installed and functioning.</a:t>
            </a:r>
          </a:p>
          <a:p>
            <a:r>
              <a:rPr lang="en-US" sz="1300" dirty="0"/>
              <a:t>2. Web-server.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5EA63-D678-A999-2149-C9579510DA0A}"/>
              </a:ext>
            </a:extLst>
          </p:cNvPr>
          <p:cNvSpPr txBox="1"/>
          <p:nvPr/>
        </p:nvSpPr>
        <p:spPr>
          <a:xfrm>
            <a:off x="936000" y="2136230"/>
            <a:ext cx="341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 Proper </a:t>
            </a:r>
            <a:r>
              <a:rPr lang="en-US" b="1" dirty="0" err="1">
                <a:latin typeface="+mj-lt"/>
              </a:rPr>
              <a:t>Scoper</a:t>
            </a:r>
            <a:r>
              <a:rPr lang="en-US" b="1" dirty="0">
                <a:latin typeface="+mj-lt"/>
              </a:rPr>
              <a:t> v.1.0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88ABB2E-E303-E5A1-46ED-2B2A98EE5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4353" y="-1944159"/>
            <a:ext cx="6703695" cy="1944159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dirty="0"/>
            </a:br>
            <a:r>
              <a:rPr lang="en-US" dirty="0"/>
              <a:t>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221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47000" r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547360C-2943-8EC0-B719-4199B0322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20000">
            <a:off x="5220000" y="450051"/>
            <a:ext cx="2376000" cy="215751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F5A1A-0C81-34E4-9198-5CD816549873}"/>
              </a:ext>
            </a:extLst>
          </p:cNvPr>
          <p:cNvSpPr txBox="1"/>
          <p:nvPr/>
        </p:nvSpPr>
        <p:spPr>
          <a:xfrm rot="3720000">
            <a:off x="4830422" y="2047336"/>
            <a:ext cx="2880000" cy="2880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13252"/>
                </a:solidFill>
                <a:latin typeface="Nyala" panose="02000504070300020003" pitchFamily="2" charset="0"/>
              </a:rPr>
              <a:t>Proper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F537-0DA9-BDB8-07A0-6C01792CE5E9}"/>
              </a:ext>
            </a:extLst>
          </p:cNvPr>
          <p:cNvSpPr txBox="1"/>
          <p:nvPr/>
        </p:nvSpPr>
        <p:spPr>
          <a:xfrm rot="5460000">
            <a:off x="4987244" y="1552767"/>
            <a:ext cx="2880000" cy="38691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13252"/>
                </a:solidFill>
                <a:latin typeface="Nyala" panose="02000504070300020003" pitchFamily="2" charset="0"/>
              </a:rPr>
              <a:t>Scoper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8E76F-AF00-3EA4-8113-E58AD27C44B3}"/>
              </a:ext>
            </a:extLst>
          </p:cNvPr>
          <p:cNvSpPr txBox="1"/>
          <p:nvPr/>
        </p:nvSpPr>
        <p:spPr>
          <a:xfrm>
            <a:off x="935999" y="1089115"/>
            <a:ext cx="46863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+mj-lt"/>
              </a:rPr>
              <a:t>V Approach</a:t>
            </a:r>
          </a:p>
          <a:p>
            <a:endParaRPr lang="en-US" sz="1300" dirty="0"/>
          </a:p>
          <a:p>
            <a:r>
              <a:rPr lang="en-US" sz="1300" dirty="0"/>
              <a:t>1. Functional testing - positive and negative testing.</a:t>
            </a:r>
          </a:p>
          <a:p>
            <a:r>
              <a:rPr lang="en-US" sz="1300" dirty="0"/>
              <a:t>2. Regression testing - every bug fix must be checked.</a:t>
            </a:r>
          </a:p>
          <a:p>
            <a:r>
              <a:rPr lang="en-US" sz="1300" dirty="0"/>
              <a:t>3. Installation testing - Windows 10, 11.</a:t>
            </a:r>
          </a:p>
          <a:p>
            <a:r>
              <a:rPr lang="en-US" sz="1300" dirty="0"/>
              <a:t>4. GUI Testing.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AC737-197B-7210-187F-CF37EA541205}"/>
              </a:ext>
            </a:extLst>
          </p:cNvPr>
          <p:cNvSpPr txBox="1"/>
          <p:nvPr/>
        </p:nvSpPr>
        <p:spPr>
          <a:xfrm>
            <a:off x="921583" y="2520639"/>
            <a:ext cx="69476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+mj-lt"/>
              </a:rPr>
              <a:t>VI Item pass/fail criteria </a:t>
            </a:r>
          </a:p>
          <a:p>
            <a:endParaRPr lang="en-US" sz="1300" dirty="0"/>
          </a:p>
          <a:p>
            <a:r>
              <a:rPr lang="en-US" sz="1300" dirty="0"/>
              <a:t>1. Each test case is described by item pass/fail criteria according to expected results.</a:t>
            </a:r>
          </a:p>
          <a:p>
            <a:r>
              <a:rPr lang="en-US" sz="1300" dirty="0"/>
              <a:t>2. If, after running the test, the expected result is obtained, then the test passes successfully.</a:t>
            </a:r>
          </a:p>
          <a:p>
            <a:r>
              <a:rPr lang="en-US" sz="1300" dirty="0"/>
              <a:t>3. If, after running the test, the expected result is not obtained, then the test fails.</a:t>
            </a:r>
          </a:p>
          <a:p>
            <a:r>
              <a:rPr lang="en-US" sz="1300" dirty="0"/>
              <a:t>4. All tests must be executed.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2AB01-88B2-4151-484E-48CE7F9C3890}"/>
              </a:ext>
            </a:extLst>
          </p:cNvPr>
          <p:cNvSpPr txBox="1"/>
          <p:nvPr/>
        </p:nvSpPr>
        <p:spPr>
          <a:xfrm>
            <a:off x="935999" y="3951532"/>
            <a:ext cx="67161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+mj-lt"/>
              </a:rPr>
              <a:t>VII Suspension criteria and resumption requirements</a:t>
            </a:r>
          </a:p>
          <a:p>
            <a:endParaRPr lang="en-US" sz="1300" dirty="0"/>
          </a:p>
          <a:p>
            <a:r>
              <a:rPr lang="en-US" sz="1300" dirty="0"/>
              <a:t>1. If fundamental functionality fails, such as installing or launching a program, the testing suspends until the functionality becomes available. </a:t>
            </a:r>
          </a:p>
          <a:p>
            <a:r>
              <a:rPr lang="en-US" sz="1300" dirty="0"/>
              <a:t>2. Finding blockers and critical bugs continues, unless the bugs block 50% or more test cases.</a:t>
            </a:r>
          </a:p>
          <a:p>
            <a:r>
              <a:rPr lang="en-US" sz="1300" dirty="0"/>
              <a:t>3. If testing is suspended, the development and test teams meet daily to make progress on resuming the testing. Meetings continue until agreement to restart the testing process is reached.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16659E-C44C-C548-1533-AACB03DF13EE}"/>
              </a:ext>
            </a:extLst>
          </p:cNvPr>
          <p:cNvSpPr txBox="1"/>
          <p:nvPr/>
        </p:nvSpPr>
        <p:spPr>
          <a:xfrm>
            <a:off x="921583" y="5782534"/>
            <a:ext cx="4195118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latin typeface="+mj-lt"/>
              </a:rPr>
              <a:t>VIII Test deliverables</a:t>
            </a:r>
          </a:p>
          <a:p>
            <a:endParaRPr lang="en-US" sz="1300" dirty="0"/>
          </a:p>
          <a:p>
            <a:r>
              <a:rPr lang="en-US" sz="1300" dirty="0"/>
              <a:t>1. Test Plan of System Testing of the Proper </a:t>
            </a:r>
            <a:r>
              <a:rPr lang="en-US" sz="1300" dirty="0" err="1"/>
              <a:t>Scoper</a:t>
            </a:r>
            <a:r>
              <a:rPr lang="en-US" sz="1300" dirty="0"/>
              <a:t> v.1.0</a:t>
            </a:r>
          </a:p>
          <a:p>
            <a:r>
              <a:rPr lang="en-US" sz="1300" dirty="0"/>
              <a:t>2. Traceable Requirements Matrix.</a:t>
            </a:r>
          </a:p>
          <a:p>
            <a:r>
              <a:rPr lang="en-US" sz="1300" dirty="0"/>
              <a:t>3. Test run reports.</a:t>
            </a:r>
          </a:p>
          <a:p>
            <a:r>
              <a:rPr lang="en-US" sz="1300" dirty="0"/>
              <a:t>4. Daily testing status updates.</a:t>
            </a:r>
          </a:p>
          <a:p>
            <a:r>
              <a:rPr lang="en-US" sz="1300" dirty="0"/>
              <a:t>5. Bug reports.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75C76-BE4E-A963-81C9-6B9A9B67DDE5}"/>
              </a:ext>
            </a:extLst>
          </p:cNvPr>
          <p:cNvSpPr txBox="1"/>
          <p:nvPr/>
        </p:nvSpPr>
        <p:spPr>
          <a:xfrm>
            <a:off x="921583" y="7413481"/>
            <a:ext cx="46863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+mj-lt"/>
              </a:rPr>
              <a:t>IX Testing tasks and estimation</a:t>
            </a:r>
          </a:p>
          <a:p>
            <a:endParaRPr lang="en-US" sz="1300" dirty="0"/>
          </a:p>
          <a:p>
            <a:r>
              <a:rPr lang="en-US" sz="1300" dirty="0"/>
              <a:t>1. Installation testing - Windows 10, 11 - 12 man-hours.</a:t>
            </a:r>
          </a:p>
          <a:p>
            <a:r>
              <a:rPr lang="en-US" sz="1300" dirty="0"/>
              <a:t>2. Functional testing and bug reporting - 16 man-hours.</a:t>
            </a:r>
          </a:p>
          <a:p>
            <a:r>
              <a:rPr lang="en-US" sz="1300" dirty="0"/>
              <a:t>3. Verification of the bug fixing - 24 man-hours.</a:t>
            </a:r>
          </a:p>
          <a:p>
            <a:r>
              <a:rPr lang="en-US" sz="1300" dirty="0"/>
              <a:t>4. GUI testing - 16 man-hours.</a:t>
            </a:r>
          </a:p>
          <a:p>
            <a:r>
              <a:rPr lang="en-US" sz="1300" dirty="0"/>
              <a:t>5. Bug tracking - 15 man-hours.</a:t>
            </a:r>
          </a:p>
          <a:p>
            <a:r>
              <a:rPr lang="en-US" sz="1300" dirty="0"/>
              <a:t>6. Test run reporting - 7 man-hours.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B702A1-8FB0-526D-DE35-7DE8752CE9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4353" y="-1944159"/>
            <a:ext cx="6703695" cy="19441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731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47000" r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547360C-2943-8EC0-B719-4199B0322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20000">
            <a:off x="5220000" y="450051"/>
            <a:ext cx="2376000" cy="215751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F5A1A-0C81-34E4-9198-5CD816549873}"/>
              </a:ext>
            </a:extLst>
          </p:cNvPr>
          <p:cNvSpPr txBox="1"/>
          <p:nvPr/>
        </p:nvSpPr>
        <p:spPr>
          <a:xfrm rot="3720000">
            <a:off x="4830422" y="2047336"/>
            <a:ext cx="2880000" cy="2880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13252"/>
                </a:solidFill>
                <a:latin typeface="Nyala" panose="02000504070300020003" pitchFamily="2" charset="0"/>
              </a:rPr>
              <a:t>Proper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F537-0DA9-BDB8-07A0-6C01792CE5E9}"/>
              </a:ext>
            </a:extLst>
          </p:cNvPr>
          <p:cNvSpPr txBox="1"/>
          <p:nvPr/>
        </p:nvSpPr>
        <p:spPr>
          <a:xfrm rot="5460000">
            <a:off x="4987244" y="1552767"/>
            <a:ext cx="2880000" cy="38691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13252"/>
                </a:solidFill>
                <a:latin typeface="Nyala" panose="02000504070300020003" pitchFamily="2" charset="0"/>
              </a:rPr>
              <a:t>Scoper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BF6E5-5D2D-780F-2FA8-32E074157C77}"/>
              </a:ext>
            </a:extLst>
          </p:cNvPr>
          <p:cNvSpPr txBox="1"/>
          <p:nvPr/>
        </p:nvSpPr>
        <p:spPr>
          <a:xfrm>
            <a:off x="936000" y="1090800"/>
            <a:ext cx="41481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+mj-lt"/>
              </a:rPr>
              <a:t>X Environmental needs</a:t>
            </a:r>
          </a:p>
          <a:p>
            <a:endParaRPr lang="en-US" sz="1300" dirty="0"/>
          </a:p>
          <a:p>
            <a:r>
              <a:rPr lang="en-US" sz="1300" dirty="0"/>
              <a:t>1. OS: Windows 10, 11.</a:t>
            </a:r>
          </a:p>
          <a:p>
            <a:r>
              <a:rPr lang="en-US" sz="1300" dirty="0"/>
              <a:t>2. Browsers: Google Chrome, Microsoft Edge.</a:t>
            </a:r>
          </a:p>
          <a:p>
            <a:r>
              <a:rPr lang="en-US" sz="1300" dirty="0"/>
              <a:t>3. CPU: Intel Core i3.</a:t>
            </a:r>
          </a:p>
          <a:p>
            <a:r>
              <a:rPr lang="en-US" sz="1300" dirty="0"/>
              <a:t>4. 8gb RAM.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243E8-398F-750D-73CD-D9ADBDF1B259}"/>
              </a:ext>
            </a:extLst>
          </p:cNvPr>
          <p:cNvSpPr txBox="1"/>
          <p:nvPr/>
        </p:nvSpPr>
        <p:spPr>
          <a:xfrm>
            <a:off x="936000" y="2511964"/>
            <a:ext cx="5696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+mj-lt"/>
              </a:rPr>
              <a:t>XI Responsibilities</a:t>
            </a:r>
          </a:p>
          <a:p>
            <a:endParaRPr lang="en-US" sz="1300" dirty="0"/>
          </a:p>
          <a:p>
            <a:r>
              <a:rPr lang="en-US" sz="1300" dirty="0"/>
              <a:t>QA Team Lead, K. Kaladze -  test coordination and reporting, functional testing.</a:t>
            </a:r>
          </a:p>
          <a:p>
            <a:r>
              <a:rPr lang="en-US" sz="1300" dirty="0"/>
              <a:t>QA Engineer, J. </a:t>
            </a:r>
            <a:r>
              <a:rPr lang="en-US" sz="1300" dirty="0" err="1"/>
              <a:t>Agahova</a:t>
            </a:r>
            <a:r>
              <a:rPr lang="en-US" sz="1300" dirty="0"/>
              <a:t> - installation testing, functional testing.</a:t>
            </a:r>
          </a:p>
          <a:p>
            <a:r>
              <a:rPr lang="en-US" sz="1300" dirty="0"/>
              <a:t>QA Engineer, Y. </a:t>
            </a:r>
            <a:r>
              <a:rPr lang="en-US" sz="1300" dirty="0" err="1"/>
              <a:t>Mazurok</a:t>
            </a:r>
            <a:r>
              <a:rPr lang="en-US" sz="1300" dirty="0"/>
              <a:t> - GUI testing.</a:t>
            </a:r>
          </a:p>
          <a:p>
            <a:r>
              <a:rPr lang="en-US" sz="1300" dirty="0"/>
              <a:t>Developer, M. Perminov - functional testing, bug fixing.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449BD-9004-3B88-955B-5C04E7850CC0}"/>
              </a:ext>
            </a:extLst>
          </p:cNvPr>
          <p:cNvSpPr txBox="1"/>
          <p:nvPr/>
        </p:nvSpPr>
        <p:spPr>
          <a:xfrm>
            <a:off x="936000" y="3933128"/>
            <a:ext cx="419511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latin typeface="+mj-lt"/>
              </a:rPr>
              <a:t>XII Schedule</a:t>
            </a:r>
          </a:p>
          <a:p>
            <a:endParaRPr lang="en-US" sz="1300" dirty="0"/>
          </a:p>
          <a:p>
            <a:r>
              <a:rPr lang="en-US" sz="1300" dirty="0"/>
              <a:t>Installation testing - 8/29/2022-9/2/2022.</a:t>
            </a:r>
          </a:p>
          <a:p>
            <a:r>
              <a:rPr lang="en-US" sz="1300" dirty="0"/>
              <a:t>Smoke test - 9/5/2022-9/9/2022.</a:t>
            </a:r>
          </a:p>
          <a:p>
            <a:r>
              <a:rPr lang="en-US" sz="1300" dirty="0"/>
              <a:t>Testing - 9/12/2022-10/5/2022.</a:t>
            </a:r>
          </a:p>
          <a:p>
            <a:r>
              <a:rPr lang="en-US" sz="1300" dirty="0"/>
              <a:t>Evaluating results - 10/6/2022.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749F0-A117-14B9-E653-6AAB04250111}"/>
              </a:ext>
            </a:extLst>
          </p:cNvPr>
          <p:cNvSpPr txBox="1"/>
          <p:nvPr/>
        </p:nvSpPr>
        <p:spPr>
          <a:xfrm>
            <a:off x="936000" y="5354292"/>
            <a:ext cx="803498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latin typeface="+mj-lt"/>
              </a:rPr>
              <a:t>XIII Risks and contingencies</a:t>
            </a:r>
          </a:p>
          <a:p>
            <a:endParaRPr lang="en-US" sz="1300" dirty="0"/>
          </a:p>
          <a:p>
            <a:r>
              <a:rPr lang="en-US" sz="1300" dirty="0"/>
              <a:t>There are risks of unexpected absence of employee. In case of need, A. Shevchenko </a:t>
            </a:r>
          </a:p>
          <a:p>
            <a:r>
              <a:rPr lang="en-US" sz="1300" dirty="0"/>
              <a:t>and M. </a:t>
            </a:r>
            <a:r>
              <a:rPr lang="en-US" sz="1300" dirty="0" err="1"/>
              <a:t>Shatskih</a:t>
            </a:r>
            <a:r>
              <a:rPr lang="en-US" sz="1300" dirty="0"/>
              <a:t> from the development team agreed to substitute partially the absent.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B99A65-5F41-8563-E407-01BF2FCB3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4353" y="-1944159"/>
            <a:ext cx="6703695" cy="19441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0704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674</Words>
  <Application>Microsoft Office PowerPoint</Application>
  <PresentationFormat>Custom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Nyala</vt:lpstr>
      <vt:lpstr>Тема Office</vt:lpstr>
      <vt:lpstr> 1</vt:lpstr>
      <vt:lpstr>2</vt:lpstr>
      <vt:lpstr>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Max Perminov</dc:creator>
  <cp:lastModifiedBy>Max Perminov</cp:lastModifiedBy>
  <cp:revision>118</cp:revision>
  <dcterms:created xsi:type="dcterms:W3CDTF">2022-07-08T13:44:25Z</dcterms:created>
  <dcterms:modified xsi:type="dcterms:W3CDTF">2023-04-07T19:59:03Z</dcterms:modified>
</cp:coreProperties>
</file>