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  <p:sldMasterId id="2147483648" r:id="rId2"/>
    <p:sldMasterId id="2147483679" r:id="rId3"/>
  </p:sldMasterIdLst>
  <p:notesMasterIdLst>
    <p:notesMasterId r:id="rId20"/>
  </p:notesMasterIdLst>
  <p:handoutMasterIdLst>
    <p:handoutMasterId r:id="rId21"/>
  </p:handoutMasterIdLst>
  <p:sldIdLst>
    <p:sldId id="256" r:id="rId4"/>
    <p:sldId id="329" r:id="rId5"/>
    <p:sldId id="331" r:id="rId6"/>
    <p:sldId id="355" r:id="rId7"/>
    <p:sldId id="346" r:id="rId8"/>
    <p:sldId id="344" r:id="rId9"/>
    <p:sldId id="345" r:id="rId10"/>
    <p:sldId id="352" r:id="rId11"/>
    <p:sldId id="347" r:id="rId12"/>
    <p:sldId id="348" r:id="rId13"/>
    <p:sldId id="349" r:id="rId14"/>
    <p:sldId id="350" r:id="rId15"/>
    <p:sldId id="353" r:id="rId16"/>
    <p:sldId id="343" r:id="rId17"/>
    <p:sldId id="258" r:id="rId18"/>
    <p:sldId id="354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.perello" initials="j" lastIdx="7" clrIdx="0">
    <p:extLst>
      <p:ext uri="{19B8F6BF-5375-455C-9EA6-DF929625EA0E}">
        <p15:presenceInfo xmlns:p15="http://schemas.microsoft.com/office/powerpoint/2012/main" userId="S::josep.perello@ub.edu::99beb517-08ba-494a-9f3d-de59567ec820" providerId="AD"/>
      </p:ext>
    </p:extLst>
  </p:cmAuthor>
  <p:cmAuthor id="2" name="Dr. Franziska Peter" initials="DP" lastIdx="5" clrIdx="1">
    <p:extLst>
      <p:ext uri="{19B8F6BF-5375-455C-9EA6-DF929625EA0E}">
        <p15:presenceInfo xmlns:p15="http://schemas.microsoft.com/office/powerpoint/2012/main" userId="S::fpeter@ub.edu::225fbe7c-34fc-4c94-8269-ebffbda4700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2FF89-35FA-36F5-871D-BD4D3A16699E}" v="413" dt="2022-11-16T17:47:11.064"/>
    <p1510:client id="{765AC34B-B98C-6366-FEFC-96B90859DE8A}" v="7" dt="2022-11-16T18:04:38.119"/>
    <p1510:client id="{C1FC607E-0E91-B4BF-06BE-D89782FA770C}" v="36" dt="2022-11-16T18:03:15.927"/>
    <p1510:client id="{FA2F244A-196D-D548-A108-2252C921CC4A}" v="10" dt="2021-11-16T11:44:14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5" autoAdjust="0"/>
    <p:restoredTop sz="94574"/>
  </p:normalViewPr>
  <p:slideViewPr>
    <p:cSldViewPr snapToGrid="0">
      <p:cViewPr>
        <p:scale>
          <a:sx n="91" d="100"/>
          <a:sy n="91" d="100"/>
        </p:scale>
        <p:origin x="2632" y="976"/>
      </p:cViewPr>
      <p:guideLst>
        <p:guide orient="horz" pos="3984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2D6AA3B-B5E1-D24F-8640-EC3E91FDC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F7145C-54ED-D046-AB3F-F22C512874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EFC2784-4BF5-AC4A-8571-05AE15E22651}" type="datetime1">
              <a:rPr lang="es-ES_tradnl" altLang="es-ES"/>
              <a:pPr/>
              <a:t>27/6/23</a:t>
            </a:fld>
            <a:endParaRPr lang="es-ES_tradnl" alt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A06E87-E93A-1347-878B-D1515E94DD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192691-E37E-9D4E-ACAE-9D5B0FABBA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DA4410A-76C3-8941-AABF-96860083C814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502B1C36-66C4-2941-B42F-3D9C9DFD8E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66A4B745-6FFE-B945-B036-704241D7CF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626A8C2-ADBE-8548-BC7B-7BB8242233DB}" type="datetime1">
              <a:rPr lang="es-ES" altLang="es-ES"/>
              <a:pPr/>
              <a:t>27/6/23</a:t>
            </a:fld>
            <a:endParaRPr lang="es-ES" altLang="es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B8168DCA-7033-C144-8167-372CCE1512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BFD656C2-0798-CF4E-A6BB-968CAB5B9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5F0A4234-C057-0143-B20F-AF5E64D52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EF754D0-40B5-6149-A560-778412B72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5205998-EBCC-8646-9FB1-7A51F23A6DA5}" type="slidenum">
              <a:rPr lang="es-ES" altLang="es-ES"/>
              <a:pPr/>
              <a:t>‹Nr.›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>
                <a:effectLst/>
                <a:latin typeface="NimbusRomNo9L"/>
              </a:rPr>
              <a:t>In a </a:t>
            </a:r>
            <a:r>
              <a:rPr lang="de-DE" sz="1800" dirty="0" err="1">
                <a:effectLst/>
                <a:latin typeface="NimbusRomNo9L"/>
              </a:rPr>
              <a:t>receiver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swaption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the</a:t>
            </a:r>
            <a:r>
              <a:rPr lang="de-DE" sz="1800" dirty="0">
                <a:effectLst/>
                <a:latin typeface="NimbusRomNo9L"/>
              </a:rPr>
              <a:t> holder </a:t>
            </a:r>
            <a:r>
              <a:rPr lang="de-DE" sz="1800" dirty="0" err="1">
                <a:effectLst/>
                <a:latin typeface="NimbusRomNo9L"/>
              </a:rPr>
              <a:t>has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the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right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to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receive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the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fixed</a:t>
            </a:r>
            <a:r>
              <a:rPr lang="de-DE" sz="1800" dirty="0">
                <a:effectLst/>
                <a:latin typeface="NimbusRomNo9L"/>
              </a:rPr>
              <a:t> leg </a:t>
            </a:r>
            <a:r>
              <a:rPr lang="de-DE" sz="1800" dirty="0" err="1">
                <a:effectLst/>
                <a:latin typeface="NimbusRomNo9L"/>
              </a:rPr>
              <a:t>cashflows</a:t>
            </a:r>
            <a:r>
              <a:rPr lang="de-DE" sz="1800" dirty="0">
                <a:effectLst/>
                <a:latin typeface="NimbusRomNo9L"/>
              </a:rPr>
              <a:t> in </a:t>
            </a:r>
            <a:r>
              <a:rPr lang="de-DE" sz="1800" dirty="0" err="1">
                <a:effectLst/>
                <a:latin typeface="NimbusRomNo9L"/>
              </a:rPr>
              <a:t>the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underlying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swap</a:t>
            </a:r>
            <a:r>
              <a:rPr lang="de-DE" sz="1800" dirty="0">
                <a:effectLst/>
                <a:latin typeface="NimbusRomNo9L"/>
              </a:rPr>
              <a:t> at a </a:t>
            </a:r>
            <a:r>
              <a:rPr lang="de-DE" sz="1800" dirty="0" err="1">
                <a:effectLst/>
                <a:latin typeface="NimbusRomNo9L"/>
              </a:rPr>
              <a:t>strike</a:t>
            </a:r>
            <a:r>
              <a:rPr lang="de-DE" sz="1800" dirty="0">
                <a:effectLst/>
                <a:latin typeface="NimbusRomNo9L"/>
              </a:rPr>
              <a:t> rate </a:t>
            </a:r>
            <a:r>
              <a:rPr lang="de-DE" sz="1800" dirty="0" err="1">
                <a:effectLst/>
                <a:latin typeface="NimbusRomNo9L"/>
              </a:rPr>
              <a:t>agreed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today</a:t>
            </a:r>
            <a:r>
              <a:rPr lang="de-DE" sz="1800" dirty="0">
                <a:effectLst/>
                <a:latin typeface="NimbusRomNo9L"/>
              </a:rPr>
              <a:t> and </a:t>
            </a:r>
            <a:r>
              <a:rPr lang="de-DE" sz="1800" dirty="0" err="1">
                <a:effectLst/>
                <a:latin typeface="NimbusRomNo9L"/>
              </a:rPr>
              <a:t>pay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the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float</a:t>
            </a:r>
            <a:r>
              <a:rPr lang="de-DE" sz="1800" dirty="0">
                <a:effectLst/>
                <a:latin typeface="NimbusRomNo9L"/>
              </a:rPr>
              <a:t> leg </a:t>
            </a:r>
            <a:r>
              <a:rPr lang="de-DE" sz="1800" dirty="0" err="1">
                <a:effectLst/>
                <a:latin typeface="NimbusRomNo9L"/>
              </a:rPr>
              <a:t>cashflows</a:t>
            </a:r>
            <a:r>
              <a:rPr lang="de-DE" sz="1800" dirty="0">
                <a:effectLst/>
                <a:latin typeface="NimbusRomNo9L"/>
              </a:rPr>
              <a:t>. A rational </a:t>
            </a:r>
            <a:r>
              <a:rPr lang="de-DE" sz="1800" dirty="0" err="1">
                <a:effectLst/>
                <a:latin typeface="NimbusRomNo9L"/>
              </a:rPr>
              <a:t>option</a:t>
            </a:r>
            <a:r>
              <a:rPr lang="de-DE" sz="1800" dirty="0">
                <a:effectLst/>
                <a:latin typeface="NimbusRomNo9L"/>
              </a:rPr>
              <a:t> holder will </a:t>
            </a:r>
            <a:r>
              <a:rPr lang="de-DE" sz="1800" dirty="0" err="1">
                <a:effectLst/>
                <a:latin typeface="NimbusRomNo9L"/>
              </a:rPr>
              <a:t>only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exercise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the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option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if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the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fixed</a:t>
            </a:r>
            <a:r>
              <a:rPr lang="de-DE" sz="1800" dirty="0">
                <a:effectLst/>
                <a:latin typeface="NimbusRomNo9L"/>
              </a:rPr>
              <a:t> leg </a:t>
            </a:r>
            <a:r>
              <a:rPr lang="de-DE" sz="1800" dirty="0" err="1">
                <a:effectLst/>
                <a:latin typeface="NimbusRomNo9L"/>
              </a:rPr>
              <a:t>cashflows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to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be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received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are</a:t>
            </a:r>
            <a:r>
              <a:rPr lang="de-DE" sz="1800" dirty="0">
                <a:effectLst/>
                <a:latin typeface="NimbusRomNo9L"/>
              </a:rPr>
              <a:t> larger </a:t>
            </a:r>
            <a:r>
              <a:rPr lang="de-DE" sz="1800" dirty="0" err="1">
                <a:effectLst/>
                <a:latin typeface="NimbusRomNo9L"/>
              </a:rPr>
              <a:t>than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the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float</a:t>
            </a:r>
            <a:r>
              <a:rPr lang="de-DE" sz="1800" dirty="0">
                <a:effectLst/>
                <a:latin typeface="NimbusRomNo9L"/>
              </a:rPr>
              <a:t> leg </a:t>
            </a:r>
            <a:r>
              <a:rPr lang="de-DE" sz="1800" dirty="0" err="1">
                <a:effectLst/>
                <a:latin typeface="NimbusRomNo9L"/>
              </a:rPr>
              <a:t>cashflows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to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be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paid</a:t>
            </a:r>
            <a:r>
              <a:rPr lang="de-DE" sz="1800" dirty="0">
                <a:effectLst/>
                <a:latin typeface="NimbusRomNo9L"/>
              </a:rPr>
              <a:t>. </a:t>
            </a:r>
            <a:r>
              <a:rPr lang="de-DE" sz="1800" dirty="0" err="1">
                <a:effectLst/>
                <a:latin typeface="NimbusRomNo9L"/>
              </a:rPr>
              <a:t>Likewise</a:t>
            </a:r>
            <a:r>
              <a:rPr lang="de-DE" sz="1800" dirty="0">
                <a:effectLst/>
                <a:latin typeface="NimbusRomNo9L"/>
              </a:rPr>
              <a:t> a </a:t>
            </a:r>
            <a:r>
              <a:rPr lang="de-DE" sz="1800" dirty="0" err="1">
                <a:effectLst/>
                <a:latin typeface="NimbusRomNo9L"/>
              </a:rPr>
              <a:t>payer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swaption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extends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the</a:t>
            </a:r>
            <a:r>
              <a:rPr lang="de-DE" sz="1800" dirty="0">
                <a:effectLst/>
                <a:latin typeface="NimbusRomNo9L"/>
              </a:rPr>
              <a:t> holder </a:t>
            </a:r>
            <a:r>
              <a:rPr lang="de-DE" sz="1800" dirty="0" err="1">
                <a:effectLst/>
                <a:latin typeface="NimbusRomNo9L"/>
              </a:rPr>
              <a:t>the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right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to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receive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the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fixed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cashflows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from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the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underlying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swap</a:t>
            </a:r>
            <a:r>
              <a:rPr lang="de-DE" sz="1800" dirty="0">
                <a:effectLst/>
                <a:latin typeface="NimbusRomNo9L"/>
              </a:rPr>
              <a:t> and </a:t>
            </a:r>
            <a:r>
              <a:rPr lang="de-DE" sz="1800" dirty="0" err="1">
                <a:effectLst/>
                <a:latin typeface="NimbusRomNo9L"/>
              </a:rPr>
              <a:t>has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payoff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>
                <a:effectLst/>
                <a:latin typeface="CMMI12"/>
              </a:rPr>
              <a:t>X</a:t>
            </a:r>
            <a:r>
              <a:rPr lang="de-DE" sz="1800" dirty="0">
                <a:effectLst/>
                <a:latin typeface="CMMI8"/>
              </a:rPr>
              <a:t>T </a:t>
            </a:r>
            <a:endParaRPr lang="de-D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E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05998-EBCC-8646-9FB1-7A51F23A6DA5}" type="slidenum">
              <a:rPr lang="es-ES" altLang="es-ES" smtClean="0"/>
              <a:pPr/>
              <a:t>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5674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 err="1">
                <a:effectLst/>
                <a:latin typeface="CMMI12"/>
              </a:rPr>
              <a:t>e</a:t>
            </a:r>
            <a:r>
              <a:rPr lang="de-DE" sz="1800" dirty="0" err="1">
                <a:effectLst/>
                <a:latin typeface="CMSY8"/>
              </a:rPr>
              <a:t>−</a:t>
            </a:r>
            <a:r>
              <a:rPr lang="de-DE" sz="1800" dirty="0" err="1">
                <a:effectLst/>
                <a:latin typeface="CMMI8"/>
              </a:rPr>
              <a:t>r</a:t>
            </a:r>
            <a:r>
              <a:rPr lang="de-DE" sz="1800" dirty="0">
                <a:effectLst/>
                <a:latin typeface="CMR8"/>
              </a:rPr>
              <a:t>(</a:t>
            </a:r>
            <a:r>
              <a:rPr lang="de-DE" sz="1800" dirty="0">
                <a:effectLst/>
                <a:latin typeface="CMMI8"/>
              </a:rPr>
              <a:t>T </a:t>
            </a:r>
            <a:r>
              <a:rPr lang="de-DE" sz="1800" dirty="0">
                <a:effectLst/>
                <a:latin typeface="CMSY8"/>
              </a:rPr>
              <a:t>−</a:t>
            </a:r>
            <a:r>
              <a:rPr lang="de-DE" sz="1800" dirty="0">
                <a:effectLst/>
                <a:latin typeface="CMMI8"/>
              </a:rPr>
              <a:t>t</a:t>
            </a:r>
            <a:r>
              <a:rPr lang="de-DE" sz="1800" dirty="0">
                <a:effectLst/>
                <a:latin typeface="CMR8"/>
              </a:rPr>
              <a:t>) </a:t>
            </a:r>
            <a:r>
              <a:rPr lang="de-DE" sz="1800" dirty="0" err="1">
                <a:effectLst/>
                <a:latin typeface="NimbusRomNo9L"/>
              </a:rPr>
              <a:t>is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the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discount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factor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from</a:t>
            </a:r>
            <a:r>
              <a:rPr lang="de-DE" sz="1800" dirty="0">
                <a:effectLst/>
                <a:latin typeface="NimbusRomNo9L"/>
              </a:rPr>
              <a:t> time </a:t>
            </a:r>
            <a:r>
              <a:rPr lang="de-DE" sz="1800" dirty="0">
                <a:effectLst/>
                <a:latin typeface="CMMI12"/>
              </a:rPr>
              <a:t>T </a:t>
            </a:r>
            <a:r>
              <a:rPr lang="de-DE" sz="1800" dirty="0" err="1">
                <a:effectLst/>
                <a:latin typeface="NimbusRomNo9L"/>
              </a:rPr>
              <a:t>to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>
                <a:effectLst/>
                <a:latin typeface="CMMI12"/>
              </a:rPr>
              <a:t>t </a:t>
            </a:r>
            <a:r>
              <a:rPr lang="de-DE" sz="1800" dirty="0" err="1">
                <a:effectLst/>
                <a:latin typeface="NimbusRomNo9L"/>
              </a:rPr>
              <a:t>under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the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savings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account</a:t>
            </a:r>
            <a:r>
              <a:rPr lang="de-DE" sz="1800" dirty="0">
                <a:effectLst/>
                <a:latin typeface="NimbusRomNo9L"/>
              </a:rPr>
              <a:t> </a:t>
            </a:r>
            <a:r>
              <a:rPr lang="de-DE" sz="1800" dirty="0" err="1">
                <a:effectLst/>
                <a:latin typeface="NimbusRomNo9L"/>
              </a:rPr>
              <a:t>measure</a:t>
            </a:r>
            <a:r>
              <a:rPr lang="de-DE" sz="1800" dirty="0">
                <a:effectLst/>
                <a:latin typeface="NimbusRomNo9L"/>
              </a:rPr>
              <a:t> </a:t>
            </a:r>
            <a:endParaRPr lang="de-DE" dirty="0"/>
          </a:p>
          <a:p>
            <a:endParaRPr lang="de-E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05998-EBCC-8646-9FB1-7A51F23A6DA5}" type="slidenum">
              <a:rPr lang="es-ES" altLang="es-ES" smtClean="0"/>
              <a:pPr/>
              <a:t>11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6373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ES" dirty="0"/>
              <a:t>N here is the notional of an interest rate swap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05998-EBCC-8646-9FB1-7A51F23A6DA5}" type="slidenum">
              <a:rPr lang="es-ES" altLang="es-ES" smtClean="0"/>
              <a:pPr/>
              <a:t>12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8972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C44440-624B-C44F-921E-E8720848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s-ES" altLang="es-ES"/>
              <a:t>11/11/11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61207-2552-C348-A06F-60C0009B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"/>
              <a:t>Nom dell Departament, Unitat o Servei. Nom de la Facultat  |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8805F2-5AA7-7342-A7A8-68B4BD01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043C96-C395-7449-B9D6-AB7310911826}" type="slidenum">
              <a:rPr lang="es-ES" altLang="es-ES"/>
              <a:pPr/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2861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79C4A1-8C87-EA4B-BF9F-456B9C55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C890A-7560-6D46-A6F4-6B885319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Nom dell Departament, Unitat o Servei. Nom de la Facultat  |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D0F3D-AFFF-DA4F-82E8-15044E5B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D3DED-ABB3-994E-BAE6-E23DFA3CACF2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84580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74BC0FCE-1E45-8F46-A003-D9EA0D5D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D6D373BD-9FA4-2C4F-A281-40D828C7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Nom dell Departament, Unitat o Servei. Nom de la Facultat  |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A940590-80E3-8F4C-A0A9-B1ED2949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1AE9D-10C7-F743-ABC3-F1F72E6E4E4C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61521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94A42E55-D3CC-954A-AE7A-DD9B3190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6E433964-8520-CC45-8E0A-112B7A81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Nom dell Departament, Unitat o Servei. Nom de la Facultat  |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A5AF693D-CAA5-234D-A747-7805147A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4156E-1F60-284C-80B7-D0FD1C2846DF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152204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0023DFE1-4EA1-F44D-9CDD-72860FBD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3C8FA91-276A-3143-9234-98104DE7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Nom dell Departament, Unitat o Servei. Nom de la Facultat  |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D2AF06F-729A-B746-A13B-29A83656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B9E13-CC61-6346-8CD0-7A846EADDB8F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77553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9014E84C-DE6B-9A4B-BD3B-2FCC094F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5233B023-8AEC-214B-9885-701869CE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Nom dell Departament, Unitat o Servei. Nom de la Facultat  |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1616C85-AE3B-DF49-9ADB-5B41A535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A2EFC-D96E-9C4B-878C-B3593A68D41D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86376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FCD03C9B-4A1C-F640-954F-F67C84AD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9A6BE559-C60D-FB4C-8CC2-8F5CEAE9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Nom dell Departament, Unitat o Servei. Nom de la Facultat  |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54D7E102-BAE2-A348-A9DA-C95BE3C6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EE08A-4799-2E43-9F25-F0B379134DE5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49565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2C55E229-A7A2-7B47-9E66-7A5EC20A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9DF1F9D5-5444-F54D-B95F-CA21545A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Nom dell Departament, Unitat o Servei. Nom de la Facultat  |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43908A3F-622C-7D4A-8B21-9BE1C186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52A4C-C67D-B343-A558-A7CEC51E4165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142447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28054A-D8EF-4B47-B6DA-73E0C439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CE581-DC58-5A49-A792-C6110AE3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Nom dell Departament, Unitat o Servei. Nom de la Facultat  |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BF47D-C0C3-9144-95AC-98185A4D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F6312-0412-0145-BD85-F5CE9C1E5C74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355389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015118-3872-9940-9808-BBF363CB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C6F7F-FEA7-B740-9F55-7A753FC4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Nom dell Departament, Unitat o Servei. Nom de la Facultat  |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3753F0-F665-9945-8F13-BD74807E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2A4C3-0EBB-3D44-9102-4B8D6B8FD040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22363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8000" y="1764243"/>
            <a:ext cx="8568000" cy="597957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800"/>
              </a:lnSpc>
              <a:defRPr sz="3200" b="1">
                <a:solidFill>
                  <a:srgbClr val="0059A2"/>
                </a:solidFill>
                <a:latin typeface="Arial"/>
                <a:cs typeface="Arial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8000" y="2353733"/>
            <a:ext cx="8568000" cy="69426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aseline="0">
                <a:solidFill>
                  <a:srgbClr val="50505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1"/>
          </p:nvPr>
        </p:nvSpPr>
        <p:spPr>
          <a:xfrm>
            <a:off x="288000" y="417600"/>
            <a:ext cx="5198400" cy="115800"/>
          </a:xfrm>
          <a:prstGeom prst="rect">
            <a:avLst/>
          </a:prstGeom>
        </p:spPr>
        <p:txBody>
          <a:bodyPr vert="horz" lIns="0" tIns="0" rIns="0" bIns="0" anchor="t"/>
          <a:lstStyle>
            <a:lvl1pPr>
              <a:lnSpc>
                <a:spcPts val="1000"/>
              </a:lnSpc>
              <a:spcBef>
                <a:spcPts val="0"/>
              </a:spcBef>
              <a:buFontTx/>
              <a:buNone/>
              <a:defRPr sz="800" b="1" baseline="0">
                <a:latin typeface="Arial"/>
                <a:cs typeface="Arial"/>
              </a:defRPr>
            </a:lvl1pPr>
            <a:lvl2pPr>
              <a:defRPr sz="1100">
                <a:latin typeface="Arial"/>
                <a:cs typeface="Arial"/>
              </a:defRPr>
            </a:lvl2pPr>
            <a:lvl3pPr>
              <a:defRPr sz="1100"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2"/>
          </p:nvPr>
        </p:nvSpPr>
        <p:spPr>
          <a:xfrm>
            <a:off x="288000" y="536400"/>
            <a:ext cx="5198400" cy="228600"/>
          </a:xfrm>
          <a:prstGeom prst="rect">
            <a:avLst/>
          </a:prstGeom>
        </p:spPr>
        <p:txBody>
          <a:bodyPr vert="horz" lIns="0" tIns="0" rIns="0" bIns="0" anchor="t"/>
          <a:lstStyle>
            <a:lvl1pPr>
              <a:buFontTx/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288000" y="3096000"/>
            <a:ext cx="8568000" cy="3780000"/>
          </a:xfrm>
          <a:prstGeom prst="rect">
            <a:avLst/>
          </a:prstGeom>
          <a:solidFill>
            <a:schemeClr val="bg2"/>
          </a:solidFill>
        </p:spPr>
        <p:txBody>
          <a:bodyPr vert="horz"/>
          <a:lstStyle/>
          <a:p>
            <a:pPr lvl="0"/>
            <a:r>
              <a:rPr lang="es-ES_tradnl" noProof="0"/>
              <a:t>Haga clic en el icono para agregar una imagen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EEB48486-F4B4-E94E-B85D-B95D59AA6CD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87338" y="179388"/>
            <a:ext cx="2133600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911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C15CAA76-E963-3A49-80D8-9F4C129AB2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9A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>
                <a:solidFill>
                  <a:srgbClr val="1E5A99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778823-03E9-CA4D-8406-8662116003D9}"/>
              </a:ext>
            </a:extLst>
          </p:cNvPr>
          <p:cNvCxnSpPr/>
          <p:nvPr userDrawn="1"/>
        </p:nvCxnSpPr>
        <p:spPr>
          <a:xfrm>
            <a:off x="287338" y="900113"/>
            <a:ext cx="8569325" cy="1587"/>
          </a:xfrm>
          <a:prstGeom prst="line">
            <a:avLst/>
          </a:prstGeom>
          <a:ln w="648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n 9" descr="UB_PawerPoin_3.png">
            <a:extLst>
              <a:ext uri="{FF2B5EF4-FFF2-40B4-BE49-F238E27FC236}">
                <a16:creationId xmlns:a16="http://schemas.microsoft.com/office/drawing/2014/main" id="{8D99C444-8D72-B846-B43F-23D56D1BC0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15888"/>
            <a:ext cx="2592388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8000" y="1764243"/>
            <a:ext cx="8568000" cy="597957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800"/>
              </a:lnSpc>
              <a:defRPr sz="3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8000" y="2353733"/>
            <a:ext cx="8568000" cy="69426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1"/>
          </p:nvPr>
        </p:nvSpPr>
        <p:spPr>
          <a:xfrm>
            <a:off x="288000" y="417600"/>
            <a:ext cx="5198400" cy="115800"/>
          </a:xfrm>
          <a:prstGeom prst="rect">
            <a:avLst/>
          </a:prstGeom>
        </p:spPr>
        <p:txBody>
          <a:bodyPr vert="horz" lIns="0" tIns="0" rIns="0" bIns="0" anchor="t"/>
          <a:lstStyle>
            <a:lvl1pPr>
              <a:lnSpc>
                <a:spcPts val="1000"/>
              </a:lnSpc>
              <a:spcBef>
                <a:spcPts val="0"/>
              </a:spcBef>
              <a:buFontTx/>
              <a:buNone/>
              <a:defRPr sz="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100">
                <a:latin typeface="Arial"/>
                <a:cs typeface="Arial"/>
              </a:defRPr>
            </a:lvl2pPr>
            <a:lvl3pPr>
              <a:defRPr sz="1100"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2"/>
          </p:nvPr>
        </p:nvSpPr>
        <p:spPr>
          <a:xfrm>
            <a:off x="288000" y="536400"/>
            <a:ext cx="5198400" cy="228600"/>
          </a:xfrm>
          <a:prstGeom prst="rect">
            <a:avLst/>
          </a:prstGeom>
        </p:spPr>
        <p:txBody>
          <a:bodyPr vert="horz" lIns="0" tIns="0" rIns="0" bIns="0" anchor="t"/>
          <a:lstStyle>
            <a:lvl1pPr>
              <a:buFontTx/>
              <a:buNone/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288000" y="3096000"/>
            <a:ext cx="8568000" cy="3780000"/>
          </a:xfrm>
          <a:prstGeom prst="rect">
            <a:avLst/>
          </a:prstGeom>
          <a:solidFill>
            <a:schemeClr val="bg2"/>
          </a:solidFill>
        </p:spPr>
        <p:txBody>
          <a:bodyPr vert="horz"/>
          <a:lstStyle/>
          <a:p>
            <a:pPr lvl="0"/>
            <a:endParaRPr lang="es-ES_tradnl" noProof="0"/>
          </a:p>
        </p:txBody>
      </p:sp>
      <p:sp>
        <p:nvSpPr>
          <p:cNvPr id="13" name="Marcador de posición de imagen 7"/>
          <p:cNvSpPr>
            <a:spLocks noGrp="1"/>
          </p:cNvSpPr>
          <p:nvPr>
            <p:ph type="pic" sz="quarter" idx="14"/>
          </p:nvPr>
        </p:nvSpPr>
        <p:spPr>
          <a:xfrm>
            <a:off x="288000" y="3078000"/>
            <a:ext cx="8568000" cy="3780000"/>
          </a:xfrm>
          <a:prstGeom prst="rect">
            <a:avLst/>
          </a:prstGeom>
          <a:solidFill>
            <a:schemeClr val="bg2"/>
          </a:solidFill>
        </p:spPr>
        <p:txBody>
          <a:bodyPr vert="horz"/>
          <a:lstStyle/>
          <a:p>
            <a:pPr lvl="0"/>
            <a:r>
              <a:rPr lang="es-ES_tradnl" noProof="0"/>
              <a:t>Haga clic en el icono para agregar una imagen</a:t>
            </a:r>
          </a:p>
        </p:txBody>
      </p:sp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FB67FF92-FF23-0C4A-A843-3552E8A1CE8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705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7" descr="UB_PawerPoin_4.tif">
            <a:extLst>
              <a:ext uri="{FF2B5EF4-FFF2-40B4-BE49-F238E27FC236}">
                <a16:creationId xmlns:a16="http://schemas.microsoft.com/office/drawing/2014/main" id="{D604C034-FEAD-654C-B8B3-81A2D85CB5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700213"/>
            <a:ext cx="3438525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8000" y="1143000"/>
            <a:ext cx="8568000" cy="45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 i="0">
                <a:solidFill>
                  <a:srgbClr val="0059A2"/>
                </a:solidFill>
                <a:latin typeface="Arial"/>
                <a:cs typeface="Arial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8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288000" y="417600"/>
            <a:ext cx="5198400" cy="115800"/>
          </a:xfrm>
          <a:prstGeom prst="rect">
            <a:avLst/>
          </a:prstGeom>
        </p:spPr>
        <p:txBody>
          <a:bodyPr vert="horz" lIns="0" tIns="0" rIns="0" bIns="0" anchor="t"/>
          <a:lstStyle>
            <a:lvl1pPr>
              <a:lnSpc>
                <a:spcPts val="1000"/>
              </a:lnSpc>
              <a:spcBef>
                <a:spcPts val="0"/>
              </a:spcBef>
              <a:buFontTx/>
              <a:buNone/>
              <a:defRPr sz="800" b="1" baseline="0">
                <a:latin typeface="Arial"/>
                <a:cs typeface="Arial"/>
              </a:defRPr>
            </a:lvl1pPr>
            <a:lvl2pPr>
              <a:defRPr sz="1100">
                <a:latin typeface="Arial"/>
                <a:cs typeface="Arial"/>
              </a:defRPr>
            </a:lvl2pPr>
            <a:lvl3pPr>
              <a:defRPr sz="1100"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288000" y="536400"/>
            <a:ext cx="5198400" cy="228600"/>
          </a:xfrm>
          <a:prstGeom prst="rect">
            <a:avLst/>
          </a:prstGeom>
        </p:spPr>
        <p:txBody>
          <a:bodyPr vert="horz" lIns="0" tIns="0" rIns="0" bIns="0" anchor="t"/>
          <a:lstStyle>
            <a:lvl1pPr>
              <a:buFontTx/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5"/>
          </p:nvPr>
        </p:nvSpPr>
        <p:spPr>
          <a:xfrm>
            <a:off x="288000" y="1800000"/>
            <a:ext cx="8568000" cy="4320000"/>
          </a:xfrm>
          <a:prstGeom prst="rect">
            <a:avLst/>
          </a:prstGeom>
        </p:spPr>
        <p:txBody>
          <a:bodyPr vert="horz" lIns="360000" tIns="0" rIns="360000" bIns="0"/>
          <a:lstStyle>
            <a:lvl1pPr marL="0" indent="0">
              <a:lnSpc>
                <a:spcPts val="1700"/>
              </a:lnSpc>
              <a:spcBef>
                <a:spcPts val="0"/>
              </a:spcBef>
              <a:buFontTx/>
              <a:buNone/>
              <a:defRPr sz="1400">
                <a:solidFill>
                  <a:srgbClr val="0059A2"/>
                </a:solidFill>
                <a:latin typeface="Arial"/>
                <a:cs typeface="Arial"/>
              </a:defRPr>
            </a:lvl1pPr>
            <a:lvl2pPr marL="0" indent="0">
              <a:lnSpc>
                <a:spcPts val="1400"/>
              </a:lnSpc>
              <a:spcBef>
                <a:spcPts val="1400"/>
              </a:spcBef>
              <a:buFontTx/>
              <a:buNone/>
              <a:defRPr sz="1100" b="1">
                <a:solidFill>
                  <a:srgbClr val="0059A2"/>
                </a:solidFill>
                <a:latin typeface="Arial"/>
                <a:cs typeface="Arial"/>
              </a:defRPr>
            </a:lvl2pPr>
            <a:lvl3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100">
                <a:solidFill>
                  <a:srgbClr val="505050"/>
                </a:solidFill>
                <a:latin typeface="Arial"/>
                <a:cs typeface="Arial"/>
              </a:defRPr>
            </a:lvl3pPr>
            <a:lvl4pPr marL="355600" indent="-84138">
              <a:lnSpc>
                <a:spcPts val="1400"/>
              </a:lnSpc>
              <a:spcBef>
                <a:spcPts val="0"/>
              </a:spcBef>
              <a:buFont typeface="Arial"/>
              <a:buChar char="•"/>
              <a:tabLst/>
              <a:defRPr sz="1100">
                <a:solidFill>
                  <a:srgbClr val="505050"/>
                </a:solidFill>
                <a:latin typeface="Arial"/>
                <a:cs typeface="Arial"/>
              </a:defRPr>
            </a:lvl4pPr>
            <a:lvl5pPr>
              <a:buFont typeface="Arial"/>
              <a:buChar char="•"/>
              <a:defRPr sz="1100">
                <a:solidFill>
                  <a:srgbClr val="5050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D73E3BD9-31B1-AA47-9636-226A8B33714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287338" y="179388"/>
            <a:ext cx="2133600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342C3E8C-1469-514F-8E55-BF3DEEB3624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Nom dell Departament, Unitat o Servei</a:t>
            </a:r>
            <a:r>
              <a:rPr lang="es-ES_tradnl" b="0"/>
              <a:t>. Nom de la Facultat  |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2E48A651-D4FD-A047-A6DC-2E8998866D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981AF1F-AC4E-1047-8E18-A25A99FA51AF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78604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 descr="UB_PawerPoin_4.tif">
            <a:extLst>
              <a:ext uri="{FF2B5EF4-FFF2-40B4-BE49-F238E27FC236}">
                <a16:creationId xmlns:a16="http://schemas.microsoft.com/office/drawing/2014/main" id="{B7FE4C3C-730A-DD4E-B9CF-A378F3C9BF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700213"/>
            <a:ext cx="3438525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8000" y="1143000"/>
            <a:ext cx="8568000" cy="45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 i="0" baseline="0">
                <a:solidFill>
                  <a:srgbClr val="0059A2"/>
                </a:solidFill>
                <a:latin typeface="Arial"/>
                <a:cs typeface="Arial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8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288000" y="417600"/>
            <a:ext cx="5198400" cy="115800"/>
          </a:xfrm>
          <a:prstGeom prst="rect">
            <a:avLst/>
          </a:prstGeom>
        </p:spPr>
        <p:txBody>
          <a:bodyPr vert="horz" lIns="0" tIns="0" rIns="0" bIns="0" anchor="t"/>
          <a:lstStyle>
            <a:lvl1pPr>
              <a:lnSpc>
                <a:spcPts val="1000"/>
              </a:lnSpc>
              <a:spcBef>
                <a:spcPts val="0"/>
              </a:spcBef>
              <a:buFontTx/>
              <a:buNone/>
              <a:defRPr sz="800" b="1" baseline="0">
                <a:latin typeface="Arial"/>
                <a:cs typeface="Arial"/>
              </a:defRPr>
            </a:lvl1pPr>
            <a:lvl2pPr>
              <a:defRPr sz="1100">
                <a:latin typeface="Arial"/>
                <a:cs typeface="Arial"/>
              </a:defRPr>
            </a:lvl2pPr>
            <a:lvl3pPr>
              <a:defRPr sz="1100"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288000" y="536400"/>
            <a:ext cx="5198400" cy="228600"/>
          </a:xfrm>
          <a:prstGeom prst="rect">
            <a:avLst/>
          </a:prstGeom>
        </p:spPr>
        <p:txBody>
          <a:bodyPr vert="horz" lIns="0" tIns="0" rIns="0" bIns="0" anchor="t"/>
          <a:lstStyle>
            <a:lvl1pPr>
              <a:buFontTx/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5"/>
          </p:nvPr>
        </p:nvSpPr>
        <p:spPr>
          <a:xfrm>
            <a:off x="4648200" y="2700000"/>
            <a:ext cx="4207800" cy="3243600"/>
          </a:xfrm>
          <a:prstGeom prst="rect">
            <a:avLst/>
          </a:prstGeom>
        </p:spPr>
        <p:txBody>
          <a:bodyPr vert="horz" lIns="0" tIns="0" rIns="360000" bIns="0"/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/>
              <a:buChar char="•"/>
              <a:defRPr sz="1400">
                <a:solidFill>
                  <a:srgbClr val="0072CE"/>
                </a:solidFill>
                <a:latin typeface="Arial"/>
                <a:cs typeface="Arial"/>
              </a:defRPr>
            </a:lvl1pPr>
            <a:lvl2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100" b="1">
                <a:solidFill>
                  <a:srgbClr val="0059A2"/>
                </a:solidFill>
                <a:latin typeface="Arial"/>
                <a:cs typeface="Arial"/>
              </a:defRPr>
            </a:lvl2pPr>
            <a:lvl3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100">
                <a:solidFill>
                  <a:srgbClr val="505050"/>
                </a:solidFill>
                <a:latin typeface="Arial"/>
                <a:cs typeface="Arial"/>
              </a:defRPr>
            </a:lvl3pPr>
            <a:lvl4pPr marL="355600" indent="-84138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100">
                <a:solidFill>
                  <a:srgbClr val="505050"/>
                </a:solidFill>
                <a:latin typeface="Arial"/>
                <a:cs typeface="Arial"/>
              </a:defRPr>
            </a:lvl4pPr>
            <a:lvl5pPr>
              <a:buFont typeface="Arial"/>
              <a:buChar char="•"/>
              <a:defRPr sz="1100">
                <a:solidFill>
                  <a:srgbClr val="5050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6"/>
          </p:nvPr>
        </p:nvSpPr>
        <p:spPr>
          <a:xfrm>
            <a:off x="288000" y="1800000"/>
            <a:ext cx="8568000" cy="215444"/>
          </a:xfrm>
          <a:prstGeom prst="rect">
            <a:avLst/>
          </a:prstGeom>
        </p:spPr>
        <p:txBody>
          <a:bodyPr vert="horz" lIns="360000" tIns="0" rIns="360000" bIns="0">
            <a:sp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Tx/>
              <a:buNone/>
              <a:defRPr sz="1400">
                <a:solidFill>
                  <a:srgbClr val="0059A2"/>
                </a:solidFill>
                <a:latin typeface="Arial"/>
                <a:cs typeface="Arial"/>
              </a:defRPr>
            </a:lvl1pPr>
            <a:lvl2pPr>
              <a:buFontTx/>
              <a:buNone/>
              <a:defRPr sz="1400">
                <a:solidFill>
                  <a:srgbClr val="0072CE"/>
                </a:solidFill>
                <a:latin typeface="Arial"/>
                <a:cs typeface="Arial"/>
              </a:defRPr>
            </a:lvl2pPr>
            <a:lvl3pPr>
              <a:buFontTx/>
              <a:buNone/>
              <a:defRPr sz="1400">
                <a:solidFill>
                  <a:srgbClr val="0072CE"/>
                </a:solidFill>
                <a:latin typeface="Arial"/>
                <a:cs typeface="Arial"/>
              </a:defRPr>
            </a:lvl3pPr>
            <a:lvl4pPr>
              <a:buFontTx/>
              <a:buNone/>
              <a:defRPr sz="1400">
                <a:solidFill>
                  <a:srgbClr val="0072CE"/>
                </a:solidFill>
                <a:latin typeface="Arial"/>
                <a:cs typeface="Arial"/>
              </a:defRPr>
            </a:lvl4pPr>
            <a:lvl5pPr>
              <a:buFontTx/>
              <a:buNone/>
              <a:defRPr sz="1400">
                <a:solidFill>
                  <a:srgbClr val="0072C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7" name="Marcador de posición de imagen 16"/>
          <p:cNvSpPr>
            <a:spLocks noGrp="1"/>
          </p:cNvSpPr>
          <p:nvPr>
            <p:ph type="pic" sz="quarter" idx="17"/>
          </p:nvPr>
        </p:nvSpPr>
        <p:spPr>
          <a:xfrm>
            <a:off x="648000" y="2700000"/>
            <a:ext cx="3600000" cy="3240000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vert="horz"/>
          <a:lstStyle/>
          <a:p>
            <a:pPr lvl="0"/>
            <a:r>
              <a:rPr lang="es-ES_tradnl" noProof="0"/>
              <a:t>Haga clic en el icono para agregar una imagen</a:t>
            </a:r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C06082F6-F3E3-A14A-A72E-C23002DF0463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287338" y="179388"/>
            <a:ext cx="2133600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F165D64D-F172-8047-B595-967BD24D223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04800" y="6356350"/>
            <a:ext cx="8399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Nom dell Departament, Unitat o Servei</a:t>
            </a:r>
            <a:r>
              <a:rPr lang="es-ES_tradnl" b="0"/>
              <a:t>. Nom de la Facultat  |</a:t>
            </a:r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4F17D9C6-7CEA-E945-8F76-644180931E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A2F7C64E-BCE4-9349-900C-13C697CA1A95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0624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 descr="UB_PawerPoin_4.tif">
            <a:extLst>
              <a:ext uri="{FF2B5EF4-FFF2-40B4-BE49-F238E27FC236}">
                <a16:creationId xmlns:a16="http://schemas.microsoft.com/office/drawing/2014/main" id="{1B7A68F5-0910-D742-8442-889C186F47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700213"/>
            <a:ext cx="3438525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8000" y="1143000"/>
            <a:ext cx="8568000" cy="45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 i="0" baseline="0">
                <a:solidFill>
                  <a:srgbClr val="0059A2"/>
                </a:solidFill>
                <a:latin typeface="Arial"/>
                <a:cs typeface="Arial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8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288000" y="417600"/>
            <a:ext cx="5198400" cy="115800"/>
          </a:xfrm>
          <a:prstGeom prst="rect">
            <a:avLst/>
          </a:prstGeom>
        </p:spPr>
        <p:txBody>
          <a:bodyPr vert="horz" lIns="0" tIns="0" rIns="0" bIns="0" anchor="t"/>
          <a:lstStyle>
            <a:lvl1pPr>
              <a:lnSpc>
                <a:spcPts val="1000"/>
              </a:lnSpc>
              <a:spcBef>
                <a:spcPts val="0"/>
              </a:spcBef>
              <a:buFontTx/>
              <a:buNone/>
              <a:defRPr sz="800" b="1" baseline="0">
                <a:latin typeface="Arial"/>
                <a:cs typeface="Arial"/>
              </a:defRPr>
            </a:lvl1pPr>
            <a:lvl2pPr>
              <a:defRPr sz="1100">
                <a:latin typeface="Arial"/>
                <a:cs typeface="Arial"/>
              </a:defRPr>
            </a:lvl2pPr>
            <a:lvl3pPr>
              <a:defRPr sz="1100">
                <a:latin typeface="Arial"/>
                <a:cs typeface="Arial"/>
              </a:defRPr>
            </a:lvl3pPr>
            <a:lvl4pPr>
              <a:defRPr sz="1100">
                <a:latin typeface="Arial"/>
                <a:cs typeface="Arial"/>
              </a:defRPr>
            </a:lvl4pPr>
            <a:lvl5pPr>
              <a:defRPr sz="1100"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288000" y="536400"/>
            <a:ext cx="5198400" cy="228600"/>
          </a:xfrm>
          <a:prstGeom prst="rect">
            <a:avLst/>
          </a:prstGeom>
        </p:spPr>
        <p:txBody>
          <a:bodyPr vert="horz" lIns="0" tIns="0" rIns="0" bIns="0" anchor="t"/>
          <a:lstStyle>
            <a:lvl1pPr>
              <a:buFontTx/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5"/>
          </p:nvPr>
        </p:nvSpPr>
        <p:spPr>
          <a:xfrm>
            <a:off x="4648200" y="2700000"/>
            <a:ext cx="4207800" cy="3167400"/>
          </a:xfrm>
          <a:prstGeom prst="rect">
            <a:avLst/>
          </a:prstGeom>
        </p:spPr>
        <p:txBody>
          <a:bodyPr vert="horz" lIns="0" tIns="0" rIns="360000" bIns="0"/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/>
              <a:buChar char="•"/>
              <a:defRPr sz="1400">
                <a:solidFill>
                  <a:srgbClr val="0072CE"/>
                </a:solidFill>
                <a:latin typeface="Arial"/>
                <a:cs typeface="Arial"/>
              </a:defRPr>
            </a:lvl1pPr>
            <a:lvl2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100" b="1">
                <a:solidFill>
                  <a:srgbClr val="0059A2"/>
                </a:solidFill>
                <a:latin typeface="Arial"/>
                <a:cs typeface="Arial"/>
              </a:defRPr>
            </a:lvl2pPr>
            <a:lvl3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100">
                <a:solidFill>
                  <a:srgbClr val="505050"/>
                </a:solidFill>
                <a:latin typeface="Arial"/>
                <a:cs typeface="Arial"/>
              </a:defRPr>
            </a:lvl3pPr>
            <a:lvl4pPr marL="355600" indent="-84138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100">
                <a:solidFill>
                  <a:srgbClr val="505050"/>
                </a:solidFill>
                <a:latin typeface="Arial"/>
                <a:cs typeface="Arial"/>
              </a:defRPr>
            </a:lvl4pPr>
            <a:lvl5pPr>
              <a:buFont typeface="Arial"/>
              <a:buChar char="•"/>
              <a:defRPr sz="1100">
                <a:solidFill>
                  <a:srgbClr val="5050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6"/>
          </p:nvPr>
        </p:nvSpPr>
        <p:spPr>
          <a:xfrm>
            <a:off x="288000" y="1800000"/>
            <a:ext cx="8568000" cy="215444"/>
          </a:xfrm>
          <a:prstGeom prst="rect">
            <a:avLst/>
          </a:prstGeom>
        </p:spPr>
        <p:txBody>
          <a:bodyPr vert="horz" lIns="360000" tIns="0" rIns="360000" bIns="0">
            <a:sp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Tx/>
              <a:buNone/>
              <a:defRPr sz="1400">
                <a:solidFill>
                  <a:srgbClr val="0059A2"/>
                </a:solidFill>
                <a:latin typeface="Arial"/>
                <a:cs typeface="Arial"/>
              </a:defRPr>
            </a:lvl1pPr>
            <a:lvl2pPr>
              <a:buFontTx/>
              <a:buNone/>
              <a:defRPr sz="1400">
                <a:solidFill>
                  <a:srgbClr val="0072CE"/>
                </a:solidFill>
                <a:latin typeface="Arial"/>
                <a:cs typeface="Arial"/>
              </a:defRPr>
            </a:lvl2pPr>
            <a:lvl3pPr>
              <a:buFontTx/>
              <a:buNone/>
              <a:defRPr sz="1400">
                <a:solidFill>
                  <a:srgbClr val="0072CE"/>
                </a:solidFill>
                <a:latin typeface="Arial"/>
                <a:cs typeface="Arial"/>
              </a:defRPr>
            </a:lvl3pPr>
            <a:lvl4pPr>
              <a:buFontTx/>
              <a:buNone/>
              <a:defRPr sz="1400">
                <a:solidFill>
                  <a:srgbClr val="0072CE"/>
                </a:solidFill>
                <a:latin typeface="Arial"/>
                <a:cs typeface="Arial"/>
              </a:defRPr>
            </a:lvl4pPr>
            <a:lvl5pPr>
              <a:buFontTx/>
              <a:buNone/>
              <a:defRPr sz="1400">
                <a:solidFill>
                  <a:srgbClr val="0072C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7" name="Marcador de posición de imagen 16"/>
          <p:cNvSpPr>
            <a:spLocks noGrp="1"/>
          </p:cNvSpPr>
          <p:nvPr>
            <p:ph type="pic" sz="quarter" idx="17"/>
          </p:nvPr>
        </p:nvSpPr>
        <p:spPr>
          <a:xfrm>
            <a:off x="648000" y="2700000"/>
            <a:ext cx="3600000" cy="1440000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vert="horz"/>
          <a:lstStyle/>
          <a:p>
            <a:pPr lvl="0"/>
            <a:r>
              <a:rPr lang="es-ES_tradnl" noProof="0"/>
              <a:t>Haga clic en el icono para agregar una imagen</a:t>
            </a:r>
          </a:p>
        </p:txBody>
      </p:sp>
      <p:sp>
        <p:nvSpPr>
          <p:cNvPr id="12" name="Marcador de posición de imagen 16"/>
          <p:cNvSpPr>
            <a:spLocks noGrp="1"/>
          </p:cNvSpPr>
          <p:nvPr>
            <p:ph type="pic" sz="quarter" idx="18"/>
          </p:nvPr>
        </p:nvSpPr>
        <p:spPr>
          <a:xfrm>
            <a:off x="648000" y="4419600"/>
            <a:ext cx="3600000" cy="1440000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vert="horz"/>
          <a:lstStyle/>
          <a:p>
            <a:pPr lvl="0"/>
            <a:r>
              <a:rPr lang="es-ES_tradnl" noProof="0"/>
              <a:t>Haga clic en el icono para agregar una imagen</a:t>
            </a:r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A06E8504-E669-7843-9C35-123B4F3DCC6A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287338" y="179388"/>
            <a:ext cx="2133600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14" name="Marcador de pie de página 4">
            <a:extLst>
              <a:ext uri="{FF2B5EF4-FFF2-40B4-BE49-F238E27FC236}">
                <a16:creationId xmlns:a16="http://schemas.microsoft.com/office/drawing/2014/main" id="{3E18BAB7-D7F3-EF42-8501-615C16AE169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4800" y="6356350"/>
            <a:ext cx="8305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Nom dell Departament, Unitat o Servei</a:t>
            </a:r>
            <a:r>
              <a:rPr lang="es-ES_tradnl" b="0"/>
              <a:t>. Nom de la Facultat  |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8AD5875B-E672-D041-A011-107D405C113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D1D5315-A818-1849-96C9-7D4D8BA637C4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23424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85D740E-A0AE-2247-AF3A-7AB6D99A26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28600" y="-171450"/>
            <a:ext cx="9601200" cy="7200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7  </a:t>
            </a:r>
          </a:p>
        </p:txBody>
      </p:sp>
      <p:pic>
        <p:nvPicPr>
          <p:cNvPr id="3" name="Imagen 14" descr="powerpoint_04-36.jpg">
            <a:extLst>
              <a:ext uri="{FF2B5EF4-FFF2-40B4-BE49-F238E27FC236}">
                <a16:creationId xmlns:a16="http://schemas.microsoft.com/office/drawing/2014/main" id="{D7C7F04D-A6A0-B642-8036-0BBAD205AA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4465638"/>
            <a:ext cx="882650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10" descr="UB_PawerPoin_2.tif">
            <a:extLst>
              <a:ext uri="{FF2B5EF4-FFF2-40B4-BE49-F238E27FC236}">
                <a16:creationId xmlns:a16="http://schemas.microsoft.com/office/drawing/2014/main" id="{F733FBFD-4A99-6E46-B5E8-2CC440E63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13" y="2232025"/>
            <a:ext cx="249237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0" descr="UB_PawerPoin_6.png">
            <a:extLst>
              <a:ext uri="{FF2B5EF4-FFF2-40B4-BE49-F238E27FC236}">
                <a16:creationId xmlns:a16="http://schemas.microsoft.com/office/drawing/2014/main" id="{58322AAA-8BCA-D342-9F7F-B1822D9EA4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49988"/>
            <a:ext cx="20177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56F12864-98AF-EE45-AF03-D7055046F5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651500" y="6376988"/>
            <a:ext cx="2908300" cy="365125"/>
          </a:xfrm>
        </p:spPr>
        <p:txBody>
          <a:bodyPr/>
          <a:lstStyle>
            <a:lvl1pPr>
              <a:defRPr dirty="0" err="1"/>
            </a:lvl1pPr>
          </a:lstStyle>
          <a:p>
            <a:pPr>
              <a:defRPr/>
            </a:pPr>
            <a:r>
              <a:rPr lang="es-ES_tradnl"/>
              <a:t>Nom dell Departament, Unitat o Servei</a:t>
            </a:r>
            <a:r>
              <a:rPr lang="es-ES_tradnl" b="0"/>
              <a:t>. Nom de la Facultat  |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B3EDEEAE-0248-8D4B-B99D-CA198F7C79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76988"/>
            <a:ext cx="246063" cy="365125"/>
          </a:xfrm>
        </p:spPr>
        <p:txBody>
          <a:bodyPr/>
          <a:lstStyle>
            <a:lvl1pPr>
              <a:defRPr/>
            </a:lvl1pPr>
          </a:lstStyle>
          <a:p>
            <a:fld id="{11AAD44D-8B1D-2140-84D4-757EC1383344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25385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C16D03-7578-C74D-83F6-EDFD1BE4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4F724-4CE1-DA4E-93E4-B598AE06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Nom dell Departament, Unitat o Servei. Nom de la Facultat  |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D2121-B148-AE4F-BE66-5AF92891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DEF88-17D5-C144-A1C2-8D1381AFE72A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4039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45C5AC-1227-6B43-BC0D-AA3E1D8A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777A6-D141-6749-87B9-9AFEE9F6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Nom dell Departament, Unitat o Servei. Nom de la Facultat  |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C1542A-4804-674D-9EF1-A74C4417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5890E-1A50-264A-A196-17081BD2AB16}" type="slidenum">
              <a:rPr lang="es-ES_tradnl" altLang="es-ES"/>
              <a:pPr/>
              <a:t>‹Nr.›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03849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7" descr="UB_PawerPoin_5.png">
            <a:extLst>
              <a:ext uri="{FF2B5EF4-FFF2-40B4-BE49-F238E27FC236}">
                <a16:creationId xmlns:a16="http://schemas.microsoft.com/office/drawing/2014/main" id="{C8EF1215-8686-AF49-A1EC-FA810D2F6E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989138"/>
            <a:ext cx="3846513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44699EB-187D-ED47-8C35-E871A2471F04}"/>
              </a:ext>
            </a:extLst>
          </p:cNvPr>
          <p:cNvCxnSpPr/>
          <p:nvPr userDrawn="1"/>
        </p:nvCxnSpPr>
        <p:spPr>
          <a:xfrm>
            <a:off x="4859338" y="3213100"/>
            <a:ext cx="2809875" cy="0"/>
          </a:xfrm>
          <a:prstGeom prst="line">
            <a:avLst/>
          </a:prstGeom>
          <a:ln w="648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6359AA20-235A-674C-B207-A411E9CA6942}"/>
              </a:ext>
            </a:extLst>
          </p:cNvPr>
          <p:cNvSpPr txBox="1">
            <a:spLocks/>
          </p:cNvSpPr>
          <p:nvPr userDrawn="1"/>
        </p:nvSpPr>
        <p:spPr>
          <a:xfrm>
            <a:off x="4859338" y="3500438"/>
            <a:ext cx="2700337" cy="1304925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3800"/>
              </a:lnSpc>
              <a:spcBef>
                <a:spcPct val="0"/>
              </a:spcBef>
              <a:buNone/>
              <a:defRPr sz="3200" b="1" kern="1200">
                <a:solidFill>
                  <a:srgbClr val="0059A2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ts val="3000"/>
              </a:lnSpc>
              <a:defRPr/>
            </a:pPr>
            <a:r>
              <a:rPr lang="es-ES_tradnl" sz="2700" b="0">
                <a:solidFill>
                  <a:schemeClr val="tx1"/>
                </a:solidFill>
                <a:latin typeface="CharterITC BT"/>
                <a:cs typeface="CharterITC BT"/>
              </a:rPr>
              <a:t>Titular</a:t>
            </a:r>
            <a:br>
              <a:rPr lang="es-ES_tradnl" sz="2700" b="0">
                <a:solidFill>
                  <a:schemeClr val="tx1"/>
                </a:solidFill>
                <a:latin typeface="CharterITC BT"/>
                <a:cs typeface="CharterITC BT"/>
              </a:rPr>
            </a:br>
            <a:r>
              <a:rPr lang="es-ES_tradnl" sz="2700" b="0">
                <a:solidFill>
                  <a:schemeClr val="tx1"/>
                </a:solidFill>
                <a:latin typeface="CharterITC BT"/>
                <a:cs typeface="CharterITC BT"/>
              </a:rPr>
              <a:t>del </a:t>
            </a:r>
            <a:r>
              <a:rPr lang="es-ES_tradnl" sz="2700" b="0" err="1">
                <a:solidFill>
                  <a:schemeClr val="tx1"/>
                </a:solidFill>
                <a:latin typeface="CharterITC BT"/>
                <a:cs typeface="CharterITC BT"/>
              </a:rPr>
              <a:t>projecte</a:t>
            </a:r>
            <a:endParaRPr lang="es-ES_tradnl" sz="2700" b="0">
              <a:solidFill>
                <a:schemeClr val="tx1"/>
              </a:solidFill>
              <a:latin typeface="CharterITC BT"/>
              <a:cs typeface="CharterITC BT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6EC5442-4CDB-534E-8324-B37086F14795}"/>
              </a:ext>
            </a:extLst>
          </p:cNvPr>
          <p:cNvSpPr txBox="1">
            <a:spLocks/>
          </p:cNvSpPr>
          <p:nvPr userDrawn="1"/>
        </p:nvSpPr>
        <p:spPr>
          <a:xfrm>
            <a:off x="4859338" y="6084888"/>
            <a:ext cx="3744912" cy="1304925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3800"/>
              </a:lnSpc>
              <a:spcBef>
                <a:spcPct val="0"/>
              </a:spcBef>
              <a:buNone/>
              <a:defRPr sz="3200" b="1" kern="1200">
                <a:solidFill>
                  <a:srgbClr val="0059A2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ts val="3000"/>
              </a:lnSpc>
              <a:defRPr/>
            </a:pPr>
            <a:r>
              <a:rPr lang="es-ES_tradnl" sz="1400" b="0">
                <a:solidFill>
                  <a:schemeClr val="tx1"/>
                </a:solidFill>
                <a:latin typeface="CharterITC BT"/>
                <a:cs typeface="CharterITC BT"/>
              </a:rPr>
              <a:t>Data del </a:t>
            </a:r>
            <a:r>
              <a:rPr lang="es-ES_tradnl" sz="1400" b="0" err="1">
                <a:solidFill>
                  <a:schemeClr val="tx1"/>
                </a:solidFill>
                <a:latin typeface="CharterITC BT"/>
                <a:cs typeface="CharterITC BT"/>
              </a:rPr>
              <a:t>projecte</a:t>
            </a:r>
            <a:r>
              <a:rPr lang="es-ES_tradnl" sz="1400" b="0">
                <a:solidFill>
                  <a:schemeClr val="tx1"/>
                </a:solidFill>
                <a:latin typeface="CharterITC BT"/>
                <a:cs typeface="CharterITC BT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E36B92B-B0EC-0F45-BE55-F3A15BBFCF7C}"/>
              </a:ext>
            </a:extLst>
          </p:cNvPr>
          <p:cNvCxnSpPr/>
          <p:nvPr userDrawn="1"/>
        </p:nvCxnSpPr>
        <p:spPr>
          <a:xfrm>
            <a:off x="287338" y="900113"/>
            <a:ext cx="8569325" cy="1587"/>
          </a:xfrm>
          <a:prstGeom prst="line">
            <a:avLst/>
          </a:prstGeom>
          <a:ln w="648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Marcador de fecha 11">
            <a:extLst>
              <a:ext uri="{FF2B5EF4-FFF2-40B4-BE49-F238E27FC236}">
                <a16:creationId xmlns:a16="http://schemas.microsoft.com/office/drawing/2014/main" id="{CE7C2E6B-649D-E74F-ACD1-E70E11EB4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7338" y="179388"/>
            <a:ext cx="2133600" cy="123825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21956-B552-914F-819B-DAFDF2FD1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68963" y="6356350"/>
            <a:ext cx="2865437" cy="123825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 b="1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s-ES_tradnl"/>
              <a:t>Nom dell Departament, Unitat o Servei</a:t>
            </a:r>
            <a:r>
              <a:rPr lang="es-ES_tradnl" b="0"/>
              <a:t>. Nom de la Facultat  |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A3E3EFE1-BEEB-C448-9C62-F36970C46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46063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A5A15EEA-2EA8-B447-AA76-6FAC1760CFDB}" type="slidenum">
              <a:rPr lang="es-ES_tradnl" altLang="es-ES"/>
              <a:pPr/>
              <a:t>‹Nr.›</a:t>
            </a:fld>
            <a:endParaRPr lang="es-ES_tradnl" altLang="es-ES"/>
          </a:p>
        </p:txBody>
      </p:sp>
      <p:pic>
        <p:nvPicPr>
          <p:cNvPr id="3078" name="Imagen 2" descr="UB_PawerPoin.tif">
            <a:extLst>
              <a:ext uri="{FF2B5EF4-FFF2-40B4-BE49-F238E27FC236}">
                <a16:creationId xmlns:a16="http://schemas.microsoft.com/office/drawing/2014/main" id="{36CAD664-17C6-FA44-9DB7-8F92E96C147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34938"/>
            <a:ext cx="2592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800" kern="1200">
          <a:solidFill>
            <a:schemeClr val="tx1"/>
          </a:solidFill>
          <a:latin typeface="Arail"/>
          <a:ea typeface="ＭＳ Ｐゴシック" charset="0"/>
          <a:cs typeface="Arai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800">
          <a:solidFill>
            <a:schemeClr val="tx1"/>
          </a:solidFill>
          <a:latin typeface="Arai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800">
          <a:solidFill>
            <a:schemeClr val="tx1"/>
          </a:solidFill>
          <a:latin typeface="Arai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800">
          <a:solidFill>
            <a:schemeClr val="tx1"/>
          </a:solidFill>
          <a:latin typeface="Arai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800">
          <a:solidFill>
            <a:schemeClr val="tx1"/>
          </a:solidFill>
          <a:latin typeface="Arai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800">
          <a:solidFill>
            <a:schemeClr val="tx1"/>
          </a:solidFill>
          <a:latin typeface="Arai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800">
          <a:solidFill>
            <a:schemeClr val="tx1"/>
          </a:solidFill>
          <a:latin typeface="Arai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800">
          <a:solidFill>
            <a:schemeClr val="tx1"/>
          </a:solidFill>
          <a:latin typeface="Arai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800">
          <a:solidFill>
            <a:schemeClr val="tx1"/>
          </a:solidFill>
          <a:latin typeface="Arai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Marcador de título 1">
            <a:extLst>
              <a:ext uri="{FF2B5EF4-FFF2-40B4-BE49-F238E27FC236}">
                <a16:creationId xmlns:a16="http://schemas.microsoft.com/office/drawing/2014/main" id="{AE6B8508-97E1-EC4B-BD89-9278FB78FF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Clic para editar título</a:t>
            </a:r>
            <a:endParaRPr lang="es-ES" altLang="es-ES"/>
          </a:p>
        </p:txBody>
      </p:sp>
      <p:sp>
        <p:nvSpPr>
          <p:cNvPr id="22531" name="Marcador de texto 2">
            <a:extLst>
              <a:ext uri="{FF2B5EF4-FFF2-40B4-BE49-F238E27FC236}">
                <a16:creationId xmlns:a16="http://schemas.microsoft.com/office/drawing/2014/main" id="{7BAC06BF-A7DC-044B-A397-B198406CF9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texto del patrón</a:t>
            </a:r>
          </a:p>
          <a:p>
            <a:pPr lvl="1"/>
            <a:r>
              <a:rPr lang="es-ES_tradnl" altLang="es-ES"/>
              <a:t>Segundo nivel</a:t>
            </a:r>
          </a:p>
          <a:p>
            <a:pPr lvl="2"/>
            <a:r>
              <a:rPr lang="es-ES_tradnl" altLang="es-ES"/>
              <a:t>Tercer nivel</a:t>
            </a:r>
          </a:p>
          <a:p>
            <a:pPr lvl="3"/>
            <a:r>
              <a:rPr lang="es-ES_tradnl" altLang="es-ES"/>
              <a:t>Cuarto nivel</a:t>
            </a:r>
          </a:p>
          <a:p>
            <a:pPr lvl="4"/>
            <a:r>
              <a:rPr lang="es-ES_tradnl" altLang="es-ES"/>
              <a:t>Quinto nivel</a:t>
            </a:r>
            <a:endParaRPr lang="es-ES" alt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AAEB4-2954-1440-B9A0-79F4112C9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"/>
              <a:t>11/11/11</a:t>
            </a:r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B0613E-16DF-554E-951D-5F77DAA50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Nom dell Departament, Unitat o Servei. Nom de la Facultat  |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759453-33CE-524A-97D1-42FD066A9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9109471-137D-ED4B-AC46-F9F565F264FA}" type="slidenum">
              <a:rPr lang="es-ES_tradnl" altLang="es-ES"/>
              <a:pPr/>
              <a:t>‹Nr.›</a:t>
            </a:fld>
            <a:endParaRPr lang="es-ES_tradnl" altLang="es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5DAF71D-7592-504B-A627-F6FE9807D9AF}"/>
              </a:ext>
            </a:extLst>
          </p:cNvPr>
          <p:cNvCxnSpPr/>
          <p:nvPr userDrawn="1"/>
        </p:nvCxnSpPr>
        <p:spPr>
          <a:xfrm>
            <a:off x="287338" y="900113"/>
            <a:ext cx="8569325" cy="1587"/>
          </a:xfrm>
          <a:prstGeom prst="line">
            <a:avLst/>
          </a:prstGeom>
          <a:ln w="648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536" name="Imagen 8" descr="UB_PawerPoin.tif">
            <a:extLst>
              <a:ext uri="{FF2B5EF4-FFF2-40B4-BE49-F238E27FC236}">
                <a16:creationId xmlns:a16="http://schemas.microsoft.com/office/drawing/2014/main" id="{C7B5CF89-12E0-B64E-B9A9-DB04B7415E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34938"/>
            <a:ext cx="2592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54FB7C5-6F8D-4042-9BE5-9D0532BA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/>
              <a:t>Swaps and Swaptions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DE432917-45A5-B747-8DEE-999742BC6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65104"/>
            <a:ext cx="9144000" cy="1752600"/>
          </a:xfrm>
        </p:spPr>
        <p:txBody>
          <a:bodyPr/>
          <a:lstStyle/>
          <a:p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Physics of Complex Systems and Biophysics</a:t>
            </a:r>
          </a:p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Maximilian Ilg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567AFFF-E22C-2C46-9886-25BA88A6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EF88-17D5-C144-A1C2-8D1381AFE72A}" type="slidenum">
              <a:rPr lang="es-ES_tradnl" altLang="es-ES" smtClean="0"/>
              <a:pPr/>
              <a:t>1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12541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47B2EF1-5496-7B72-D5DE-A2398A448EFD}"/>
              </a:ext>
            </a:extLst>
          </p:cNvPr>
          <p:cNvSpPr/>
          <p:nvPr/>
        </p:nvSpPr>
        <p:spPr>
          <a:xfrm>
            <a:off x="5784574" y="1888435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A416B5-433D-95A3-A71A-DF1442ABD92D}"/>
              </a:ext>
            </a:extLst>
          </p:cNvPr>
          <p:cNvSpPr/>
          <p:nvPr/>
        </p:nvSpPr>
        <p:spPr>
          <a:xfrm>
            <a:off x="6153006" y="1371600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99DA53E-EBA0-254D-BD80-D191D39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s-ES" dirty="0" err="1"/>
              <a:t>Pricing</a:t>
            </a:r>
            <a:r>
              <a:rPr lang="es-ES" dirty="0"/>
              <a:t> </a:t>
            </a:r>
            <a:r>
              <a:rPr lang="es-ES" dirty="0" err="1"/>
              <a:t>European</a:t>
            </a:r>
            <a:r>
              <a:rPr lang="es-ES" dirty="0"/>
              <a:t> </a:t>
            </a:r>
            <a:r>
              <a:rPr lang="es-ES" dirty="0" err="1"/>
              <a:t>Swaptions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BA159-7D5D-084F-80F7-FC2B0D4660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851AE9D-10C7-F743-ABC3-F1F72E6E4E4C}" type="slidenum">
              <a:rPr lang="es-ES_tradnl" altLang="es-ES" smtClean="0"/>
              <a:pPr/>
              <a:t>10</a:t>
            </a:fld>
            <a:endParaRPr lang="es-ES_tradnl" alt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BB27053-7DDA-C44E-88E3-EB44967E98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dirty="0"/>
              <a:t> </a:t>
            </a:r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288000" y="1800000"/>
                <a:ext cx="8322600" cy="4792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s-ES" sz="2000" dirty="0">
                    <a:ea typeface="ＭＳ Ｐゴシック"/>
                  </a:rPr>
                  <a:t>Implementing </a:t>
                </a:r>
                <a:r>
                  <a:rPr lang="es-ES" sz="2000" dirty="0" err="1">
                    <a:ea typeface="ＭＳ Ｐゴシック"/>
                  </a:rPr>
                  <a:t>the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b="1" dirty="0">
                    <a:ea typeface="ＭＳ Ｐゴシック"/>
                  </a:rPr>
                  <a:t>General </a:t>
                </a:r>
                <a:r>
                  <a:rPr lang="es-ES" sz="2000" b="1" dirty="0" err="1">
                    <a:ea typeface="ＭＳ Ｐゴシック"/>
                  </a:rPr>
                  <a:t>Swaption</a:t>
                </a:r>
                <a:r>
                  <a:rPr lang="es-ES" sz="2000" b="1" dirty="0">
                    <a:ea typeface="ＭＳ Ｐゴシック"/>
                  </a:rPr>
                  <a:t> </a:t>
                </a:r>
                <a:r>
                  <a:rPr lang="es-ES" sz="2000" b="1" dirty="0" err="1">
                    <a:ea typeface="ＭＳ Ｐゴシック"/>
                  </a:rPr>
                  <a:t>Payoff</a:t>
                </a:r>
                <a:r>
                  <a:rPr lang="es-ES" sz="2000" b="1" dirty="0"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ＭＳ Ｐゴシック"/>
                          </a:rPr>
                          <m:t>𝑋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ＭＳ Ｐゴシック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sz="2000" dirty="0">
                    <a:ea typeface="ＭＳ Ｐゴシック"/>
                  </a:rPr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  <a:ea typeface="ＭＳ Ｐゴシック"/>
                          </a:rPr>
                          <m:t>𝑉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ea typeface="ＭＳ Ｐゴシック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sz="2000" dirty="0">
                    <a:ea typeface="ＭＳ Ｐゴシック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  <m:t>𝑽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  <m:t>𝒕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  <m:t>𝑵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  <m:t>𝑻</m:t>
                          </m:r>
                        </m:sub>
                      </m:sSub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p>
                          <m:sSub>
                            <m:sSubPr>
                              <m:ctrlPr>
                                <a:rPr lang="de-DE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de-DE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de-DE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de-DE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de-DE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𝓕</m:t>
                              </m:r>
                            </m:e>
                            <m:sub>
                              <m:r>
                                <a:rPr lang="de-DE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ES" sz="2000" b="1" dirty="0"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𝑽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𝒕</m:t>
                          </m:r>
                        </m:sub>
                      </m:sSub>
                      <m:r>
                        <a:rPr lang="de-DE" sz="2000" b="1" i="1" smtClean="0"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𝑵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𝑻</m:t>
                          </m:r>
                        </m:sub>
                      </m:sSub>
                      <m:sSup>
                        <m:sSup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p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𝑵</m:t>
                                  </m:r>
                                </m:sub>
                                <m:sup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𝑭𝒊𝒙𝒆𝒅</m:t>
                                  </m:r>
                                </m:sup>
                              </m:sSubSup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(</m:t>
                              </m:r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𝑻</m:t>
                              </m:r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b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𝚽</m:t>
                                      </m:r>
                                      <m:d>
                                        <m:dPr>
                                          <m:ctrlP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de-DE" sz="2000" b="1" i="1">
                                                  <a:latin typeface="Cambria Math" panose="02040503050406030204" pitchFamily="18" charset="0"/>
                                                  <a:ea typeface="ＭＳ Ｐゴシック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sz="2000" b="1" i="1">
                                                  <a:latin typeface="Cambria Math" panose="02040503050406030204" pitchFamily="18" charset="0"/>
                                                  <a:ea typeface="ＭＳ Ｐゴシック"/>
                                                </a:rPr>
                                                <m:t>𝒑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sz="2000" b="1" i="1">
                                                  <a:latin typeface="Cambria Math" panose="02040503050406030204" pitchFamily="18" charset="0"/>
                                                  <a:ea typeface="ＭＳ Ｐゴシック"/>
                                                </a:rPr>
                                                <m:t>𝑴𝒂𝒓𝒌𝒆𝒕</m:t>
                                              </m:r>
                                            </m:sup>
                                          </m:sSup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−</m:t>
                                          </m:r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+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𝓕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ca-ES" sz="2000" dirty="0">
                  <a:ea typeface="ＭＳ Ｐゴシック"/>
                </a:endParaRPr>
              </a:p>
              <a:p>
                <a:pPr>
                  <a:lnSpc>
                    <a:spcPct val="150000"/>
                  </a:lnSpc>
                </a:pPr>
                <a:endParaRPr lang="ca-ES" sz="2000" dirty="0">
                  <a:ea typeface="ＭＳ Ｐゴシック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ca-ES" sz="2000" dirty="0" err="1">
                    <a:ea typeface="ＭＳ Ｐゴシック"/>
                  </a:rPr>
                  <a:t>Selecting</a:t>
                </a:r>
                <a:r>
                  <a:rPr lang="ca-ES" sz="2000" dirty="0">
                    <a:ea typeface="ＭＳ Ｐゴシック"/>
                  </a:rPr>
                  <a:t> </a:t>
                </a:r>
                <a:r>
                  <a:rPr lang="ca-ES" sz="2000" dirty="0" err="1">
                    <a:ea typeface="ＭＳ Ｐゴシック"/>
                  </a:rPr>
                  <a:t>the</a:t>
                </a:r>
                <a:r>
                  <a:rPr lang="ca-ES" sz="2000" dirty="0">
                    <a:ea typeface="ＭＳ Ｐゴシック"/>
                  </a:rPr>
                  <a:t> </a:t>
                </a:r>
                <a:r>
                  <a:rPr lang="ca-ES" sz="2000" dirty="0" err="1">
                    <a:ea typeface="ＭＳ Ｐゴシック"/>
                  </a:rPr>
                  <a:t>Annuity</a:t>
                </a:r>
                <a:r>
                  <a:rPr lang="ca-ES" sz="2000" dirty="0">
                    <a:ea typeface="ＭＳ Ｐゴシック"/>
                  </a:rPr>
                  <a:t> </a:t>
                </a:r>
                <a:r>
                  <a:rPr lang="ca-ES" sz="2000" dirty="0" err="1">
                    <a:ea typeface="ＭＳ Ｐゴシック"/>
                  </a:rPr>
                  <a:t>Measure</a:t>
                </a:r>
                <a:r>
                  <a:rPr lang="ca-ES" sz="2000" dirty="0"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sSubSupPr>
                      <m:e>
                        <m:r>
                          <a:rPr lang="de-DE" sz="2000" b="0" i="1">
                            <a:latin typeface="Cambria Math" panose="02040503050406030204" pitchFamily="18" charset="0"/>
                            <a:ea typeface="ＭＳ Ｐゴシック"/>
                          </a:rPr>
                          <m:t>𝐴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ea typeface="ＭＳ Ｐゴシック"/>
                          </a:rPr>
                          <m:t>𝑁</m:t>
                        </m:r>
                      </m:sub>
                      <m:sup>
                        <m:r>
                          <a:rPr lang="de-DE" sz="2000" b="0" i="1">
                            <a:latin typeface="Cambria Math" panose="02040503050406030204" pitchFamily="18" charset="0"/>
                            <a:ea typeface="ＭＳ Ｐゴシック"/>
                          </a:rPr>
                          <m:t>𝐹𝑖𝑥𝑒𝑑</m:t>
                        </m:r>
                      </m:sup>
                    </m:sSubSup>
                  </m:oMath>
                </a14:m>
                <a:r>
                  <a:rPr lang="ca-ES" sz="2000" dirty="0">
                    <a:ea typeface="ＭＳ Ｐゴシック"/>
                  </a:rPr>
                  <a:t> as </a:t>
                </a:r>
                <a:r>
                  <a:rPr lang="ca-ES" sz="2000" dirty="0" err="1">
                    <a:ea typeface="ＭＳ Ｐゴシック"/>
                  </a:rPr>
                  <a:t>numeraire</a:t>
                </a:r>
                <a:r>
                  <a:rPr lang="ca-ES" sz="2000" dirty="0">
                    <a:ea typeface="ＭＳ Ｐゴシック"/>
                  </a:rPr>
                  <a:t>, </a:t>
                </a:r>
                <a:r>
                  <a:rPr lang="ca-ES" sz="2000" dirty="0" err="1">
                    <a:ea typeface="ＭＳ Ｐゴシック"/>
                  </a:rPr>
                  <a:t>we</a:t>
                </a:r>
                <a:r>
                  <a:rPr lang="ca-ES" sz="2000" dirty="0">
                    <a:ea typeface="ＭＳ Ｐゴシック"/>
                  </a:rPr>
                  <a:t> get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𝑽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𝒕</m:t>
                          </m:r>
                        </m:sub>
                      </m:sSub>
                      <m:r>
                        <a:rPr lang="de-DE" sz="2000" b="1" i="1" smtClean="0"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sSubSup>
                        <m:sSubSup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bSup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𝑨</m:t>
                          </m:r>
                        </m:e>
                        <m:sub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𝑵</m:t>
                          </m:r>
                        </m:sub>
                        <m:sup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𝑭𝒊𝒙𝒆𝒅</m:t>
                          </m:r>
                        </m:sup>
                      </m:sSubSup>
                      <m:r>
                        <a:rPr lang="de-DE" sz="2000" b="1" i="1" smtClean="0">
                          <a:latin typeface="Cambria Math" panose="02040503050406030204" pitchFamily="18" charset="0"/>
                          <a:ea typeface="ＭＳ Ｐゴシック"/>
                        </a:rPr>
                        <m:t>(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ＭＳ Ｐゴシック"/>
                        </a:rPr>
                        <m:t>𝒕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ＭＳ Ｐゴシック"/>
                        </a:rPr>
                        <m:t>)</m:t>
                      </m:r>
                      <m:sSup>
                        <m:sSup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p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𝚽</m:t>
                                  </m:r>
                                  <m:d>
                                    <m:dPr>
                                      <m:ctrlP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𝑴𝒂𝒓𝒌𝒆𝒕</m:t>
                                          </m:r>
                                        </m:sup>
                                      </m:sSup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−</m:t>
                                      </m:r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𝑲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+</m:t>
                              </m:r>
                            </m:sup>
                          </m:sSup>
                        </m:e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𝓕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ca-ES" sz="2000" dirty="0">
                  <a:ea typeface="ＭＳ Ｐゴシック"/>
                </a:endParaRPr>
              </a:p>
              <a:p>
                <a:pPr>
                  <a:lnSpc>
                    <a:spcPct val="100000"/>
                  </a:lnSpc>
                </a:pPr>
                <a:endParaRPr lang="ca-ES" sz="2000" dirty="0"/>
              </a:p>
              <a:p>
                <a:pPr>
                  <a:lnSpc>
                    <a:spcPct val="100000"/>
                  </a:lnSpc>
                </a:pPr>
                <a:endParaRPr lang="ca-ES" sz="2000" dirty="0"/>
              </a:p>
            </p:txBody>
          </p:sp>
        </mc:Choice>
        <mc:Fallback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288000" y="1800000"/>
                <a:ext cx="8322600" cy="4792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5D5D477-2CCF-8444-81BC-B256104FB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MSc</a:t>
            </a:r>
            <a:r>
              <a:rPr lang="es-ES" dirty="0"/>
              <a:t> </a:t>
            </a:r>
            <a:r>
              <a:rPr lang="es-ES" dirty="0" err="1"/>
              <a:t>Physics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and </a:t>
            </a:r>
            <a:r>
              <a:rPr lang="es-ES" dirty="0" err="1"/>
              <a:t>Biophysics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48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D62C3BC-C292-0379-2783-DEE02558A7B9}"/>
              </a:ext>
            </a:extLst>
          </p:cNvPr>
          <p:cNvSpPr/>
          <p:nvPr/>
        </p:nvSpPr>
        <p:spPr>
          <a:xfrm>
            <a:off x="5784574" y="1888435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CE59C53-CB57-6578-133A-E1F3F1BC000A}"/>
              </a:ext>
            </a:extLst>
          </p:cNvPr>
          <p:cNvSpPr/>
          <p:nvPr/>
        </p:nvSpPr>
        <p:spPr>
          <a:xfrm>
            <a:off x="6153006" y="1371600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99DA53E-EBA0-254D-BD80-D191D39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s-ES" dirty="0" err="1"/>
              <a:t>Pricing</a:t>
            </a:r>
            <a:r>
              <a:rPr lang="es-ES" dirty="0"/>
              <a:t> </a:t>
            </a:r>
            <a:r>
              <a:rPr lang="es-ES" dirty="0" err="1"/>
              <a:t>European</a:t>
            </a:r>
            <a:r>
              <a:rPr lang="es-ES" dirty="0"/>
              <a:t> </a:t>
            </a:r>
            <a:r>
              <a:rPr lang="es-ES" dirty="0" err="1"/>
              <a:t>Swaptions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BA159-7D5D-084F-80F7-FC2B0D4660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851AE9D-10C7-F743-ABC3-F1F72E6E4E4C}" type="slidenum">
              <a:rPr lang="es-ES_tradnl" altLang="es-ES" smtClean="0"/>
              <a:pPr/>
              <a:t>11</a:t>
            </a:fld>
            <a:endParaRPr lang="es-ES_tradnl" alt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BB27053-7DDA-C44E-88E3-EB44967E98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dirty="0"/>
              <a:t> </a:t>
            </a:r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288000" y="1799999"/>
                <a:ext cx="8026006" cy="519751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s-ES" sz="2000" dirty="0">
                    <a:ea typeface="ＭＳ Ｐゴシック"/>
                  </a:rPr>
                  <a:t>Using </a:t>
                </a:r>
                <a:r>
                  <a:rPr lang="es-ES" sz="2000" dirty="0" err="1">
                    <a:ea typeface="ＭＳ Ｐゴシック"/>
                  </a:rPr>
                  <a:t>the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b="1" dirty="0" err="1">
                    <a:ea typeface="ＭＳ Ｐゴシック"/>
                  </a:rPr>
                  <a:t>Radon-Nikodym</a:t>
                </a:r>
                <a:r>
                  <a:rPr lang="es-ES" sz="2000" b="1" dirty="0">
                    <a:ea typeface="ＭＳ Ｐゴシック"/>
                  </a:rPr>
                  <a:t> Derivative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ℚ</m:t>
                                  </m:r>
                                </m:e>
                                <m:sub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sSub>
                                <m:sSub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ℚ</m:t>
                                  </m:r>
                                </m:e>
                                <m:sub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DE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20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𝐌</m:t>
                                      </m:r>
                                    </m:e>
                                    <m:sub>
                                      <m:r>
                                        <a:rPr lang="de-DE" sz="20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20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𝐌</m:t>
                                      </m:r>
                                    </m:e>
                                    <m:sub>
                                      <m:r>
                                        <a:rPr lang="de-DE" sz="20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de-DE" sz="20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de-DE" sz="20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𝐌</m:t>
                                  </m:r>
                                </m:e>
                                <m:sub>
                                  <m:r>
                                    <a:rPr lang="de-D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𝐌</m:t>
                                  </m:r>
                                </m:e>
                                <m:sub>
                                  <m:r>
                                    <a:rPr lang="de-D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" sz="2000" dirty="0">
                    <a:ea typeface="ＭＳ Ｐゴシック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 err="1">
                    <a:ea typeface="ＭＳ Ｐゴシック"/>
                  </a:rPr>
                  <a:t>changes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the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b="1" dirty="0" err="1">
                    <a:ea typeface="ＭＳ Ｐゴシック"/>
                  </a:rPr>
                  <a:t>Annuity</a:t>
                </a:r>
                <a:r>
                  <a:rPr lang="es-ES" sz="2000" b="1" dirty="0">
                    <a:ea typeface="ＭＳ Ｐゴシック"/>
                  </a:rPr>
                  <a:t> </a:t>
                </a:r>
                <a:r>
                  <a:rPr lang="es-ES" sz="2000" b="1" dirty="0" err="1">
                    <a:ea typeface="ＭＳ Ｐゴシック"/>
                  </a:rPr>
                  <a:t>Measure</a:t>
                </a:r>
                <a:r>
                  <a:rPr lang="es-ES" sz="2000" b="1" dirty="0"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s-ES" sz="2000" b="1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to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the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b="1" dirty="0" err="1">
                    <a:ea typeface="ＭＳ Ｐゴシック"/>
                  </a:rPr>
                  <a:t>risk</a:t>
                </a:r>
                <a:r>
                  <a:rPr lang="es-ES" sz="2000" b="1" dirty="0">
                    <a:ea typeface="ＭＳ Ｐゴシック"/>
                  </a:rPr>
                  <a:t>-neutral </a:t>
                </a:r>
                <a:r>
                  <a:rPr lang="es-ES" sz="2000" b="1" dirty="0" err="1">
                    <a:ea typeface="ＭＳ Ｐゴシック"/>
                  </a:rPr>
                  <a:t>Savings</a:t>
                </a:r>
                <a:r>
                  <a:rPr lang="es-ES" sz="2000" b="1" dirty="0">
                    <a:ea typeface="ＭＳ Ｐゴシック"/>
                  </a:rPr>
                  <a:t> </a:t>
                </a:r>
                <a:r>
                  <a:rPr lang="es-ES" sz="2000" b="1" dirty="0" err="1">
                    <a:ea typeface="ＭＳ Ｐゴシック"/>
                  </a:rPr>
                  <a:t>Account</a:t>
                </a:r>
                <a:r>
                  <a:rPr lang="es-ES" sz="2000" b="1" dirty="0">
                    <a:ea typeface="ＭＳ Ｐゴシック"/>
                  </a:rPr>
                  <a:t> </a:t>
                </a:r>
                <a:r>
                  <a:rPr lang="es-ES" sz="2000" b="1" dirty="0" err="1">
                    <a:ea typeface="ＭＳ Ｐゴシック"/>
                  </a:rPr>
                  <a:t>Measure</a:t>
                </a:r>
                <a:r>
                  <a:rPr lang="es-ES" sz="2000" b="1" dirty="0">
                    <a:ea typeface="ＭＳ Ｐゴシック"/>
                  </a:rPr>
                  <a:t>, </a:t>
                </a:r>
                <a:r>
                  <a:rPr lang="es-ES" sz="2000" dirty="0">
                    <a:ea typeface="ＭＳ Ｐゴシック"/>
                  </a:rPr>
                  <a:t>and leads </a:t>
                </a:r>
                <a:r>
                  <a:rPr lang="es-ES" sz="2000" dirty="0" err="1">
                    <a:ea typeface="ＭＳ Ｐゴシック"/>
                  </a:rPr>
                  <a:t>to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the</a:t>
                </a:r>
                <a:r>
                  <a:rPr lang="es-ES" sz="2000" b="1" dirty="0">
                    <a:ea typeface="ＭＳ Ｐゴシック"/>
                  </a:rPr>
                  <a:t> </a:t>
                </a:r>
                <a:r>
                  <a:rPr lang="es-ES" sz="2000" b="1" dirty="0" err="1">
                    <a:ea typeface="ＭＳ Ｐゴシック"/>
                  </a:rPr>
                  <a:t>generalized</a:t>
                </a:r>
                <a:r>
                  <a:rPr lang="es-ES" sz="2000" b="1" dirty="0">
                    <a:ea typeface="ＭＳ Ｐゴシック"/>
                  </a:rPr>
                  <a:t> Black-Scholes Formula:</a:t>
                </a:r>
              </a:p>
              <a:p>
                <a:pPr>
                  <a:lnSpc>
                    <a:spcPct val="150000"/>
                  </a:lnSpc>
                </a:pPr>
                <a:endParaRPr lang="de-DE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</m:e>
                        <m:sup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𝑩𝑺</m:t>
                          </m:r>
                        </m:sup>
                      </m:sSup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sSup>
                        <m:sSup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d>
                            <m:d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d>
                                <m:d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d>
                            <m:d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  <m:sSub>
                                <m:sSubPr>
                                  <m:ctrlP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𝐊𝐍</m:t>
                          </m:r>
                          <m:d>
                            <m:dPr>
                              <m:ctrlPr>
                                <a:rPr lang="de-DE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  <m:sSub>
                                <m:sSubPr>
                                  <m:ctrlP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50000"/>
                  </a:lnSpc>
                </a:pPr>
                <a:endParaRPr lang="de-DE" sz="2000" b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00000"/>
                  </a:lnSpc>
                </a:pPr>
                <a:endParaRPr lang="ca-ES" sz="2000" dirty="0"/>
              </a:p>
            </p:txBody>
          </p:sp>
        </mc:Choice>
        <mc:Fallback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288000" y="1799999"/>
                <a:ext cx="8026006" cy="51975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5D5D477-2CCF-8444-81BC-B256104FB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MSc</a:t>
            </a:r>
            <a:r>
              <a:rPr lang="es-ES" dirty="0"/>
              <a:t> </a:t>
            </a:r>
            <a:r>
              <a:rPr lang="es-ES" dirty="0" err="1"/>
              <a:t>Physics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and </a:t>
            </a:r>
            <a:r>
              <a:rPr lang="es-ES" dirty="0" err="1"/>
              <a:t>Biophysics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852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797B41-A529-DC65-6216-F3946DD01F44}"/>
              </a:ext>
            </a:extLst>
          </p:cNvPr>
          <p:cNvSpPr/>
          <p:nvPr/>
        </p:nvSpPr>
        <p:spPr>
          <a:xfrm>
            <a:off x="5784574" y="1888435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6578C28-642D-9F5C-A89D-BC3C85705F4D}"/>
              </a:ext>
            </a:extLst>
          </p:cNvPr>
          <p:cNvSpPr/>
          <p:nvPr/>
        </p:nvSpPr>
        <p:spPr>
          <a:xfrm>
            <a:off x="6153006" y="1371600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99DA53E-EBA0-254D-BD80-D191D39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s-ES" dirty="0" err="1"/>
              <a:t>Pricing</a:t>
            </a:r>
            <a:r>
              <a:rPr lang="es-ES" dirty="0"/>
              <a:t> </a:t>
            </a:r>
            <a:r>
              <a:rPr lang="es-ES" dirty="0" err="1"/>
              <a:t>European</a:t>
            </a:r>
            <a:r>
              <a:rPr lang="es-ES" dirty="0"/>
              <a:t> </a:t>
            </a:r>
            <a:r>
              <a:rPr lang="es-ES" dirty="0" err="1"/>
              <a:t>Swaptions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BA159-7D5D-084F-80F7-FC2B0D4660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851AE9D-10C7-F743-ABC3-F1F72E6E4E4C}" type="slidenum">
              <a:rPr lang="es-ES_tradnl" altLang="es-ES" smtClean="0"/>
              <a:pPr/>
              <a:t>12</a:t>
            </a:fld>
            <a:endParaRPr lang="es-ES_tradnl" alt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BB27053-7DDA-C44E-88E3-EB44967E98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dirty="0"/>
              <a:t> </a:t>
            </a:r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288000" y="1800001"/>
                <a:ext cx="8691032" cy="481612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000" dirty="0" smtClean="0">
                          <a:ea typeface="ＭＳ Ｐゴシック"/>
                        </a:rPr>
                        <m:t>For</m:t>
                      </m:r>
                      <m:r>
                        <m:rPr>
                          <m:nor/>
                        </m:rPr>
                        <a:rPr lang="es-ES" sz="2000" dirty="0" smtClean="0">
                          <a:ea typeface="ＭＳ Ｐゴシック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2000" dirty="0" smtClean="0">
                          <a:ea typeface="ＭＳ Ｐゴシック"/>
                        </a:rPr>
                        <m:t>carry</m:t>
                      </m:r>
                      <m:r>
                        <m:rPr>
                          <m:nor/>
                        </m:rPr>
                        <a:rPr lang="es-ES" sz="2000" dirty="0" smtClean="0">
                          <a:ea typeface="ＭＳ Ｐゴシック"/>
                        </a:rPr>
                        <m:t> </m:t>
                      </m:r>
                      <m:r>
                        <a:rPr lang="de-DE" sz="2000" b="0" i="1">
                          <a:latin typeface="Cambria Math" panose="02040503050406030204" pitchFamily="18" charset="0"/>
                          <a:ea typeface="ＭＳ Ｐゴシック"/>
                        </a:rPr>
                        <m:t>𝑏</m:t>
                      </m:r>
                      <m:r>
                        <a:rPr lang="de-DE" sz="2000" b="0" i="1">
                          <a:latin typeface="Cambria Math" panose="02040503050406030204" pitchFamily="18" charset="0"/>
                          <a:ea typeface="ＭＳ Ｐゴシック"/>
                        </a:rPr>
                        <m:t>=0</m:t>
                      </m:r>
                      <m:r>
                        <a:rPr lang="de-DE" sz="2000" b="0">
                          <a:latin typeface="Cambria Math" panose="02040503050406030204" pitchFamily="18" charset="0"/>
                          <a:ea typeface="ＭＳ Ｐゴシック"/>
                        </a:rPr>
                        <m:t>,</m:t>
                      </m:r>
                      <m:r>
                        <m:rPr>
                          <m:nor/>
                        </m:rPr>
                        <a:rPr lang="es-ES" sz="2000" dirty="0">
                          <a:ea typeface="ＭＳ Ｐゴシック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2000" dirty="0" err="1">
                          <a:ea typeface="ＭＳ Ｐゴシック"/>
                        </a:rPr>
                        <m:t>we</m:t>
                      </m:r>
                      <m:r>
                        <m:rPr>
                          <m:nor/>
                        </m:rPr>
                        <a:rPr lang="es-ES" sz="2000" dirty="0">
                          <a:ea typeface="ＭＳ Ｐゴシック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2000" dirty="0" err="1">
                          <a:ea typeface="ＭＳ Ｐゴシック"/>
                        </a:rPr>
                        <m:t>get</m:t>
                      </m:r>
                      <m:r>
                        <m:rPr>
                          <m:nor/>
                        </m:rPr>
                        <a:rPr lang="es-ES" sz="2000" dirty="0">
                          <a:ea typeface="ＭＳ Ｐゴシック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2000" dirty="0" err="1">
                          <a:ea typeface="ＭＳ Ｐゴシック"/>
                        </a:rPr>
                        <m:t>the</m:t>
                      </m:r>
                      <m:r>
                        <m:rPr>
                          <m:nor/>
                        </m:rPr>
                        <a:rPr lang="es-ES" sz="2000" dirty="0">
                          <a:ea typeface="ＭＳ Ｐゴシック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2000" b="1" dirty="0">
                          <a:ea typeface="ＭＳ Ｐゴシック"/>
                        </a:rPr>
                        <m:t>Black</m:t>
                      </m:r>
                      <m:r>
                        <m:rPr>
                          <m:nor/>
                        </m:rPr>
                        <a:rPr lang="es-ES" sz="2000" b="1" dirty="0">
                          <a:ea typeface="ＭＳ Ｐゴシック"/>
                        </a:rPr>
                        <m:t>-76 </m:t>
                      </m:r>
                      <m:r>
                        <m:rPr>
                          <m:nor/>
                        </m:rPr>
                        <a:rPr lang="es-ES" sz="2000" b="1" dirty="0">
                          <a:ea typeface="ＭＳ Ｐゴシック"/>
                        </a:rPr>
                        <m:t>Formula</m:t>
                      </m:r>
                      <m:r>
                        <m:rPr>
                          <m:nor/>
                        </m:rPr>
                        <a:rPr lang="es-ES" sz="2000" b="1" dirty="0">
                          <a:ea typeface="ＭＳ Ｐゴシック"/>
                        </a:rPr>
                        <m:t>:</m:t>
                      </m:r>
                    </m:oMath>
                  </m:oMathPara>
                </a14:m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</m:e>
                        <m:sup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𝟕𝟔</m:t>
                          </m:r>
                        </m:sup>
                      </m:sSup>
                      <m:r>
                        <a:rPr lang="de-DE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sSup>
                        <m:sSup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d>
                            <m:d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d>
                            <m:d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  <m:sSub>
                                <m:sSub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de-D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𝐊𝐍</m:t>
                          </m:r>
                          <m:d>
                            <m:d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  <m:sSub>
                                <m:sSub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de-D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de-DE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ca-ES" sz="2000" dirty="0"/>
              </a:p>
              <a:p>
                <a:pPr>
                  <a:lnSpc>
                    <a:spcPct val="100000"/>
                  </a:lnSpc>
                </a:pPr>
                <a:r>
                  <a:rPr lang="ca-ES" sz="2000" b="1" dirty="0" err="1"/>
                  <a:t>European</a:t>
                </a:r>
                <a:r>
                  <a:rPr lang="ca-ES" sz="2000" b="1" dirty="0"/>
                  <a:t> </a:t>
                </a:r>
                <a:r>
                  <a:rPr lang="ca-ES" sz="2000" b="1" dirty="0" err="1"/>
                  <a:t>Swaptions</a:t>
                </a:r>
                <a:r>
                  <a:rPr lang="ca-ES" sz="2000" b="1" dirty="0"/>
                  <a:t> </a:t>
                </a:r>
                <a:r>
                  <a:rPr lang="ca-ES" sz="2000" dirty="0" err="1"/>
                  <a:t>without</a:t>
                </a:r>
                <a:r>
                  <a:rPr lang="ca-ES" sz="2000" dirty="0"/>
                  <a:t> </a:t>
                </a:r>
                <a:r>
                  <a:rPr lang="ca-ES" sz="2000" dirty="0" err="1"/>
                  <a:t>floating</a:t>
                </a:r>
                <a:r>
                  <a:rPr lang="ca-ES" sz="2000" dirty="0"/>
                  <a:t> </a:t>
                </a:r>
                <a:r>
                  <a:rPr lang="ca-ES" sz="2000" dirty="0" err="1"/>
                  <a:t>spread</a:t>
                </a:r>
                <a:r>
                  <a:rPr lang="ca-ES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</m:e>
                        <m:sup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𝟕𝟔</m:t>
                          </m:r>
                        </m:sup>
                      </m:sSup>
                      <m:r>
                        <a:rPr lang="de-DE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sSubSup>
                        <m:sSubSup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𝑭𝒊𝒙𝒆𝒅</m:t>
                          </m:r>
                        </m:sup>
                      </m:sSubSup>
                      <m:d>
                        <m:d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d>
                        <m:d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𝑴𝒂𝒓𝒌𝒆𝒕</m:t>
                              </m:r>
                            </m:sup>
                          </m:sSup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d>
                            <m:d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  <m:sSub>
                                <m:sSubPr>
                                  <m:ctrlP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𝐊𝐍</m:t>
                          </m:r>
                          <m:d>
                            <m:dPr>
                              <m:ctrlPr>
                                <a:rPr lang="de-DE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  <m:sSub>
                                <m:sSubPr>
                                  <m:ctrlP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ca-ES" sz="20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de-DE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𝑴𝒂𝒓𝒌𝒆𝒕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𝑲</m:t>
                                  </m:r>
                                </m:den>
                              </m:f>
                            </m:e>
                          </m:d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ad>
                            <m:radPr>
                              <m:degHide m:val="on"/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ad>
                        <m:radPr>
                          <m:degHide m:val="on"/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rad>
                    </m:oMath>
                  </m:oMathPara>
                </a14:m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50000"/>
                  </a:lnSpc>
                </a:pPr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2000" dirty="0" err="1"/>
                  <a:t>scaled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interest</a:t>
                </a:r>
                <a:r>
                  <a:rPr lang="de-DE" sz="2000" dirty="0"/>
                  <a:t> rate </a:t>
                </a:r>
                <a:r>
                  <a:rPr lang="de-DE" sz="2000" dirty="0" err="1"/>
                  <a:t>swap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fixed</a:t>
                </a:r>
                <a:r>
                  <a:rPr lang="de-DE" sz="2000" dirty="0"/>
                  <a:t> leg </a:t>
                </a:r>
                <a:r>
                  <a:rPr lang="de-DE" sz="2000" dirty="0" err="1"/>
                  <a:t>annuity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term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𝐹𝑖𝑥𝑒𝑑</m:t>
                        </m:r>
                      </m:sup>
                    </m:sSubSup>
                    <m:d>
                      <m:d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ca-ES" sz="2000" dirty="0"/>
              </a:p>
              <a:p>
                <a:pPr>
                  <a:lnSpc>
                    <a:spcPct val="100000"/>
                  </a:lnSpc>
                </a:pPr>
                <a:endParaRPr lang="ca-ES" sz="2000" dirty="0"/>
              </a:p>
            </p:txBody>
          </p:sp>
        </mc:Choice>
        <mc:Fallback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288000" y="1800001"/>
                <a:ext cx="8691032" cy="481612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5D5D477-2CCF-8444-81BC-B256104FB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MSc</a:t>
            </a:r>
            <a:r>
              <a:rPr lang="es-ES" dirty="0"/>
              <a:t> </a:t>
            </a:r>
            <a:r>
              <a:rPr lang="es-ES" dirty="0" err="1"/>
              <a:t>Physics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and </a:t>
            </a:r>
            <a:r>
              <a:rPr lang="es-ES" dirty="0" err="1"/>
              <a:t>Biophysics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42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1EBE2D6-28D8-BB13-3F2A-6FC02C6DFD49}"/>
              </a:ext>
            </a:extLst>
          </p:cNvPr>
          <p:cNvSpPr/>
          <p:nvPr/>
        </p:nvSpPr>
        <p:spPr>
          <a:xfrm>
            <a:off x="5784574" y="1888435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A155A37-15D3-0E74-9D28-A43B41C33623}"/>
              </a:ext>
            </a:extLst>
          </p:cNvPr>
          <p:cNvSpPr/>
          <p:nvPr/>
        </p:nvSpPr>
        <p:spPr>
          <a:xfrm>
            <a:off x="6153006" y="1371600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99DA53E-EBA0-254D-BD80-D191D39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s-ES" dirty="0" err="1"/>
              <a:t>Summary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BA159-7D5D-084F-80F7-FC2B0D4660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851AE9D-10C7-F743-ABC3-F1F72E6E4E4C}" type="slidenum">
              <a:rPr lang="es-ES_tradnl" altLang="es-ES" smtClean="0"/>
              <a:pPr/>
              <a:t>13</a:t>
            </a:fld>
            <a:endParaRPr lang="es-ES_tradnl" alt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BB27053-7DDA-C44E-88E3-EB44967E98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dirty="0"/>
              <a:t> 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89A5588A-AE37-D34E-A450-9B24106398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1800000"/>
            <a:ext cx="8194818" cy="415498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59A2"/>
                </a:solidFill>
                <a:latin typeface="Arial"/>
                <a:ea typeface="ＭＳ Ｐゴシック"/>
                <a:cs typeface="Arial"/>
              </a:rPr>
              <a:t>A Swap is a financial instrument for Trading Risk for Predictability</a:t>
            </a:r>
            <a:endParaRPr lang="ca-ES" sz="2000" dirty="0">
              <a:solidFill>
                <a:srgbClr val="0059A2"/>
              </a:solidFill>
              <a:latin typeface="Arial"/>
              <a:ea typeface="ＭＳ Ｐゴシック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ea typeface="ＭＳ Ｐゴシック"/>
              </a:rPr>
              <a:t>A </a:t>
            </a:r>
            <a:r>
              <a:rPr lang="es-ES" sz="2000" dirty="0" err="1">
                <a:ea typeface="ＭＳ Ｐゴシック"/>
              </a:rPr>
              <a:t>Swaption</a:t>
            </a:r>
            <a:r>
              <a:rPr lang="es-ES" sz="2000" dirty="0">
                <a:ea typeface="ＭＳ Ｐゴシック"/>
              </a:rPr>
              <a:t> </a:t>
            </a:r>
            <a:r>
              <a:rPr lang="es-ES" sz="2000" dirty="0" err="1">
                <a:ea typeface="ＭＳ Ｐゴシック"/>
              </a:rPr>
              <a:t>gives</a:t>
            </a:r>
            <a:r>
              <a:rPr lang="es-ES" sz="2000" dirty="0">
                <a:ea typeface="ＭＳ Ｐゴシック"/>
              </a:rPr>
              <a:t> </a:t>
            </a:r>
            <a:r>
              <a:rPr lang="es-ES" sz="2000" dirty="0" err="1">
                <a:ea typeface="ＭＳ Ｐゴシック"/>
              </a:rPr>
              <a:t>the</a:t>
            </a:r>
            <a:r>
              <a:rPr lang="es-ES" sz="2000" dirty="0">
                <a:ea typeface="ＭＳ Ｐゴシック"/>
              </a:rPr>
              <a:t> </a:t>
            </a:r>
            <a:r>
              <a:rPr lang="es-ES" sz="2000" dirty="0" err="1">
                <a:ea typeface="ＭＳ Ｐゴシック"/>
              </a:rPr>
              <a:t>buyer</a:t>
            </a:r>
            <a:r>
              <a:rPr lang="es-ES" sz="2000" dirty="0">
                <a:ea typeface="ＭＳ Ｐゴシック"/>
              </a:rPr>
              <a:t> </a:t>
            </a:r>
            <a:r>
              <a:rPr lang="es-ES" sz="2000" dirty="0" err="1">
                <a:ea typeface="ＭＳ Ｐゴシック"/>
              </a:rPr>
              <a:t>the</a:t>
            </a:r>
            <a:r>
              <a:rPr lang="es-ES" sz="2000" dirty="0">
                <a:ea typeface="ＭＳ Ｐゴシック"/>
              </a:rPr>
              <a:t> </a:t>
            </a:r>
            <a:r>
              <a:rPr lang="es-ES" sz="2000" dirty="0" err="1">
                <a:ea typeface="ＭＳ Ｐゴシック"/>
              </a:rPr>
              <a:t>right</a:t>
            </a:r>
            <a:r>
              <a:rPr lang="es-ES" sz="2000" dirty="0">
                <a:ea typeface="ＭＳ Ｐゴシック"/>
              </a:rPr>
              <a:t>, </a:t>
            </a:r>
            <a:r>
              <a:rPr lang="es-ES" sz="2000" dirty="0" err="1">
                <a:ea typeface="ＭＳ Ｐゴシック"/>
              </a:rPr>
              <a:t>but</a:t>
            </a:r>
            <a:r>
              <a:rPr lang="es-ES" sz="2000" dirty="0">
                <a:ea typeface="ＭＳ Ｐゴシック"/>
              </a:rPr>
              <a:t> </a:t>
            </a:r>
            <a:r>
              <a:rPr lang="es-ES" sz="2000" dirty="0" err="1">
                <a:ea typeface="ＭＳ Ｐゴシック"/>
              </a:rPr>
              <a:t>not</a:t>
            </a:r>
            <a:r>
              <a:rPr lang="es-ES" sz="2000" dirty="0">
                <a:ea typeface="ＭＳ Ｐゴシック"/>
              </a:rPr>
              <a:t> </a:t>
            </a:r>
            <a:r>
              <a:rPr lang="es-ES" sz="2000" dirty="0" err="1">
                <a:ea typeface="ＭＳ Ｐゴシック"/>
              </a:rPr>
              <a:t>the</a:t>
            </a:r>
            <a:r>
              <a:rPr lang="es-ES" sz="2000" dirty="0">
                <a:ea typeface="ＭＳ Ｐゴシック"/>
              </a:rPr>
              <a:t> </a:t>
            </a:r>
            <a:r>
              <a:rPr lang="es-ES" sz="2000" dirty="0" err="1">
                <a:ea typeface="ＭＳ Ｐゴシック"/>
              </a:rPr>
              <a:t>obligation</a:t>
            </a:r>
            <a:r>
              <a:rPr lang="es-ES" sz="2000" dirty="0">
                <a:ea typeface="ＭＳ Ｐゴシック"/>
              </a:rPr>
              <a:t> </a:t>
            </a:r>
            <a:r>
              <a:rPr lang="es-ES" sz="2000" dirty="0" err="1">
                <a:ea typeface="ＭＳ Ｐゴシック"/>
              </a:rPr>
              <a:t>to</a:t>
            </a:r>
            <a:r>
              <a:rPr lang="es-ES" sz="2000" dirty="0">
                <a:ea typeface="ＭＳ Ｐゴシック"/>
              </a:rPr>
              <a:t> </a:t>
            </a:r>
            <a:r>
              <a:rPr lang="es-ES" sz="2000" dirty="0" err="1">
                <a:ea typeface="ＭＳ Ｐゴシック"/>
              </a:rPr>
              <a:t>enter</a:t>
            </a:r>
            <a:r>
              <a:rPr lang="es-ES" sz="2000" dirty="0">
                <a:ea typeface="ＭＳ Ｐゴシック"/>
              </a:rPr>
              <a:t> </a:t>
            </a:r>
            <a:r>
              <a:rPr lang="es-ES" sz="2000" dirty="0" err="1">
                <a:ea typeface="ＭＳ Ｐゴシック"/>
              </a:rPr>
              <a:t>an</a:t>
            </a:r>
            <a:r>
              <a:rPr lang="es-ES" sz="2000" dirty="0">
                <a:ea typeface="ＭＳ Ｐゴシック"/>
              </a:rPr>
              <a:t> </a:t>
            </a:r>
            <a:r>
              <a:rPr lang="es-ES" sz="2000" dirty="0" err="1">
                <a:ea typeface="ＭＳ Ｐゴシック"/>
              </a:rPr>
              <a:t>interest</a:t>
            </a:r>
            <a:r>
              <a:rPr lang="es-ES" sz="2000" dirty="0">
                <a:ea typeface="ＭＳ Ｐゴシック"/>
              </a:rPr>
              <a:t> </a:t>
            </a:r>
            <a:r>
              <a:rPr lang="es-ES" sz="2000" dirty="0" err="1">
                <a:ea typeface="ＭＳ Ｐゴシック"/>
              </a:rPr>
              <a:t>rate</a:t>
            </a:r>
            <a:r>
              <a:rPr lang="es-ES" sz="2000" dirty="0">
                <a:ea typeface="ＭＳ Ｐゴシック"/>
              </a:rPr>
              <a:t> swap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ＭＳ Ｐゴシック"/>
              </a:rPr>
              <a:t>The </a:t>
            </a:r>
            <a:r>
              <a:rPr lang="de-DE" sz="2000" dirty="0" err="1">
                <a:ea typeface="ＭＳ Ｐゴシック"/>
              </a:rPr>
              <a:t>formula</a:t>
            </a:r>
            <a:r>
              <a:rPr lang="de-DE" sz="2000" dirty="0">
                <a:ea typeface="ＭＳ Ｐゴシック"/>
              </a:rPr>
              <a:t> </a:t>
            </a:r>
            <a:r>
              <a:rPr lang="de-DE" sz="2000" dirty="0" err="1">
                <a:ea typeface="ＭＳ Ｐゴシック"/>
              </a:rPr>
              <a:t>for</a:t>
            </a:r>
            <a:r>
              <a:rPr lang="de-DE" sz="2000" dirty="0">
                <a:ea typeface="ＭＳ Ｐゴシック"/>
              </a:rPr>
              <a:t> pricing </a:t>
            </a:r>
            <a:r>
              <a:rPr lang="de-DE" sz="2000" dirty="0" err="1">
                <a:ea typeface="ＭＳ Ｐゴシック"/>
              </a:rPr>
              <a:t>swaptions</a:t>
            </a:r>
            <a:r>
              <a:rPr lang="de-DE" sz="2000" dirty="0">
                <a:ea typeface="ＭＳ Ｐゴシック"/>
              </a:rPr>
              <a:t> </a:t>
            </a:r>
            <a:r>
              <a:rPr lang="de-DE" sz="2000" dirty="0" err="1">
                <a:ea typeface="ＭＳ Ｐゴシック"/>
              </a:rPr>
              <a:t>is</a:t>
            </a:r>
            <a:r>
              <a:rPr lang="de-DE" sz="2000" dirty="0">
                <a:ea typeface="ＭＳ Ｐゴシック"/>
              </a:rPr>
              <a:t> </a:t>
            </a:r>
            <a:r>
              <a:rPr lang="de-DE" sz="2000" dirty="0" err="1">
                <a:ea typeface="ＭＳ Ｐゴシック"/>
              </a:rPr>
              <a:t>the</a:t>
            </a:r>
            <a:r>
              <a:rPr lang="de-DE" sz="2000" dirty="0">
                <a:ea typeface="ＭＳ Ｐゴシック"/>
              </a:rPr>
              <a:t> Black-76 </a:t>
            </a:r>
            <a:r>
              <a:rPr lang="de-DE" sz="2000" dirty="0" err="1">
                <a:ea typeface="ＭＳ Ｐゴシック"/>
              </a:rPr>
              <a:t>formula</a:t>
            </a:r>
            <a:r>
              <a:rPr lang="de-DE" sz="2000" dirty="0">
                <a:ea typeface="ＭＳ Ｐゴシック"/>
              </a:rPr>
              <a:t>,  </a:t>
            </a:r>
            <a:r>
              <a:rPr lang="de-DE" sz="2000" dirty="0" err="1">
                <a:ea typeface="ＭＳ Ｐゴシック"/>
              </a:rPr>
              <a:t>scaled</a:t>
            </a:r>
            <a:r>
              <a:rPr lang="de-DE" sz="2000" dirty="0">
                <a:ea typeface="ＭＳ Ｐゴシック"/>
              </a:rPr>
              <a:t> </a:t>
            </a:r>
            <a:r>
              <a:rPr lang="de-DE" sz="2000" dirty="0" err="1">
                <a:ea typeface="ＭＳ Ｐゴシック"/>
              </a:rPr>
              <a:t>by</a:t>
            </a:r>
            <a:r>
              <a:rPr lang="de-DE" sz="2000" dirty="0">
                <a:ea typeface="ＭＳ Ｐゴシック"/>
              </a:rPr>
              <a:t> </a:t>
            </a:r>
            <a:r>
              <a:rPr lang="de-DE" sz="2000" dirty="0" err="1">
                <a:ea typeface="ＭＳ Ｐゴシック"/>
              </a:rPr>
              <a:t>the</a:t>
            </a:r>
            <a:r>
              <a:rPr lang="de-DE" sz="2000" dirty="0">
                <a:ea typeface="ＭＳ Ｐゴシック"/>
              </a:rPr>
              <a:t> </a:t>
            </a:r>
            <a:r>
              <a:rPr lang="de-DE" sz="2000" dirty="0" err="1">
                <a:ea typeface="ＭＳ Ｐゴシック"/>
              </a:rPr>
              <a:t>underlying</a:t>
            </a:r>
            <a:r>
              <a:rPr lang="de-DE" sz="2000" dirty="0">
                <a:ea typeface="ＭＳ Ｐゴシック"/>
              </a:rPr>
              <a:t> </a:t>
            </a:r>
            <a:r>
              <a:rPr lang="de-DE" sz="2000" dirty="0" err="1">
                <a:ea typeface="ＭＳ Ｐゴシック"/>
              </a:rPr>
              <a:t>swap</a:t>
            </a:r>
            <a:r>
              <a:rPr lang="de-DE" sz="2000" dirty="0">
                <a:ea typeface="ＭＳ Ｐゴシック"/>
              </a:rPr>
              <a:t> </a:t>
            </a:r>
            <a:r>
              <a:rPr lang="de-DE" sz="2000" dirty="0" err="1">
                <a:ea typeface="ＭＳ Ｐゴシック"/>
              </a:rPr>
              <a:t>annuity</a:t>
            </a:r>
            <a:r>
              <a:rPr lang="de-DE" sz="2000" dirty="0">
                <a:ea typeface="ＭＳ Ｐゴシック"/>
              </a:rPr>
              <a:t> </a:t>
            </a:r>
            <a:r>
              <a:rPr lang="de-DE" sz="2000" dirty="0" err="1">
                <a:ea typeface="ＭＳ Ｐゴシック"/>
              </a:rPr>
              <a:t>factor</a:t>
            </a:r>
            <a:r>
              <a:rPr lang="de-DE" sz="2000" dirty="0">
                <a:ea typeface="ＭＳ Ｐゴシック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s-ES" sz="2000" b="1" dirty="0"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ca-ES" sz="2000" dirty="0"/>
          </a:p>
          <a:p>
            <a:pPr>
              <a:lnSpc>
                <a:spcPct val="100000"/>
              </a:lnSpc>
            </a:pPr>
            <a:endParaRPr lang="ca-ES" sz="2000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5D5D477-2CCF-8444-81BC-B256104FB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MSc</a:t>
            </a:r>
            <a:r>
              <a:rPr lang="es-ES" dirty="0"/>
              <a:t> </a:t>
            </a:r>
            <a:r>
              <a:rPr lang="es-ES" dirty="0" err="1"/>
              <a:t>Physics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and </a:t>
            </a:r>
            <a:r>
              <a:rPr lang="es-ES" dirty="0" err="1"/>
              <a:t>Biophysics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82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54FB7C5-6F8D-4042-9BE5-9D0532BA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/>
              <a:t>Thank you for your attention!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DE432917-45A5-B747-8DEE-999742BC6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65104"/>
            <a:ext cx="9144000" cy="1752600"/>
          </a:xfrm>
        </p:spPr>
        <p:txBody>
          <a:bodyPr/>
          <a:lstStyle/>
          <a:p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Maximilian Ilg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567AFFF-E22C-2C46-9886-25BA88A6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EF88-17D5-C144-A1C2-8D1381AFE72A}" type="slidenum">
              <a:rPr lang="es-ES_tradnl" altLang="es-ES" smtClean="0"/>
              <a:pPr/>
              <a:t>14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26273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A02A331-B805-1E06-2792-388D1509BD11}"/>
              </a:ext>
            </a:extLst>
          </p:cNvPr>
          <p:cNvSpPr/>
          <p:nvPr/>
        </p:nvSpPr>
        <p:spPr>
          <a:xfrm>
            <a:off x="5784574" y="1888435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8F735A9-E09A-7453-E0CA-F8F9111A3DDB}"/>
              </a:ext>
            </a:extLst>
          </p:cNvPr>
          <p:cNvSpPr/>
          <p:nvPr/>
        </p:nvSpPr>
        <p:spPr>
          <a:xfrm>
            <a:off x="6153006" y="1371600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99DA53E-EBA0-254D-BD80-D191D39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References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5D5D477-2CCF-8444-81BC-B256104FB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err="1"/>
              <a:t>MSc</a:t>
            </a:r>
            <a:r>
              <a:rPr lang="es-ES"/>
              <a:t> </a:t>
            </a:r>
            <a:r>
              <a:rPr lang="es-ES" err="1"/>
              <a:t>Physics</a:t>
            </a:r>
            <a:r>
              <a:rPr lang="es-ES"/>
              <a:t> of </a:t>
            </a:r>
            <a:r>
              <a:rPr lang="es-ES" err="1"/>
              <a:t>Complex</a:t>
            </a:r>
            <a:r>
              <a:rPr lang="es-ES"/>
              <a:t> </a:t>
            </a:r>
            <a:r>
              <a:rPr lang="es-ES" err="1"/>
              <a:t>Systems</a:t>
            </a:r>
            <a:r>
              <a:rPr lang="es-ES"/>
              <a:t> and </a:t>
            </a:r>
            <a:r>
              <a:rPr lang="es-ES" err="1"/>
              <a:t>Biophysics</a:t>
            </a:r>
            <a:endParaRPr lang="es-ES"/>
          </a:p>
          <a:p>
            <a:endParaRPr lang="es-ES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89A5588A-AE37-D34E-A450-9B24106398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1827831"/>
            <a:ext cx="8568000" cy="3693319"/>
          </a:xfrm>
        </p:spPr>
        <p:txBody>
          <a:bodyPr vert="horz" lIns="360000" tIns="0" rIns="360000" bIns="0" anchor="t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ＭＳ Ｐゴシック"/>
              </a:rPr>
              <a:t>Montero, M. (2023) – </a:t>
            </a:r>
            <a:r>
              <a:rPr lang="de-DE" sz="2000" dirty="0" err="1">
                <a:ea typeface="ＭＳ Ｐゴシック"/>
              </a:rPr>
              <a:t>Lecture</a:t>
            </a:r>
            <a:r>
              <a:rPr lang="de-DE" sz="2000" dirty="0">
                <a:ea typeface="ＭＳ Ｐゴシック"/>
              </a:rPr>
              <a:t> Notes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endParaRPr lang="de-DE" sz="2000" dirty="0">
              <a:ea typeface="ＭＳ Ｐゴシック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ＭＳ Ｐゴシック"/>
              </a:rPr>
              <a:t>Burgess, N. (2018) – Interest Rate </a:t>
            </a:r>
            <a:r>
              <a:rPr lang="de-DE" sz="2000" dirty="0" err="1">
                <a:ea typeface="ＭＳ Ｐゴシック"/>
              </a:rPr>
              <a:t>Swaptions</a:t>
            </a:r>
            <a:r>
              <a:rPr lang="de-DE" sz="2000" dirty="0">
                <a:ea typeface="ＭＳ Ｐゴシック"/>
              </a:rPr>
              <a:t> - A Review &amp; Derivation </a:t>
            </a:r>
            <a:r>
              <a:rPr lang="de-DE" sz="2000" dirty="0" err="1">
                <a:ea typeface="ＭＳ Ｐゴシック"/>
              </a:rPr>
              <a:t>of</a:t>
            </a:r>
            <a:r>
              <a:rPr lang="de-DE" sz="2000" dirty="0">
                <a:ea typeface="ＭＳ Ｐゴシック"/>
              </a:rPr>
              <a:t> </a:t>
            </a:r>
            <a:r>
              <a:rPr lang="de-DE" sz="2000" dirty="0" err="1">
                <a:ea typeface="ＭＳ Ｐゴシック"/>
              </a:rPr>
              <a:t>Swaption</a:t>
            </a:r>
            <a:r>
              <a:rPr lang="de-DE" sz="2000" dirty="0">
                <a:ea typeface="ＭＳ Ｐゴシック"/>
              </a:rPr>
              <a:t> Pricing </a:t>
            </a:r>
            <a:r>
              <a:rPr lang="de-DE" sz="2000" dirty="0" err="1">
                <a:ea typeface="ＭＳ Ｐゴシック"/>
              </a:rPr>
              <a:t>Formulae</a:t>
            </a:r>
            <a:r>
              <a:rPr lang="de-DE" sz="2000" dirty="0">
                <a:ea typeface="ＭＳ Ｐゴシック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ＭＳ Ｐゴシック"/>
              </a:rPr>
              <a:t>Burgess, N. (2015) – </a:t>
            </a:r>
            <a:r>
              <a:rPr lang="de-DE" sz="2000" dirty="0" err="1">
                <a:ea typeface="ＭＳ Ｐゴシック"/>
              </a:rPr>
              <a:t>How</a:t>
            </a:r>
            <a:r>
              <a:rPr lang="de-DE" sz="2000" dirty="0">
                <a:ea typeface="ＭＳ Ｐゴシック"/>
              </a:rPr>
              <a:t> </a:t>
            </a:r>
            <a:r>
              <a:rPr lang="de-DE" sz="2000" dirty="0" err="1">
                <a:ea typeface="ＭＳ Ｐゴシック"/>
              </a:rPr>
              <a:t>to</a:t>
            </a:r>
            <a:r>
              <a:rPr lang="de-DE" sz="2000" dirty="0">
                <a:ea typeface="ＭＳ Ｐゴシック"/>
              </a:rPr>
              <a:t> Price Swaps in </a:t>
            </a:r>
            <a:r>
              <a:rPr lang="de-DE" sz="2000" dirty="0" err="1">
                <a:ea typeface="ＭＳ Ｐゴシック"/>
              </a:rPr>
              <a:t>your</a:t>
            </a:r>
            <a:r>
              <a:rPr lang="de-DE" sz="2000" dirty="0">
                <a:ea typeface="ＭＳ Ｐゴシック"/>
              </a:rPr>
              <a:t> Head</a:t>
            </a:r>
            <a:br>
              <a:rPr lang="de-DE" sz="2000" dirty="0">
                <a:ea typeface="ＭＳ Ｐゴシック"/>
              </a:rPr>
            </a:br>
            <a:r>
              <a:rPr lang="de-DE" sz="2000" dirty="0">
                <a:ea typeface="ＭＳ Ｐゴシック"/>
              </a:rPr>
              <a:t>An Interest Rate Swap &amp; Asset Swap Primer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ＭＳ Ｐゴシック"/>
              </a:rPr>
              <a:t>Burgess, N. (2014) – Martingale </a:t>
            </a:r>
            <a:r>
              <a:rPr lang="de-DE" sz="2000" dirty="0" err="1">
                <a:ea typeface="ＭＳ Ｐゴシック"/>
              </a:rPr>
              <a:t>Measures</a:t>
            </a:r>
            <a:r>
              <a:rPr lang="de-DE" sz="2000" dirty="0">
                <a:ea typeface="ＭＳ Ｐゴシック"/>
              </a:rPr>
              <a:t> &amp; Change </a:t>
            </a:r>
            <a:r>
              <a:rPr lang="de-DE" sz="2000" dirty="0" err="1">
                <a:ea typeface="ＭＳ Ｐゴシック"/>
              </a:rPr>
              <a:t>of</a:t>
            </a:r>
            <a:r>
              <a:rPr lang="de-DE" sz="2000" dirty="0">
                <a:ea typeface="ＭＳ Ｐゴシック"/>
              </a:rPr>
              <a:t> </a:t>
            </a:r>
            <a:r>
              <a:rPr lang="de-DE" sz="2000" dirty="0" err="1">
                <a:ea typeface="ＭＳ Ｐゴシック"/>
              </a:rPr>
              <a:t>Measure</a:t>
            </a:r>
            <a:r>
              <a:rPr lang="de-DE" sz="2000" dirty="0">
                <a:ea typeface="ＭＳ Ｐゴシック"/>
              </a:rPr>
              <a:t> </a:t>
            </a:r>
            <a:r>
              <a:rPr lang="de-DE" sz="2000" dirty="0" err="1">
                <a:ea typeface="ＭＳ Ｐゴシック"/>
              </a:rPr>
              <a:t>Explained</a:t>
            </a:r>
            <a:endParaRPr lang="de-DE" sz="2000" dirty="0">
              <a:ea typeface="ＭＳ Ｐゴシック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a-ES" sz="2000" dirty="0">
              <a:ea typeface="ＭＳ Ｐゴシック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a-ES" sz="2000" dirty="0">
              <a:ea typeface="ＭＳ Ｐゴシック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a-ES" sz="2000" dirty="0">
              <a:ea typeface="ＭＳ Ｐゴシック"/>
            </a:endParaRPr>
          </a:p>
          <a:p>
            <a:pPr marL="342900" indent="-342900" algn="just">
              <a:lnSpc>
                <a:spcPct val="100000"/>
              </a:lnSpc>
              <a:buFont typeface="Arial"/>
              <a:buChar char="•"/>
            </a:pPr>
            <a:endParaRPr lang="ca-ES" sz="2000" dirty="0">
              <a:ea typeface="ＭＳ Ｐゴシック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BA159-7D5D-084F-80F7-FC2B0D4660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851AE9D-10C7-F743-ABC3-F1F72E6E4E4C}" type="slidenum">
              <a:rPr lang="es-ES_tradnl" altLang="es-ES" smtClean="0"/>
              <a:pPr/>
              <a:t>15</a:t>
            </a:fld>
            <a:endParaRPr lang="es-ES_tradnl" altLang="es-ES"/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D8B599A-144A-417F-C08C-4A7D81EF3E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00" y="536400"/>
            <a:ext cx="5198400" cy="228600"/>
          </a:xfrm>
        </p:spPr>
        <p:txBody>
          <a:bodyPr/>
          <a:lstStyle/>
          <a:p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9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797B41-A529-DC65-6216-F3946DD01F44}"/>
              </a:ext>
            </a:extLst>
          </p:cNvPr>
          <p:cNvSpPr/>
          <p:nvPr/>
        </p:nvSpPr>
        <p:spPr>
          <a:xfrm>
            <a:off x="5784574" y="1888435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6578C28-642D-9F5C-A89D-BC3C85705F4D}"/>
              </a:ext>
            </a:extLst>
          </p:cNvPr>
          <p:cNvSpPr/>
          <p:nvPr/>
        </p:nvSpPr>
        <p:spPr>
          <a:xfrm>
            <a:off x="6153006" y="1371600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99DA53E-EBA0-254D-BD80-D191D39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s-ES" dirty="0" err="1"/>
              <a:t>Pricing</a:t>
            </a:r>
            <a:r>
              <a:rPr lang="es-ES" dirty="0"/>
              <a:t> </a:t>
            </a:r>
            <a:r>
              <a:rPr lang="es-ES" dirty="0" err="1"/>
              <a:t>European</a:t>
            </a:r>
            <a:r>
              <a:rPr lang="es-ES" dirty="0"/>
              <a:t> </a:t>
            </a:r>
            <a:r>
              <a:rPr lang="es-ES" dirty="0" err="1"/>
              <a:t>Swaptions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BA159-7D5D-084F-80F7-FC2B0D4660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851AE9D-10C7-F743-ABC3-F1F72E6E4E4C}" type="slidenum">
              <a:rPr lang="es-ES_tradnl" altLang="es-ES" smtClean="0"/>
              <a:pPr/>
              <a:t>16</a:t>
            </a:fld>
            <a:endParaRPr lang="es-ES_tradnl" alt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BB27053-7DDA-C44E-88E3-EB44967E98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dirty="0"/>
              <a:t> </a:t>
            </a:r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288000" y="1800000"/>
                <a:ext cx="8322600" cy="501772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ca-ES" sz="2000" b="1" dirty="0"/>
                  <a:t>European </a:t>
                </a:r>
                <a:r>
                  <a:rPr lang="ca-ES" sz="2000" b="1" dirty="0" err="1"/>
                  <a:t>Swaptions</a:t>
                </a:r>
                <a:r>
                  <a:rPr lang="ca-ES" sz="2000" b="1" dirty="0"/>
                  <a:t> </a:t>
                </a:r>
                <a:r>
                  <a:rPr lang="ca-ES" sz="2000" dirty="0" err="1"/>
                  <a:t>with</a:t>
                </a:r>
                <a:r>
                  <a:rPr lang="ca-ES" sz="2000" dirty="0"/>
                  <a:t> </a:t>
                </a:r>
                <a:r>
                  <a:rPr lang="ca-ES" sz="2000" dirty="0" err="1"/>
                  <a:t>floating</a:t>
                </a:r>
                <a:r>
                  <a:rPr lang="ca-ES" sz="2000" dirty="0"/>
                  <a:t> </a:t>
                </a:r>
                <a:r>
                  <a:rPr lang="ca-ES" sz="2000" dirty="0" err="1"/>
                  <a:t>spread</a:t>
                </a:r>
                <a:r>
                  <a:rPr lang="ca-ES" sz="2000" dirty="0"/>
                  <a:t>: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</m:e>
                        <m:sup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𝟕𝟔</m:t>
                          </m:r>
                        </m:sup>
                      </m:sSup>
                      <m:r>
                        <a:rPr lang="de-DE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sSubSup>
                        <m:sSubSup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𝑭𝒊𝒙𝒆𝒅</m:t>
                          </m:r>
                        </m:sup>
                      </m:sSubSup>
                      <m:d>
                        <m:d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d>
                        <m:d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𝑴𝒂𝒓𝒌𝒆𝒕</m:t>
                              </m:r>
                            </m:sup>
                          </m:sSup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d>
                            <m:d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  <m:sSub>
                                <m:sSub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a:rPr lang="de-DE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𝐍</m:t>
                          </m:r>
                          <m:d>
                            <m:d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  <m:sSub>
                                <m:sSub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de-DE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ca-E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de-DE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𝑴𝒂𝒓𝒌𝒆𝒕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𝑲</m:t>
                                  </m:r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</m:e>
                          </m:d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ad>
                            <m:radPr>
                              <m:degHide m:val="on"/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ad>
                        <m:radPr>
                          <m:degHide m:val="on"/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rad>
                    </m:oMath>
                  </m:oMathPara>
                </a14:m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  <m:sup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𝑭𝒍𝒐𝒂𝒕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  <m:sup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𝑭𝒊𝒙𝒆𝒅</m:t>
                                  </m:r>
                                </m:sup>
                              </m:sSubSup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ca-E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±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𝐏𝐚𝐲𝐞𝐫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𝐨𝐫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𝐑𝐞𝐜𝐞𝐢𝐯𝐞𝐫</m:t>
                      </m:r>
                    </m:oMath>
                  </m:oMathPara>
                </a14:m>
                <a:endParaRPr lang="ca-ES" sz="2000" b="1" dirty="0"/>
              </a:p>
              <a:p>
                <a:pPr>
                  <a:lnSpc>
                    <a:spcPct val="100000"/>
                  </a:lnSpc>
                </a:pPr>
                <a:endParaRPr lang="ca-ES" sz="2000" dirty="0"/>
              </a:p>
            </p:txBody>
          </p:sp>
        </mc:Choice>
        <mc:Fallback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288000" y="1800000"/>
                <a:ext cx="8322600" cy="5017720"/>
              </a:xfrm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de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5D5D477-2CCF-8444-81BC-B256104FB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MSc</a:t>
            </a:r>
            <a:r>
              <a:rPr lang="es-ES" dirty="0"/>
              <a:t> </a:t>
            </a:r>
            <a:r>
              <a:rPr lang="es-ES" dirty="0" err="1"/>
              <a:t>Physics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and </a:t>
            </a:r>
            <a:r>
              <a:rPr lang="es-ES" dirty="0" err="1"/>
              <a:t>Biophysics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913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899DA53E-EBA0-254D-BD80-D191D39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s-ES" dirty="0" err="1">
                <a:ea typeface="ＭＳ Ｐゴシック"/>
              </a:rPr>
              <a:t>Outline</a:t>
            </a:r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5D5D477-2CCF-8444-81BC-B256104FB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err="1"/>
              <a:t>MSc</a:t>
            </a:r>
            <a:r>
              <a:rPr lang="es-ES"/>
              <a:t> </a:t>
            </a:r>
            <a:r>
              <a:rPr lang="es-ES" err="1"/>
              <a:t>Physics</a:t>
            </a:r>
            <a:r>
              <a:rPr lang="es-ES"/>
              <a:t> of </a:t>
            </a:r>
            <a:r>
              <a:rPr lang="es-ES" err="1"/>
              <a:t>Complex</a:t>
            </a:r>
            <a:r>
              <a:rPr lang="es-ES"/>
              <a:t> </a:t>
            </a:r>
            <a:r>
              <a:rPr lang="es-ES" err="1"/>
              <a:t>Systems</a:t>
            </a:r>
            <a:r>
              <a:rPr lang="es-ES"/>
              <a:t> and </a:t>
            </a:r>
            <a:r>
              <a:rPr lang="es-ES" err="1"/>
              <a:t>Biophysics</a:t>
            </a:r>
            <a:endParaRPr lang="es-ES"/>
          </a:p>
          <a:p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BB27053-7DDA-C44E-88E3-EB44967E98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89A5588A-AE37-D34E-A450-9B24106398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1800000"/>
            <a:ext cx="8568000" cy="338554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a-ES" sz="2000" dirty="0" err="1"/>
              <a:t>Definitions</a:t>
            </a:r>
            <a:r>
              <a:rPr lang="ca-ES" sz="2000" dirty="0"/>
              <a:t>: </a:t>
            </a:r>
            <a:r>
              <a:rPr lang="ca-ES" sz="2000" dirty="0" err="1"/>
              <a:t>Swaps</a:t>
            </a:r>
            <a:r>
              <a:rPr lang="ca-ES" sz="2000" dirty="0"/>
              <a:t> </a:t>
            </a:r>
            <a:r>
              <a:rPr lang="ca-ES" sz="2000" dirty="0" err="1"/>
              <a:t>and</a:t>
            </a:r>
            <a:r>
              <a:rPr lang="ca-ES" sz="2000" dirty="0"/>
              <a:t> </a:t>
            </a:r>
            <a:r>
              <a:rPr lang="ca-ES" sz="2000" dirty="0" err="1"/>
              <a:t>Swaptions</a:t>
            </a:r>
            <a:endParaRPr lang="ca-ES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a-ES" sz="2000" dirty="0" err="1"/>
              <a:t>Example</a:t>
            </a:r>
            <a:endParaRPr lang="ca-ES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a-ES" sz="2000" dirty="0" err="1"/>
              <a:t>Preliminaries</a:t>
            </a:r>
            <a:endParaRPr lang="ca-ES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a-ES" sz="2000" dirty="0" err="1"/>
              <a:t>Pricing</a:t>
            </a:r>
            <a:r>
              <a:rPr lang="ca-ES" sz="2000" dirty="0"/>
              <a:t> </a:t>
            </a:r>
            <a:r>
              <a:rPr lang="ca-ES" sz="2000" dirty="0" err="1"/>
              <a:t>European</a:t>
            </a:r>
            <a:r>
              <a:rPr lang="ca-ES" sz="2000" dirty="0"/>
              <a:t> </a:t>
            </a:r>
            <a:r>
              <a:rPr lang="ca-ES" sz="2000" dirty="0" err="1"/>
              <a:t>Swaptions</a:t>
            </a:r>
            <a:endParaRPr lang="ca-ES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a-ES" sz="2000" dirty="0" err="1"/>
              <a:t>Summary</a:t>
            </a:r>
            <a:endParaRPr lang="ca-ES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a-ES" sz="2000" dirty="0"/>
          </a:p>
          <a:p>
            <a:pPr>
              <a:lnSpc>
                <a:spcPct val="100000"/>
              </a:lnSpc>
            </a:pPr>
            <a:endParaRPr lang="ca-ES" sz="2000" dirty="0"/>
          </a:p>
          <a:p>
            <a:pPr>
              <a:lnSpc>
                <a:spcPct val="100000"/>
              </a:lnSpc>
            </a:pPr>
            <a:endParaRPr lang="ca-ES" sz="2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BA159-7D5D-084F-80F7-FC2B0D4660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851AE9D-10C7-F743-ABC3-F1F72E6E4E4C}" type="slidenum">
              <a:rPr lang="es-ES_tradnl" altLang="es-ES" smtClean="0"/>
              <a:pPr/>
              <a:t>2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05996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E1D0E07-F54E-C816-75A1-651C1ECCBA10}"/>
              </a:ext>
            </a:extLst>
          </p:cNvPr>
          <p:cNvSpPr/>
          <p:nvPr/>
        </p:nvSpPr>
        <p:spPr>
          <a:xfrm>
            <a:off x="6153006" y="1371600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27A72A-D9DD-D33D-625F-20ACD922E03E}"/>
              </a:ext>
            </a:extLst>
          </p:cNvPr>
          <p:cNvSpPr/>
          <p:nvPr/>
        </p:nvSpPr>
        <p:spPr>
          <a:xfrm>
            <a:off x="5784574" y="1888435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99DA53E-EBA0-254D-BD80-D191D39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s-ES" dirty="0" err="1"/>
              <a:t>Definitions</a:t>
            </a:r>
            <a:r>
              <a:rPr lang="es-ES" dirty="0"/>
              <a:t> – Swaps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BA159-7D5D-084F-80F7-FC2B0D4660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851AE9D-10C7-F743-ABC3-F1F72E6E4E4C}" type="slidenum">
              <a:rPr lang="es-ES_tradnl" altLang="es-ES" smtClean="0"/>
              <a:pPr/>
              <a:t>3</a:t>
            </a:fld>
            <a:endParaRPr lang="es-ES_tradnl" alt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BB27053-7DDA-C44E-88E3-EB44967E98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dirty="0"/>
              <a:t> 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89A5588A-AE37-D34E-A450-9B24106398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1800000"/>
            <a:ext cx="8170200" cy="22512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000" b="1" dirty="0" err="1">
                <a:ea typeface="ＭＳ Ｐゴシック"/>
              </a:rPr>
              <a:t>What</a:t>
            </a:r>
            <a:r>
              <a:rPr lang="es-ES" sz="2000" b="1" dirty="0">
                <a:ea typeface="ＭＳ Ｐゴシック"/>
              </a:rPr>
              <a:t> </a:t>
            </a:r>
            <a:r>
              <a:rPr lang="es-ES" sz="2000" b="1" dirty="0" err="1">
                <a:ea typeface="ＭＳ Ｐゴシック"/>
              </a:rPr>
              <a:t>is</a:t>
            </a:r>
            <a:r>
              <a:rPr lang="es-ES" sz="2000" b="1" dirty="0">
                <a:ea typeface="ＭＳ Ｐゴシック"/>
              </a:rPr>
              <a:t> a Swap?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ea typeface="ＭＳ Ｐゴシック"/>
              </a:rPr>
              <a:t>		</a:t>
            </a:r>
            <a:r>
              <a:rPr lang="de-ES" sz="2000" dirty="0">
                <a:ea typeface="ＭＳ Ｐゴシック"/>
              </a:rPr>
              <a:t>Contractual Agreement to Exchange Cash Flows</a:t>
            </a:r>
            <a:endParaRPr lang="es-ES" sz="2000" dirty="0">
              <a:ea typeface="ＭＳ Ｐゴシック"/>
            </a:endParaRPr>
          </a:p>
          <a:p>
            <a:pPr>
              <a:lnSpc>
                <a:spcPct val="150000"/>
              </a:lnSpc>
            </a:pPr>
            <a:r>
              <a:rPr lang="de-ES" sz="2000" dirty="0">
                <a:ea typeface="ＭＳ Ｐゴシック"/>
              </a:rPr>
              <a:t>		Receivables, Liabilities, even Debt or Equity</a:t>
            </a:r>
          </a:p>
          <a:p>
            <a:pPr>
              <a:lnSpc>
                <a:spcPct val="150000"/>
              </a:lnSpc>
            </a:pPr>
            <a:r>
              <a:rPr lang="de-ES" sz="2000" dirty="0">
                <a:ea typeface="ＭＳ Ｐゴシック"/>
              </a:rPr>
              <a:t>		Same or Foreign Currency </a:t>
            </a:r>
          </a:p>
          <a:p>
            <a:pPr>
              <a:lnSpc>
                <a:spcPct val="150000"/>
              </a:lnSpc>
            </a:pPr>
            <a:r>
              <a:rPr lang="de-ES" sz="2000" dirty="0">
                <a:ea typeface="ＭＳ Ｐゴシック"/>
              </a:rPr>
              <a:t>		Motivation: Financing, Interest Rate or Return Advantage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5D5D477-2CCF-8444-81BC-B256104FB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MSc</a:t>
            </a:r>
            <a:r>
              <a:rPr lang="es-ES" dirty="0"/>
              <a:t> </a:t>
            </a:r>
            <a:r>
              <a:rPr lang="es-ES" dirty="0" err="1"/>
              <a:t>Physics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and </a:t>
            </a:r>
            <a:r>
              <a:rPr lang="es-ES" dirty="0" err="1"/>
              <a:t>Biophysics</a:t>
            </a:r>
            <a:endParaRPr lang="es-ES" dirty="0"/>
          </a:p>
          <a:p>
            <a:endParaRPr lang="es-E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DA07D3F-7B9F-3A14-6543-24898945125C}"/>
              </a:ext>
            </a:extLst>
          </p:cNvPr>
          <p:cNvSpPr/>
          <p:nvPr/>
        </p:nvSpPr>
        <p:spPr>
          <a:xfrm>
            <a:off x="1774135" y="4601357"/>
            <a:ext cx="5595730" cy="121257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59A2"/>
                </a:solidFill>
                <a:latin typeface="Arial"/>
                <a:ea typeface="ＭＳ Ｐゴシック"/>
                <a:cs typeface="Arial"/>
              </a:rPr>
              <a:t>A Swap is a financial instrument for Trading Risk for Predictability</a:t>
            </a:r>
            <a:endParaRPr lang="ca-ES" sz="2000" dirty="0">
              <a:solidFill>
                <a:srgbClr val="0059A2"/>
              </a:solidFill>
              <a:latin typeface="Arial"/>
              <a:ea typeface="ＭＳ Ｐゴシック"/>
              <a:cs typeface="Arial"/>
            </a:endParaRPr>
          </a:p>
        </p:txBody>
      </p:sp>
      <p:pic>
        <p:nvPicPr>
          <p:cNvPr id="9" name="Grafik 8" descr="Münzen mit einfarbiger Füllung">
            <a:extLst>
              <a:ext uri="{FF2B5EF4-FFF2-40B4-BE49-F238E27FC236}">
                <a16:creationId xmlns:a16="http://schemas.microsoft.com/office/drawing/2014/main" id="{5A7F8727-306B-84A6-5D7E-2E7A53808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094" y="3225686"/>
            <a:ext cx="378147" cy="378147"/>
          </a:xfrm>
          <a:prstGeom prst="rect">
            <a:avLst/>
          </a:prstGeom>
        </p:spPr>
      </p:pic>
      <p:pic>
        <p:nvPicPr>
          <p:cNvPr id="15" name="Grafik 14" descr="Waage der Justitia mit einfarbiger Füllung">
            <a:extLst>
              <a:ext uri="{FF2B5EF4-FFF2-40B4-BE49-F238E27FC236}">
                <a16:creationId xmlns:a16="http://schemas.microsoft.com/office/drawing/2014/main" id="{97ED4F11-3177-98D7-0778-5C537B56D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094" y="2748902"/>
            <a:ext cx="378147" cy="378147"/>
          </a:xfrm>
          <a:prstGeom prst="rect">
            <a:avLst/>
          </a:prstGeom>
          <a:effectLst/>
        </p:spPr>
      </p:pic>
      <p:pic>
        <p:nvPicPr>
          <p:cNvPr id="17" name="Grafik 16" descr="Volltreffer mit einfarbiger Füllung">
            <a:extLst>
              <a:ext uri="{FF2B5EF4-FFF2-40B4-BE49-F238E27FC236}">
                <a16:creationId xmlns:a16="http://schemas.microsoft.com/office/drawing/2014/main" id="{23BB9DD9-E4CA-58B0-35F5-C25FAA5CFF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094" y="3673110"/>
            <a:ext cx="378147" cy="378147"/>
          </a:xfrm>
          <a:prstGeom prst="rect">
            <a:avLst/>
          </a:prstGeom>
        </p:spPr>
      </p:pic>
      <p:pic>
        <p:nvPicPr>
          <p:cNvPr id="19" name="Grafik 18" descr="Handschlag mit einfarbiger Füllung">
            <a:extLst>
              <a:ext uri="{FF2B5EF4-FFF2-40B4-BE49-F238E27FC236}">
                <a16:creationId xmlns:a16="http://schemas.microsoft.com/office/drawing/2014/main" id="{24D41A6B-8DE1-8BAB-1DC0-6D7F696C3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567" y="230147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9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E1D0E07-F54E-C816-75A1-651C1ECCBA10}"/>
              </a:ext>
            </a:extLst>
          </p:cNvPr>
          <p:cNvSpPr/>
          <p:nvPr/>
        </p:nvSpPr>
        <p:spPr>
          <a:xfrm>
            <a:off x="6153006" y="1371600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27A72A-D9DD-D33D-625F-20ACD922E03E}"/>
              </a:ext>
            </a:extLst>
          </p:cNvPr>
          <p:cNvSpPr/>
          <p:nvPr/>
        </p:nvSpPr>
        <p:spPr>
          <a:xfrm>
            <a:off x="5784574" y="1888435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99DA53E-EBA0-254D-BD80-D191D39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s-ES" dirty="0" err="1"/>
              <a:t>Definitions</a:t>
            </a:r>
            <a:r>
              <a:rPr lang="es-ES" dirty="0"/>
              <a:t> – </a:t>
            </a:r>
            <a:r>
              <a:rPr lang="es-ES" dirty="0" err="1"/>
              <a:t>Swaptions</a:t>
            </a:r>
            <a:r>
              <a:rPr lang="es-ES" dirty="0"/>
              <a:t>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BA159-7D5D-084F-80F7-FC2B0D4660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851AE9D-10C7-F743-ABC3-F1F72E6E4E4C}" type="slidenum">
              <a:rPr lang="es-ES_tradnl" altLang="es-ES" smtClean="0"/>
              <a:pPr/>
              <a:t>4</a:t>
            </a:fld>
            <a:endParaRPr lang="es-ES_tradnl" alt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BB27053-7DDA-C44E-88E3-EB44967E98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dirty="0"/>
              <a:t> </a:t>
            </a:r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288000" y="1800000"/>
                <a:ext cx="8170200" cy="22512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s-ES" sz="2000" b="1" dirty="0">
                    <a:ea typeface="ＭＳ Ｐゴシック"/>
                  </a:rPr>
                  <a:t>What </a:t>
                </a:r>
                <a:r>
                  <a:rPr lang="es-ES" sz="2000" b="1" dirty="0" err="1">
                    <a:ea typeface="ＭＳ Ｐゴシック"/>
                  </a:rPr>
                  <a:t>is</a:t>
                </a:r>
                <a:r>
                  <a:rPr lang="es-ES" sz="2000" b="1" dirty="0">
                    <a:ea typeface="ＭＳ Ｐゴシック"/>
                  </a:rPr>
                  <a:t> a </a:t>
                </a:r>
                <a:r>
                  <a:rPr lang="es-ES" sz="2000" b="1" dirty="0" err="1">
                    <a:ea typeface="ＭＳ Ｐゴシック"/>
                  </a:rPr>
                  <a:t>Swaption</a:t>
                </a:r>
                <a:r>
                  <a:rPr lang="es-ES" sz="2000" b="1" dirty="0">
                    <a:ea typeface="ＭＳ Ｐゴシック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2000" b="1" dirty="0">
                    <a:ea typeface="ＭＳ Ｐゴシック"/>
                  </a:rPr>
                  <a:t>		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Swaption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gives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the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buyer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the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right</a:t>
                </a:r>
                <a:r>
                  <a:rPr lang="es-ES" sz="2000" dirty="0">
                    <a:ea typeface="ＭＳ Ｐゴシック"/>
                  </a:rPr>
                  <a:t>, </a:t>
                </a:r>
                <a:r>
                  <a:rPr lang="es-ES" sz="2000" dirty="0" err="1">
                    <a:ea typeface="ＭＳ Ｐゴシック"/>
                  </a:rPr>
                  <a:t>but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not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the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obligation</a:t>
                </a:r>
                <a:r>
                  <a:rPr lang="es-ES" sz="2000" dirty="0">
                    <a:ea typeface="ＭＳ Ｐゴシック"/>
                  </a:rPr>
                  <a:t> 		 </a:t>
                </a:r>
                <a:r>
                  <a:rPr lang="es-ES" sz="2000" dirty="0" err="1">
                    <a:ea typeface="ＭＳ Ｐゴシック"/>
                  </a:rPr>
                  <a:t>to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enter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an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interest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rate</a:t>
                </a:r>
                <a:r>
                  <a:rPr lang="es-ES" sz="2000" dirty="0">
                    <a:ea typeface="ＭＳ Ｐゴシック"/>
                  </a:rPr>
                  <a:t> swap</a:t>
                </a:r>
              </a:p>
              <a:p>
                <a:pPr>
                  <a:lnSpc>
                    <a:spcPct val="150000"/>
                  </a:lnSpc>
                </a:pPr>
                <a:r>
                  <a:rPr lang="de-ES" sz="2000" dirty="0">
                    <a:ea typeface="ＭＳ Ｐゴシック"/>
                  </a:rPr>
                  <a:t>		 Like in options, Put &amp; Call </a:t>
                </a:r>
                <a14:m>
                  <m:oMath xmlns:m="http://schemas.openxmlformats.org/officeDocument/2006/math">
                    <m:r>
                      <a:rPr lang="de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de-ES" sz="2000" dirty="0">
                    <a:ea typeface="ＭＳ Ｐゴシック"/>
                  </a:rPr>
                  <a:t> Payer &amp; Receiver</a:t>
                </a:r>
              </a:p>
              <a:p>
                <a:pPr>
                  <a:lnSpc>
                    <a:spcPct val="150000"/>
                  </a:lnSpc>
                </a:pPr>
                <a:r>
                  <a:rPr lang="de-ES" sz="2000" dirty="0">
                    <a:ea typeface="ＭＳ Ｐゴシック"/>
                  </a:rPr>
                  <a:t>		 MxN quotation: N year option to enter M year agreement</a:t>
                </a:r>
              </a:p>
            </p:txBody>
          </p:sp>
        </mc:Choice>
        <mc:Fallback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288000" y="1800000"/>
                <a:ext cx="8170200" cy="2251257"/>
              </a:xfrm>
              <a:blipFill>
                <a:blip r:embed="rId2"/>
                <a:stretch>
                  <a:fillRect b="-5587"/>
                </a:stretch>
              </a:blipFill>
            </p:spPr>
            <p:txBody>
              <a:bodyPr/>
              <a:lstStyle/>
              <a:p>
                <a:r>
                  <a:rPr lang="de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5D5D477-2CCF-8444-81BC-B256104FB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MSc</a:t>
            </a:r>
            <a:r>
              <a:rPr lang="es-ES" dirty="0"/>
              <a:t> </a:t>
            </a:r>
            <a:r>
              <a:rPr lang="es-ES" dirty="0" err="1"/>
              <a:t>Physics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and </a:t>
            </a:r>
            <a:r>
              <a:rPr lang="es-ES" dirty="0" err="1"/>
              <a:t>Biophysics</a:t>
            </a:r>
            <a:endParaRPr lang="es-ES" dirty="0"/>
          </a:p>
          <a:p>
            <a:endParaRPr lang="es-ES" dirty="0"/>
          </a:p>
        </p:txBody>
      </p:sp>
      <p:pic>
        <p:nvPicPr>
          <p:cNvPr id="9" name="Grafik 8" descr="Münzen mit einfarbiger Füllung">
            <a:extLst>
              <a:ext uri="{FF2B5EF4-FFF2-40B4-BE49-F238E27FC236}">
                <a16:creationId xmlns:a16="http://schemas.microsoft.com/office/drawing/2014/main" id="{5A7F8727-306B-84A6-5D7E-2E7A53808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094" y="3225686"/>
            <a:ext cx="378147" cy="378147"/>
          </a:xfrm>
          <a:prstGeom prst="rect">
            <a:avLst/>
          </a:prstGeom>
        </p:spPr>
      </p:pic>
      <p:pic>
        <p:nvPicPr>
          <p:cNvPr id="17" name="Grafik 16" descr="Volltreffer mit einfarbiger Füllung">
            <a:extLst>
              <a:ext uri="{FF2B5EF4-FFF2-40B4-BE49-F238E27FC236}">
                <a16:creationId xmlns:a16="http://schemas.microsoft.com/office/drawing/2014/main" id="{23BB9DD9-E4CA-58B0-35F5-C25FAA5CFF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94" y="3673110"/>
            <a:ext cx="378147" cy="378147"/>
          </a:xfrm>
          <a:prstGeom prst="rect">
            <a:avLst/>
          </a:prstGeom>
        </p:spPr>
      </p:pic>
      <p:pic>
        <p:nvPicPr>
          <p:cNvPr id="19" name="Grafik 18" descr="Handschlag mit einfarbiger Füllung">
            <a:extLst>
              <a:ext uri="{FF2B5EF4-FFF2-40B4-BE49-F238E27FC236}">
                <a16:creationId xmlns:a16="http://schemas.microsoft.com/office/drawing/2014/main" id="{24D41A6B-8DE1-8BAB-1DC0-6D7F696C35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567" y="230147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DD604BB-15A6-66BD-FB46-ABE3C6C4BA19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1937671" y="3406897"/>
            <a:ext cx="0" cy="1393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899DA53E-EBA0-254D-BD80-D191D39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s-ES" dirty="0" err="1"/>
              <a:t>Example</a:t>
            </a:r>
            <a:r>
              <a:rPr lang="es-ES" dirty="0"/>
              <a:t>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BA159-7D5D-084F-80F7-FC2B0D4660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851AE9D-10C7-F743-ABC3-F1F72E6E4E4C}" type="slidenum">
              <a:rPr lang="es-ES_tradnl" altLang="es-ES" smtClean="0"/>
              <a:pPr/>
              <a:t>5</a:t>
            </a:fld>
            <a:endParaRPr lang="es-ES_tradnl" alt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BB27053-7DDA-C44E-88E3-EB44967E98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dirty="0"/>
              <a:t> 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89A5588A-AE37-D34E-A450-9B24106398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1800000"/>
            <a:ext cx="5837227" cy="13849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000" b="1" dirty="0" err="1">
                <a:ea typeface="ＭＳ Ｐゴシック"/>
              </a:rPr>
              <a:t>Interest</a:t>
            </a:r>
            <a:r>
              <a:rPr lang="es-ES" sz="2000" b="1" dirty="0">
                <a:ea typeface="ＭＳ Ｐゴシック"/>
              </a:rPr>
              <a:t> </a:t>
            </a:r>
            <a:r>
              <a:rPr lang="es-ES" sz="2000" b="1" dirty="0" err="1">
                <a:ea typeface="ＭＳ Ｐゴシック"/>
              </a:rPr>
              <a:t>Rate</a:t>
            </a:r>
            <a:r>
              <a:rPr lang="es-ES" sz="2000" b="1" dirty="0">
                <a:ea typeface="ＭＳ Ｐゴシック"/>
              </a:rPr>
              <a:t> Swap</a:t>
            </a:r>
          </a:p>
          <a:p>
            <a:pPr>
              <a:lnSpc>
                <a:spcPct val="100000"/>
              </a:lnSpc>
            </a:pPr>
            <a:endParaRPr lang="es-ES" sz="2000" b="1" dirty="0"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ca-ES" sz="2000" dirty="0"/>
          </a:p>
          <a:p>
            <a:pPr>
              <a:lnSpc>
                <a:spcPct val="100000"/>
              </a:lnSpc>
            </a:pPr>
            <a:endParaRPr lang="ca-ES" sz="2000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5D5D477-2CCF-8444-81BC-B256104FB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MSc</a:t>
            </a:r>
            <a:r>
              <a:rPr lang="es-ES" dirty="0"/>
              <a:t> </a:t>
            </a:r>
            <a:r>
              <a:rPr lang="es-ES" dirty="0" err="1"/>
              <a:t>Physics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and </a:t>
            </a:r>
            <a:r>
              <a:rPr lang="es-ES" dirty="0" err="1"/>
              <a:t>Biophysics</a:t>
            </a:r>
            <a:endParaRPr lang="es-ES" dirty="0"/>
          </a:p>
          <a:p>
            <a:endParaRPr lang="es-E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AAB3292-1006-4054-5E7B-1034D61E4504}"/>
              </a:ext>
            </a:extLst>
          </p:cNvPr>
          <p:cNvSpPr/>
          <p:nvPr/>
        </p:nvSpPr>
        <p:spPr>
          <a:xfrm>
            <a:off x="6153006" y="1371600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A6CCFA-FF71-2C1F-5141-2E59B33A1618}"/>
              </a:ext>
            </a:extLst>
          </p:cNvPr>
          <p:cNvSpPr/>
          <p:nvPr/>
        </p:nvSpPr>
        <p:spPr>
          <a:xfrm>
            <a:off x="5784574" y="1888435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pic>
        <p:nvPicPr>
          <p:cNvPr id="5" name="Grafik 4" descr="Fabrik mit einfarbiger Füllung">
            <a:extLst>
              <a:ext uri="{FF2B5EF4-FFF2-40B4-BE49-F238E27FC236}">
                <a16:creationId xmlns:a16="http://schemas.microsoft.com/office/drawing/2014/main" id="{10D33323-A110-02B5-03F0-C22C0F761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471" y="2492497"/>
            <a:ext cx="914400" cy="914400"/>
          </a:xfrm>
          <a:prstGeom prst="rect">
            <a:avLst/>
          </a:prstGeom>
        </p:spPr>
      </p:pic>
      <p:pic>
        <p:nvPicPr>
          <p:cNvPr id="13" name="Grafik 12" descr="Gebäude Silhouette">
            <a:extLst>
              <a:ext uri="{FF2B5EF4-FFF2-40B4-BE49-F238E27FC236}">
                <a16:creationId xmlns:a16="http://schemas.microsoft.com/office/drawing/2014/main" id="{3735DAE5-58AB-A99E-B830-794106E02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0387" y="4800600"/>
            <a:ext cx="914400" cy="914400"/>
          </a:xfrm>
          <a:prstGeom prst="rect">
            <a:avLst/>
          </a:prstGeom>
        </p:spPr>
      </p:pic>
      <p:pic>
        <p:nvPicPr>
          <p:cNvPr id="16" name="Grafik 15" descr="Gebäude mit einfarbiger Füllung">
            <a:extLst>
              <a:ext uri="{FF2B5EF4-FFF2-40B4-BE49-F238E27FC236}">
                <a16:creationId xmlns:a16="http://schemas.microsoft.com/office/drawing/2014/main" id="{1DFAF872-86D9-0797-817C-4BE2A0CAD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0471" y="4800600"/>
            <a:ext cx="914400" cy="914400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F64BBC3-2863-DD02-0683-110D1DAF3E05}"/>
              </a:ext>
            </a:extLst>
          </p:cNvPr>
          <p:cNvCxnSpPr>
            <a:cxnSpLocks/>
          </p:cNvCxnSpPr>
          <p:nvPr/>
        </p:nvCxnSpPr>
        <p:spPr>
          <a:xfrm>
            <a:off x="2394871" y="2848452"/>
            <a:ext cx="4354258" cy="3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CA2DB15-E741-5992-84C4-EF5DE79B261C}"/>
              </a:ext>
            </a:extLst>
          </p:cNvPr>
          <p:cNvCxnSpPr>
            <a:cxnSpLocks/>
          </p:cNvCxnSpPr>
          <p:nvPr/>
        </p:nvCxnSpPr>
        <p:spPr>
          <a:xfrm flipH="1" flipV="1">
            <a:off x="2380982" y="3130911"/>
            <a:ext cx="4354258" cy="3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7C54989-F063-62B9-87BC-1EE14274E241}"/>
              </a:ext>
            </a:extLst>
          </p:cNvPr>
          <p:cNvSpPr txBox="1"/>
          <p:nvPr/>
        </p:nvSpPr>
        <p:spPr>
          <a:xfrm>
            <a:off x="989783" y="3932344"/>
            <a:ext cx="1895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ES" dirty="0">
                <a:solidFill>
                  <a:schemeClr val="accent1">
                    <a:lumMod val="75000"/>
                  </a:schemeClr>
                </a:solidFill>
              </a:rPr>
              <a:t>EURIBOR + 1%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C7ADEFA-8F67-5FEB-BEC1-309C2969877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197587" y="3410414"/>
            <a:ext cx="8742" cy="1390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9B54F7B1-72CF-C2DA-57EB-26CE40040C96}"/>
              </a:ext>
            </a:extLst>
          </p:cNvPr>
          <p:cNvSpPr txBox="1"/>
          <p:nvPr/>
        </p:nvSpPr>
        <p:spPr>
          <a:xfrm>
            <a:off x="6258441" y="3932344"/>
            <a:ext cx="1895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ES" dirty="0">
                <a:solidFill>
                  <a:schemeClr val="accent1">
                    <a:lumMod val="75000"/>
                  </a:schemeClr>
                </a:solidFill>
              </a:rPr>
              <a:t>5%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DDCAEE4-2E70-437C-A6AB-7D4D3655721A}"/>
              </a:ext>
            </a:extLst>
          </p:cNvPr>
          <p:cNvSpPr txBox="1"/>
          <p:nvPr/>
        </p:nvSpPr>
        <p:spPr>
          <a:xfrm>
            <a:off x="3587341" y="3123932"/>
            <a:ext cx="18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ES" dirty="0">
                <a:solidFill>
                  <a:schemeClr val="accent1">
                    <a:lumMod val="75000"/>
                  </a:schemeClr>
                </a:solidFill>
              </a:rPr>
              <a:t>EURIBOR + 1%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A095300-7619-31C5-D9F9-E8F71A61F961}"/>
              </a:ext>
            </a:extLst>
          </p:cNvPr>
          <p:cNvSpPr txBox="1"/>
          <p:nvPr/>
        </p:nvSpPr>
        <p:spPr>
          <a:xfrm>
            <a:off x="3587342" y="2510820"/>
            <a:ext cx="18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ES" dirty="0">
                <a:solidFill>
                  <a:schemeClr val="accent1">
                    <a:lumMod val="75000"/>
                  </a:schemeClr>
                </a:solidFill>
              </a:rPr>
              <a:t>5%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D2FE86B-5FE8-0A4F-945E-874CD45F743C}"/>
              </a:ext>
            </a:extLst>
          </p:cNvPr>
          <p:cNvSpPr/>
          <p:nvPr/>
        </p:nvSpPr>
        <p:spPr>
          <a:xfrm>
            <a:off x="3436030" y="4797083"/>
            <a:ext cx="2488376" cy="69816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59A2"/>
                </a:solidFill>
                <a:latin typeface="Arial"/>
                <a:ea typeface="ＭＳ Ｐゴシック"/>
                <a:cs typeface="Arial"/>
              </a:rPr>
              <a:t>Swapping Risk for Predictability</a:t>
            </a:r>
            <a:endParaRPr lang="ca-ES" sz="2000" dirty="0">
              <a:solidFill>
                <a:srgbClr val="0059A2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8CDFA6C-3653-40FD-B332-C04AB7E7DBFE}"/>
              </a:ext>
            </a:extLst>
          </p:cNvPr>
          <p:cNvSpPr txBox="1"/>
          <p:nvPr/>
        </p:nvSpPr>
        <p:spPr>
          <a:xfrm>
            <a:off x="138142" y="2812610"/>
            <a:ext cx="1372416" cy="370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ES" dirty="0">
                <a:solidFill>
                  <a:schemeClr val="accent1">
                    <a:lumMod val="75000"/>
                  </a:schemeClr>
                </a:solidFill>
              </a:rPr>
              <a:t>Comp. A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B61DF39-29D5-1193-DD92-152B31D67309}"/>
              </a:ext>
            </a:extLst>
          </p:cNvPr>
          <p:cNvSpPr txBox="1"/>
          <p:nvPr/>
        </p:nvSpPr>
        <p:spPr>
          <a:xfrm>
            <a:off x="7633442" y="2810882"/>
            <a:ext cx="1372416" cy="370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ES" dirty="0">
                <a:solidFill>
                  <a:schemeClr val="accent1">
                    <a:lumMod val="75000"/>
                  </a:schemeClr>
                </a:solidFill>
              </a:rPr>
              <a:t>Comp. B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D30E3F8-205D-5421-2A1D-389D00E8E9C3}"/>
              </a:ext>
            </a:extLst>
          </p:cNvPr>
          <p:cNvSpPr txBox="1"/>
          <p:nvPr/>
        </p:nvSpPr>
        <p:spPr>
          <a:xfrm>
            <a:off x="1251462" y="5715000"/>
            <a:ext cx="1372416" cy="370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ES" dirty="0">
                <a:solidFill>
                  <a:schemeClr val="accent1">
                    <a:lumMod val="75000"/>
                  </a:schemeClr>
                </a:solidFill>
              </a:rPr>
              <a:t>Bank A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202EA7B-30B3-577C-3FE3-B212C5C1A446}"/>
              </a:ext>
            </a:extLst>
          </p:cNvPr>
          <p:cNvSpPr txBox="1"/>
          <p:nvPr/>
        </p:nvSpPr>
        <p:spPr>
          <a:xfrm>
            <a:off x="6511379" y="5711004"/>
            <a:ext cx="1372416" cy="370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ES" dirty="0">
                <a:solidFill>
                  <a:schemeClr val="accent1">
                    <a:lumMod val="75000"/>
                  </a:schemeClr>
                </a:solidFill>
              </a:rPr>
              <a:t>Bank B</a:t>
            </a:r>
          </a:p>
        </p:txBody>
      </p:sp>
      <p:pic>
        <p:nvPicPr>
          <p:cNvPr id="43" name="Grafik 42" descr="Stadt Silhouette">
            <a:extLst>
              <a:ext uri="{FF2B5EF4-FFF2-40B4-BE49-F238E27FC236}">
                <a16:creationId xmlns:a16="http://schemas.microsoft.com/office/drawing/2014/main" id="{71F50327-651F-4C08-2122-E6929DA4A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4086" y="2492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7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E71EEAA-AE84-F0A9-D8AF-8762B907FA01}"/>
              </a:ext>
            </a:extLst>
          </p:cNvPr>
          <p:cNvSpPr/>
          <p:nvPr/>
        </p:nvSpPr>
        <p:spPr>
          <a:xfrm>
            <a:off x="6153006" y="1371600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99DA53E-EBA0-254D-BD80-D191D39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s-ES" dirty="0" err="1"/>
              <a:t>Preliminaries</a:t>
            </a:r>
            <a:r>
              <a:rPr lang="es-ES" dirty="0"/>
              <a:t> – </a:t>
            </a:r>
            <a:r>
              <a:rPr lang="es-ES" dirty="0" err="1"/>
              <a:t>Martingale</a:t>
            </a:r>
            <a:r>
              <a:rPr lang="es-ES" dirty="0"/>
              <a:t> </a:t>
            </a:r>
            <a:r>
              <a:rPr lang="es-ES" dirty="0" err="1"/>
              <a:t>Representation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BA159-7D5D-084F-80F7-FC2B0D4660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851AE9D-10C7-F743-ABC3-F1F72E6E4E4C}" type="slidenum">
              <a:rPr lang="es-ES_tradnl" altLang="es-ES" smtClean="0"/>
              <a:pPr/>
              <a:t>6</a:t>
            </a:fld>
            <a:endParaRPr lang="es-ES_tradnl" alt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BB27053-7DDA-C44E-88E3-EB44967E98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dirty="0"/>
              <a:t> </a:t>
            </a:r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288000" y="1800000"/>
                <a:ext cx="5837227" cy="255909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s-ES" sz="2000" b="1" dirty="0">
                    <a:ea typeface="ＭＳ Ｐゴシック"/>
                  </a:rPr>
                  <a:t>European </a:t>
                </a:r>
                <a:r>
                  <a:rPr lang="es-ES" sz="2000" b="1" dirty="0" err="1">
                    <a:ea typeface="ＭＳ Ｐゴシック"/>
                  </a:rPr>
                  <a:t>Call</a:t>
                </a:r>
                <a:r>
                  <a:rPr lang="es-ES" sz="2000" b="1" dirty="0">
                    <a:ea typeface="ＭＳ Ｐゴシック"/>
                  </a:rPr>
                  <a:t> </a:t>
                </a:r>
                <a:r>
                  <a:rPr lang="es-ES" sz="2000" b="1" dirty="0" err="1">
                    <a:ea typeface="ＭＳ Ｐゴシック"/>
                  </a:rPr>
                  <a:t>Option</a:t>
                </a:r>
                <a:r>
                  <a:rPr lang="es-ES" sz="2000" b="1" dirty="0">
                    <a:ea typeface="ＭＳ Ｐゴシック"/>
                  </a:rPr>
                  <a:t>: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𝑋</m:t>
                          </m:r>
                        </m:e>
                        <m:sub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𝑇</m:t>
                          </m:r>
                        </m:sub>
                      </m:sSub>
                      <m:r>
                        <a:rPr lang="de-DE" sz="2000" i="1" smtClean="0"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r>
                        <a:rPr lang="de-DE" sz="2000" i="1" smtClean="0">
                          <a:latin typeface="Cambria Math" panose="02040503050406030204" pitchFamily="18" charset="0"/>
                          <a:ea typeface="ＭＳ Ｐゴシック"/>
                        </a:rPr>
                        <m:t>𝑚𝑎𝑥</m:t>
                      </m:r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</m:ctrlPr>
                            </m:sSubPr>
                            <m:e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𝑇</m:t>
                              </m:r>
                            </m:sub>
                          </m:sSub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−</m:t>
                          </m:r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𝐾</m:t>
                          </m:r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,0</m:t>
                          </m:r>
                        </m:e>
                      </m:d>
                      <m:r>
                        <a:rPr lang="de-DE" sz="2000" i="1" smtClean="0"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 smtClean="0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2000" i="1" smtClean="0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−</m:t>
                              </m:r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de-DE" sz="2000" dirty="0">
                  <a:ea typeface="ＭＳ Ｐゴシック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ea typeface="ＭＳ Ｐゴシック"/>
                  </a:rPr>
                  <a:t>European Put Option: </a:t>
                </a:r>
                <a:endParaRPr lang="de-DE" sz="2000" b="1" i="1" dirty="0">
                  <a:latin typeface="Cambria Math" panose="02040503050406030204" pitchFamily="18" charset="0"/>
                  <a:ea typeface="ＭＳ Ｐゴシック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𝑋</m:t>
                          </m:r>
                        </m:e>
                        <m:sub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𝑇</m:t>
                          </m:r>
                        </m:sub>
                      </m:sSub>
                      <m:r>
                        <a:rPr lang="de-DE" sz="2000" i="1" smtClean="0"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r>
                        <a:rPr lang="de-DE" sz="2000" i="1" smtClean="0">
                          <a:latin typeface="Cambria Math" panose="02040503050406030204" pitchFamily="18" charset="0"/>
                          <a:ea typeface="ＭＳ Ｐゴシック"/>
                        </a:rPr>
                        <m:t>𝑚𝑎𝑥</m:t>
                      </m:r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dPr>
                        <m:e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𝐾</m:t>
                          </m:r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</m:ctrlPr>
                            </m:sSubPr>
                            <m:e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𝑇</m:t>
                              </m:r>
                            </m:sub>
                          </m:sSub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,0</m:t>
                          </m:r>
                        </m:e>
                      </m:d>
                      <m:r>
                        <a:rPr lang="de-DE" sz="2000" i="1" smtClean="0"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</m:ctrlPr>
                            </m:dPr>
                            <m:e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𝐾</m:t>
                              </m:r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 smtClean="0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2000" i="1" smtClean="0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s-ES" sz="2000" dirty="0"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s-ES" sz="2000" b="1" dirty="0"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288000" y="1800000"/>
                <a:ext cx="5837227" cy="25590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5D5D477-2CCF-8444-81BC-B256104FB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MSc</a:t>
            </a:r>
            <a:r>
              <a:rPr lang="es-ES" dirty="0"/>
              <a:t> </a:t>
            </a:r>
            <a:r>
              <a:rPr lang="es-ES" dirty="0" err="1"/>
              <a:t>Physics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and </a:t>
            </a:r>
            <a:r>
              <a:rPr lang="es-ES" dirty="0" err="1"/>
              <a:t>Biophysics</a:t>
            </a:r>
            <a:endParaRPr lang="es-ES" dirty="0"/>
          </a:p>
          <a:p>
            <a:endParaRPr lang="es-E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E2F35CD-3918-6359-70C2-5F724F55FD0D}"/>
              </a:ext>
            </a:extLst>
          </p:cNvPr>
          <p:cNvSpPr/>
          <p:nvPr/>
        </p:nvSpPr>
        <p:spPr>
          <a:xfrm>
            <a:off x="5784574" y="1888435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8E83399-7D3B-C2AE-3168-C79036D9B3AE}"/>
                  </a:ext>
                </a:extLst>
              </p:cNvPr>
              <p:cNvSpPr/>
              <p:nvPr/>
            </p:nvSpPr>
            <p:spPr>
              <a:xfrm>
                <a:off x="1774135" y="4820763"/>
                <a:ext cx="5595730" cy="121257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ca-ES" sz="2000" b="1" dirty="0">
                    <a:solidFill>
                      <a:schemeClr val="accent1">
                        <a:lumMod val="75000"/>
                      </a:schemeClr>
                    </a:solidFill>
                    <a:ea typeface="ＭＳ Ｐゴシック"/>
                  </a:rPr>
                  <a:t>Price: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  <m:t>𝑽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  <m:t>𝒕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  <m:t>𝑵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/>
                            </a:rPr>
                            <m:t>𝑻</m:t>
                          </m:r>
                        </m:sub>
                      </m:sSub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p>
                          <m:sSub>
                            <m:sSubPr>
                              <m:ctrlPr>
                                <a:rPr lang="de-DE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de-DE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de-DE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de-DE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de-DE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𝓕</m:t>
                              </m:r>
                            </m:e>
                            <m:sub>
                              <m:r>
                                <a:rPr lang="de-DE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de-DE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ca-ES" sz="2000" dirty="0">
                  <a:solidFill>
                    <a:schemeClr val="accent1">
                      <a:lumMod val="75000"/>
                    </a:schemeClr>
                  </a:solidFill>
                  <a:ea typeface="ＭＳ Ｐゴシック"/>
                </a:endParaRPr>
              </a:p>
              <a:p>
                <a:pPr/>
                <a:endParaRPr lang="ca-ES" sz="2000" dirty="0">
                  <a:ea typeface="ＭＳ Ｐゴシック"/>
                </a:endParaRPr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8E83399-7D3B-C2AE-3168-C79036D9B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35" y="4820763"/>
                <a:ext cx="5595730" cy="1212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27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8A02C09-BBA7-5D9F-F74C-B7FC66781822}"/>
              </a:ext>
            </a:extLst>
          </p:cNvPr>
          <p:cNvSpPr/>
          <p:nvPr/>
        </p:nvSpPr>
        <p:spPr>
          <a:xfrm>
            <a:off x="5784574" y="1888435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B7550-9332-DA4B-E6A8-327D0C30A759}"/>
              </a:ext>
            </a:extLst>
          </p:cNvPr>
          <p:cNvSpPr/>
          <p:nvPr/>
        </p:nvSpPr>
        <p:spPr>
          <a:xfrm>
            <a:off x="6153006" y="1371600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99DA53E-EBA0-254D-BD80-D191D39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s-ES" dirty="0" err="1"/>
              <a:t>Preliminaries</a:t>
            </a:r>
            <a:r>
              <a:rPr lang="es-ES" dirty="0"/>
              <a:t> – PV </a:t>
            </a:r>
            <a:r>
              <a:rPr lang="es-ES" dirty="0" err="1"/>
              <a:t>of</a:t>
            </a:r>
            <a:r>
              <a:rPr lang="es-ES" dirty="0"/>
              <a:t> a Swap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BA159-7D5D-084F-80F7-FC2B0D4660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851AE9D-10C7-F743-ABC3-F1F72E6E4E4C}" type="slidenum">
              <a:rPr lang="es-ES_tradnl" altLang="es-ES" smtClean="0"/>
              <a:pPr/>
              <a:t>7</a:t>
            </a:fld>
            <a:endParaRPr lang="es-ES_tradnl" alt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BB27053-7DDA-C44E-88E3-EB44967E98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dirty="0"/>
              <a:t> </a:t>
            </a:r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287999" y="1800000"/>
                <a:ext cx="8458435" cy="471648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s-ES" sz="2000" dirty="0">
                    <a:ea typeface="ＭＳ Ｐゴシック"/>
                  </a:rPr>
                  <a:t>Net </a:t>
                </a:r>
                <a:r>
                  <a:rPr lang="es-ES" sz="2000" dirty="0" err="1">
                    <a:ea typeface="ＭＳ Ｐゴシック"/>
                  </a:rPr>
                  <a:t>Present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Value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of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an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b="1" dirty="0" err="1">
                    <a:ea typeface="ＭＳ Ｐゴシック"/>
                  </a:rPr>
                  <a:t>Interest</a:t>
                </a:r>
                <a:r>
                  <a:rPr lang="es-ES" sz="2000" b="1" dirty="0">
                    <a:ea typeface="ＭＳ Ｐゴシック"/>
                  </a:rPr>
                  <a:t> </a:t>
                </a:r>
                <a:r>
                  <a:rPr lang="es-ES" sz="2000" b="1" dirty="0" err="1">
                    <a:ea typeface="ＭＳ Ｐゴシック"/>
                  </a:rPr>
                  <a:t>Rate</a:t>
                </a:r>
                <a:r>
                  <a:rPr lang="es-ES" sz="2000" b="1" dirty="0">
                    <a:ea typeface="ＭＳ Ｐゴシック"/>
                  </a:rPr>
                  <a:t> Swap: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  <a:ea typeface="ＭＳ Ｐゴシック"/>
                        </a:rPr>
                        <m:t>𝑷</m:t>
                      </m:r>
                      <m:sSup>
                        <m:sSup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𝑽</m:t>
                          </m:r>
                        </m:e>
                        <m:sup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𝑺𝒘𝒂𝒑</m:t>
                          </m:r>
                        </m:sup>
                      </m:sSup>
                      <m:r>
                        <a:rPr lang="de-DE" sz="2000" b="1" i="1"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r>
                        <a:rPr lang="de-DE" sz="2000" b="1">
                          <a:latin typeface="Cambria Math" panose="02040503050406030204" pitchFamily="18" charset="0"/>
                          <a:ea typeface="ＭＳ Ｐゴシック"/>
                        </a:rPr>
                        <m:t>𝚽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𝒊</m:t>
                              </m:r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=</m:t>
                              </m:r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𝑵</m:t>
                              </m:r>
                              <m:sSup>
                                <m:sSup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𝑭𝒊𝒙𝒆𝒅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𝒕</m:t>
                                  </m:r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s-ES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𝒋</m:t>
                                  </m:r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=</m:t>
                                  </m:r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𝒎</m:t>
                                  </m:r>
                                </m:sup>
                                <m:e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𝑵</m:t>
                                  </m:r>
                                  <m:d>
                                    <m:dPr>
                                      <m:ctrlP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𝒋</m:t>
                                          </m:r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−</m:t>
                                          </m:r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+</m:t>
                                      </m:r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𝒔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𝑷</m:t>
                                  </m:r>
                                  <m:d>
                                    <m:dPr>
                                      <m:ctrlP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𝒕</m:t>
                                      </m:r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ea typeface="ＭＳ Ｐゴシック"/>
                  </a:rPr>
                  <a:t>		</a:t>
                </a:r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50000"/>
                  </a:lnSpc>
                </a:pPr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ca-ES" sz="2000" b="1" dirty="0"/>
                  <a:t>Idea: 		</a:t>
                </a:r>
                <a:r>
                  <a:rPr lang="ca-ES" sz="2000" dirty="0" err="1"/>
                  <a:t>Represent</a:t>
                </a:r>
                <a:r>
                  <a:rPr lang="ca-ES" sz="2000" b="1" dirty="0"/>
                  <a:t> </a:t>
                </a:r>
                <a:r>
                  <a:rPr lang="ca-ES" sz="2000" b="1" dirty="0" err="1"/>
                  <a:t>Float</a:t>
                </a:r>
                <a:r>
                  <a:rPr lang="ca-ES" sz="2000" b="1" dirty="0"/>
                  <a:t> </a:t>
                </a:r>
                <a:r>
                  <a:rPr lang="ca-ES" sz="2000" b="1" dirty="0" err="1"/>
                  <a:t>Leg</a:t>
                </a:r>
                <a:r>
                  <a:rPr lang="ca-ES" sz="2000" b="1" dirty="0"/>
                  <a:t> </a:t>
                </a:r>
                <a:r>
                  <a:rPr lang="ca-ES" sz="2000" dirty="0"/>
                  <a:t>as a</a:t>
                </a:r>
                <a:r>
                  <a:rPr lang="ca-ES" sz="2000" b="1" dirty="0"/>
                  <a:t> </a:t>
                </a:r>
                <a:r>
                  <a:rPr lang="ca-ES" sz="2000" b="1" dirty="0" err="1"/>
                  <a:t>Fixed</a:t>
                </a:r>
                <a:r>
                  <a:rPr lang="ca-ES" sz="2000" b="1" dirty="0"/>
                  <a:t> </a:t>
                </a:r>
                <a:r>
                  <a:rPr lang="ca-ES" sz="2000" b="1" dirty="0" err="1"/>
                  <a:t>Leg</a:t>
                </a:r>
                <a:r>
                  <a:rPr lang="ca-ES" sz="2000" b="1" dirty="0"/>
                  <a:t> </a:t>
                </a:r>
                <a:r>
                  <a:rPr lang="ca-ES" sz="2000" dirty="0" err="1"/>
                  <a:t>traded</a:t>
                </a:r>
                <a:r>
                  <a:rPr lang="ca-ES" sz="2000" dirty="0"/>
                  <a:t> </a:t>
                </a:r>
                <a:r>
                  <a:rPr lang="ca-ES" sz="2000" dirty="0" err="1"/>
                  <a:t>at</a:t>
                </a:r>
                <a:r>
                  <a:rPr lang="ca-ES" sz="2000" dirty="0"/>
                  <a:t> </a:t>
                </a:r>
                <a:r>
                  <a:rPr lang="ca-ES" sz="2000" b="1" dirty="0" err="1"/>
                  <a:t>Market</a:t>
                </a:r>
                <a:r>
                  <a:rPr lang="ca-ES" sz="2000" b="1" dirty="0"/>
                  <a:t> 			Par </a:t>
                </a:r>
                <a:r>
                  <a:rPr lang="ca-ES" sz="2000" b="1" dirty="0" err="1"/>
                  <a:t>Rate</a:t>
                </a:r>
                <a:r>
                  <a:rPr lang="ca-ES" sz="2000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sSupPr>
                      <m:e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  <m:t>𝒑</m:t>
                        </m:r>
                      </m:e>
                      <m:sup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  <m:t>𝑴𝒂𝒓𝒌𝒆𝒕</m:t>
                        </m:r>
                      </m:sup>
                    </m:sSup>
                  </m:oMath>
                </a14:m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00000"/>
                  </a:lnSpc>
                </a:pPr>
                <a:endParaRPr lang="es-ES" sz="2000" b="1" dirty="0"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ca-ES" sz="2000" dirty="0"/>
              </a:p>
              <a:p>
                <a:pPr>
                  <a:lnSpc>
                    <a:spcPct val="100000"/>
                  </a:lnSpc>
                </a:pPr>
                <a:endParaRPr lang="ca-ES" sz="2000" dirty="0"/>
              </a:p>
            </p:txBody>
          </p:sp>
        </mc:Choice>
        <mc:Fallback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287999" y="1800000"/>
                <a:ext cx="8458435" cy="4716484"/>
              </a:xfrm>
              <a:blipFill>
                <a:blip r:embed="rId2"/>
                <a:stretch>
                  <a:fillRect t="-268"/>
                </a:stretch>
              </a:blipFill>
            </p:spPr>
            <p:txBody>
              <a:bodyPr/>
              <a:lstStyle/>
              <a:p>
                <a:r>
                  <a:rPr lang="de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5D5D477-2CCF-8444-81BC-B256104FB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MSc</a:t>
            </a:r>
            <a:r>
              <a:rPr lang="es-ES" dirty="0"/>
              <a:t> </a:t>
            </a:r>
            <a:r>
              <a:rPr lang="es-ES" dirty="0" err="1"/>
              <a:t>Physics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and </a:t>
            </a:r>
            <a:r>
              <a:rPr lang="es-ES" dirty="0" err="1"/>
              <a:t>Biophysics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614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8A02C09-BBA7-5D9F-F74C-B7FC66781822}"/>
              </a:ext>
            </a:extLst>
          </p:cNvPr>
          <p:cNvSpPr/>
          <p:nvPr/>
        </p:nvSpPr>
        <p:spPr>
          <a:xfrm>
            <a:off x="5784574" y="1888435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B7550-9332-DA4B-E6A8-327D0C30A759}"/>
              </a:ext>
            </a:extLst>
          </p:cNvPr>
          <p:cNvSpPr/>
          <p:nvPr/>
        </p:nvSpPr>
        <p:spPr>
          <a:xfrm>
            <a:off x="6153006" y="1371600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99DA53E-EBA0-254D-BD80-D191D39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s-ES" dirty="0" err="1"/>
              <a:t>Preliminaries</a:t>
            </a:r>
            <a:r>
              <a:rPr lang="es-ES" dirty="0"/>
              <a:t> – PV </a:t>
            </a:r>
            <a:r>
              <a:rPr lang="es-ES" dirty="0" err="1"/>
              <a:t>of</a:t>
            </a:r>
            <a:r>
              <a:rPr lang="es-ES" dirty="0"/>
              <a:t> a Swap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BA159-7D5D-084F-80F7-FC2B0D4660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851AE9D-10C7-F743-ABC3-F1F72E6E4E4C}" type="slidenum">
              <a:rPr lang="es-ES_tradnl" altLang="es-ES" smtClean="0"/>
              <a:pPr/>
              <a:t>8</a:t>
            </a:fld>
            <a:endParaRPr lang="es-ES_tradnl" alt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BB27053-7DDA-C44E-88E3-EB44967E98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dirty="0"/>
              <a:t> </a:t>
            </a:r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287999" y="1800000"/>
                <a:ext cx="8458435" cy="429989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s-ES" sz="2000" dirty="0">
                    <a:ea typeface="ＭＳ Ｐゴシック"/>
                  </a:rPr>
                  <a:t>Net </a:t>
                </a:r>
                <a:r>
                  <a:rPr lang="es-ES" sz="2000" dirty="0" err="1">
                    <a:ea typeface="ＭＳ Ｐゴシック"/>
                  </a:rPr>
                  <a:t>Present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Value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of</a:t>
                </a:r>
                <a:r>
                  <a:rPr lang="es-ES" sz="2000" dirty="0">
                    <a:ea typeface="ＭＳ Ｐゴシック"/>
                  </a:rPr>
                  <a:t> a </a:t>
                </a:r>
                <a:r>
                  <a:rPr lang="es-ES" sz="2000" b="1" dirty="0">
                    <a:ea typeface="ＭＳ Ｐゴシック"/>
                  </a:rPr>
                  <a:t>Par Swap: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  <a:ea typeface="ＭＳ Ｐゴシック"/>
                        </a:rPr>
                        <m:t>𝑷</m:t>
                      </m:r>
                      <m:sSup>
                        <m:sSup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𝑽</m:t>
                          </m:r>
                        </m:e>
                        <m:sup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𝑷𝒂𝒓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 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𝑺𝒘𝒂𝒑</m:t>
                          </m:r>
                        </m:sup>
                      </m:sSup>
                      <m:r>
                        <a:rPr lang="de-DE" sz="2000" b="1" i="1"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r>
                        <a:rPr lang="de-DE" sz="2000" b="1">
                          <a:latin typeface="Cambria Math" panose="02040503050406030204" pitchFamily="18" charset="0"/>
                          <a:ea typeface="ＭＳ Ｐゴシック"/>
                        </a:rPr>
                        <m:t>𝚽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𝒊</m:t>
                              </m:r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=</m:t>
                              </m:r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𝑵</m:t>
                              </m:r>
                              <m:sSup>
                                <m:sSup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𝑭𝒊𝒙𝒆𝒅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𝒕</m:t>
                                  </m:r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s-ES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𝒋</m:t>
                                  </m:r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=</m:t>
                                  </m:r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𝒎</m:t>
                                  </m:r>
                                </m:sup>
                                <m:e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𝑵</m:t>
                                  </m:r>
                                  <m:d>
                                    <m:dPr>
                                      <m:ctrlP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𝒋</m:t>
                                          </m:r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−</m:t>
                                          </m:r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+</m:t>
                                      </m:r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𝒔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𝑷</m:t>
                                  </m:r>
                                  <m:d>
                                    <m:dPr>
                                      <m:ctrlP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𝒕</m:t>
                                      </m:r>
                                      <m:r>
                                        <a:rPr lang="de-DE" sz="2000" b="1" i="1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de-DE" sz="2000" b="1" i="1">
                                              <a:latin typeface="Cambria Math" panose="02040503050406030204" pitchFamily="18" charset="0"/>
                                              <a:ea typeface="ＭＳ Ｐゴシック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de-DE" sz="2000" b="1" i="1" smtClean="0"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ＭＳ Ｐゴシック"/>
                        </a:rPr>
                        <m:t>𝟎</m:t>
                      </m:r>
                    </m:oMath>
                  </m:oMathPara>
                </a14:m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ea typeface="ＭＳ Ｐゴシック"/>
                  </a:rPr>
                  <a:t>		</a:t>
                </a:r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" sz="2000" b="1" dirty="0">
                    <a:ea typeface="ＭＳ Ｐゴシック"/>
                  </a:rPr>
                  <a:t>Par </a:t>
                </a:r>
                <a:r>
                  <a:rPr lang="es-ES" sz="2000" b="1" dirty="0" err="1">
                    <a:ea typeface="ＭＳ Ｐゴシック"/>
                  </a:rPr>
                  <a:t>Rate</a:t>
                </a:r>
                <a:r>
                  <a:rPr lang="es-ES" sz="2000" b="1" dirty="0">
                    <a:ea typeface="ＭＳ Ｐゴシック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𝒓</m:t>
                          </m:r>
                        </m:e>
                        <m:sup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𝑭𝒊𝒙𝒆𝒅</m:t>
                          </m:r>
                        </m:sup>
                      </m:sSup>
                      <m:r>
                        <a:rPr lang="de-DE" sz="2000" b="1" i="1" smtClean="0"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sSup>
                        <m:sSup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𝒑</m:t>
                          </m:r>
                        </m:e>
                        <m:sup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𝑴𝒂𝒓𝒌𝒆𝒕</m:t>
                          </m:r>
                        </m:sup>
                      </m:sSup>
                    </m:oMath>
                  </m:oMathPara>
                </a14:m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100000"/>
                  </a:lnSpc>
                </a:pPr>
                <a:endParaRPr lang="es-ES" sz="2000" b="1" dirty="0"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ca-ES" sz="20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>
                          <a:latin typeface="Cambria Math" panose="02040503050406030204" pitchFamily="18" charset="0"/>
                          <a:ea typeface="ＭＳ Ｐゴシック"/>
                        </a:rPr>
                        <m:t>𝑷</m:t>
                      </m:r>
                      <m:sSup>
                        <m:sSup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𝑽</m:t>
                          </m:r>
                        </m:e>
                        <m:sup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𝑺𝒘𝒂𝒑</m:t>
                          </m:r>
                        </m:sup>
                      </m:sSup>
                      <m:r>
                        <a:rPr lang="de-DE" sz="2000" b="1" i="1"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r>
                        <a:rPr lang="de-DE" sz="2000" b="1">
                          <a:latin typeface="Cambria Math" panose="02040503050406030204" pitchFamily="18" charset="0"/>
                          <a:ea typeface="ＭＳ Ｐゴシック"/>
                        </a:rPr>
                        <m:t>𝚽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𝑭𝒊𝒙𝒆𝒅</m:t>
                                  </m:r>
                                </m:sup>
                              </m:sSup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𝑴𝒂𝒓𝒌𝒆𝒕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</m:ctrlPr>
                            </m:sSubSup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𝑵</m:t>
                              </m:r>
                            </m:sub>
                            <m:sup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𝑭𝒊𝒙𝒆𝒅</m:t>
                              </m:r>
                            </m:sup>
                          </m:sSubSup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𝒔</m:t>
                          </m:r>
                          <m:sSubSup>
                            <m:sSubSupPr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</m:ctrlPr>
                            </m:sSubSupPr>
                            <m:e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𝑵</m:t>
                              </m:r>
                            </m:sub>
                            <m:sup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𝑭𝒍𝒐𝒂𝒕</m:t>
                              </m:r>
                            </m:sup>
                          </m:sSubSup>
                        </m:e>
                      </m:d>
                      <m:r>
                        <a:rPr lang="de-DE" sz="2000" b="0" i="0" smtClean="0">
                          <a:latin typeface="Cambria Math" panose="02040503050406030204" pitchFamily="18" charset="0"/>
                          <a:ea typeface="ＭＳ Ｐゴシック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  <a:ea typeface="ＭＳ Ｐゴシック"/>
                        </a:rPr>
                        <m:t>s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  <a:ea typeface="ＭＳ Ｐゴシック"/>
                        </a:rPr>
                        <m:t>≠0</m:t>
                      </m:r>
                    </m:oMath>
                  </m:oMathPara>
                </a14:m>
                <a:endParaRPr lang="ca-ES" sz="2000" dirty="0"/>
              </a:p>
            </p:txBody>
          </p:sp>
        </mc:Choice>
        <mc:Fallback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287999" y="1800000"/>
                <a:ext cx="8458435" cy="4299895"/>
              </a:xfrm>
              <a:blipFill>
                <a:blip r:embed="rId2"/>
                <a:stretch>
                  <a:fillRect t="-294" b="-294"/>
                </a:stretch>
              </a:blipFill>
            </p:spPr>
            <p:txBody>
              <a:bodyPr/>
              <a:lstStyle/>
              <a:p>
                <a:r>
                  <a:rPr lang="de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5D5D477-2CCF-8444-81BC-B256104FB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MSc</a:t>
            </a:r>
            <a:r>
              <a:rPr lang="es-ES" dirty="0"/>
              <a:t> </a:t>
            </a:r>
            <a:r>
              <a:rPr lang="es-ES" dirty="0" err="1"/>
              <a:t>Physics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and </a:t>
            </a:r>
            <a:r>
              <a:rPr lang="es-ES" dirty="0" err="1"/>
              <a:t>Biophysics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224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CEBCE4D-D7D0-8C0B-7B6B-1B9D47EB3E82}"/>
              </a:ext>
            </a:extLst>
          </p:cNvPr>
          <p:cNvSpPr/>
          <p:nvPr/>
        </p:nvSpPr>
        <p:spPr>
          <a:xfrm>
            <a:off x="5784574" y="1888435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A0014E-000B-ED43-304E-8D1190E7C62E}"/>
              </a:ext>
            </a:extLst>
          </p:cNvPr>
          <p:cNvSpPr/>
          <p:nvPr/>
        </p:nvSpPr>
        <p:spPr>
          <a:xfrm>
            <a:off x="6153006" y="1371600"/>
            <a:ext cx="2826026" cy="4833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99DA53E-EBA0-254D-BD80-D191D39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r>
              <a:rPr lang="es-ES" dirty="0" err="1"/>
              <a:t>Pricing</a:t>
            </a:r>
            <a:r>
              <a:rPr lang="es-ES" dirty="0"/>
              <a:t> </a:t>
            </a:r>
            <a:r>
              <a:rPr lang="es-ES" dirty="0" err="1"/>
              <a:t>European</a:t>
            </a:r>
            <a:r>
              <a:rPr lang="es-ES" dirty="0"/>
              <a:t> </a:t>
            </a:r>
            <a:r>
              <a:rPr lang="es-ES" dirty="0" err="1"/>
              <a:t>Swaptions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BA159-7D5D-084F-80F7-FC2B0D4660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851AE9D-10C7-F743-ABC3-F1F72E6E4E4C}" type="slidenum">
              <a:rPr lang="es-ES_tradnl" altLang="es-ES" smtClean="0"/>
              <a:pPr/>
              <a:t>9</a:t>
            </a:fld>
            <a:endParaRPr lang="es-ES_tradnl" alt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BB27053-7DDA-C44E-88E3-EB44967E98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and Social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dirty="0"/>
              <a:t> </a:t>
            </a:r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288000" y="1800000"/>
                <a:ext cx="7336689" cy="506510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s-ES" sz="2000" b="1" dirty="0">
                    <a:ea typeface="ＭＳ Ｐゴシック"/>
                  </a:rPr>
                  <a:t>European </a:t>
                </a:r>
                <a:r>
                  <a:rPr lang="es-ES" sz="2000" b="1" dirty="0" err="1">
                    <a:ea typeface="ＭＳ Ｐゴシック"/>
                  </a:rPr>
                  <a:t>Payer</a:t>
                </a:r>
                <a:r>
                  <a:rPr lang="es-ES" sz="2000" b="1" dirty="0">
                    <a:ea typeface="ＭＳ Ｐゴシック"/>
                  </a:rPr>
                  <a:t> </a:t>
                </a:r>
                <a:r>
                  <a:rPr lang="es-ES" sz="2000" b="1" dirty="0" err="1">
                    <a:ea typeface="ＭＳ Ｐゴシック"/>
                  </a:rPr>
                  <a:t>Swaption</a:t>
                </a:r>
                <a:r>
                  <a:rPr lang="es-ES" sz="2000" b="1" dirty="0">
                    <a:ea typeface="ＭＳ Ｐゴシック"/>
                  </a:rPr>
                  <a:t> </a:t>
                </a:r>
                <a:r>
                  <a:rPr lang="es-ES" sz="2000" dirty="0">
                    <a:ea typeface="ＭＳ Ｐゴシック"/>
                  </a:rPr>
                  <a:t>(</a:t>
                </a:r>
                <a:r>
                  <a:rPr lang="es-ES" sz="2000" dirty="0" err="1">
                    <a:ea typeface="ＭＳ Ｐゴシック"/>
                  </a:rPr>
                  <a:t>Call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Option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Payoff</a:t>
                </a:r>
                <a:r>
                  <a:rPr lang="es-ES" sz="2000" dirty="0">
                    <a:ea typeface="ＭＳ Ｐゴシック"/>
                  </a:rPr>
                  <a:t>)</a:t>
                </a:r>
                <a:r>
                  <a:rPr lang="es-ES" sz="2000" b="1" dirty="0">
                    <a:ea typeface="ＭＳ Ｐゴシック"/>
                  </a:rPr>
                  <a:t>: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𝑿</m:t>
                          </m:r>
                        </m:e>
                        <m:sub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𝑻</m:t>
                          </m:r>
                        </m:sub>
                      </m:sSub>
                      <m:r>
                        <a:rPr lang="de-DE" sz="2000" b="1" i="1"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sSubSup>
                        <m:sSubSup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bSup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𝑨</m:t>
                          </m:r>
                        </m:e>
                        <m:sub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𝑵</m:t>
                          </m:r>
                        </m:sub>
                        <m:sup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𝑭𝒊𝒙𝒆𝒅</m:t>
                          </m:r>
                        </m:sup>
                      </m:sSubSup>
                      <m:r>
                        <a:rPr lang="de-DE" sz="2000" b="1" i="1" smtClean="0">
                          <a:latin typeface="Cambria Math" panose="02040503050406030204" pitchFamily="18" charset="0"/>
                          <a:ea typeface="ＭＳ Ｐゴシック"/>
                        </a:rPr>
                        <m:t>𝒎𝒂𝒙</m:t>
                      </m:r>
                      <m:d>
                        <m:d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</m:ctrlPr>
                            </m:sSupPr>
                            <m:e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𝑴𝒂𝒓𝒌𝒆𝒕</m:t>
                              </m:r>
                            </m:sup>
                          </m:sSup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𝑲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,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𝟎</m:t>
                          </m:r>
                        </m:e>
                      </m:d>
                      <m:r>
                        <a:rPr lang="de-DE" sz="2000" b="1" i="1"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sSubSup>
                        <m:sSubSup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bSup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𝑨</m:t>
                          </m:r>
                        </m:e>
                        <m:sub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𝑵</m:t>
                          </m:r>
                        </m:sub>
                        <m:sup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𝑭𝒊𝒙𝒆𝒅</m:t>
                          </m:r>
                        </m:sup>
                      </m:sSubSup>
                      <m:sSup>
                        <m:sSup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000" b="1" i="1">
                                  <a:latin typeface="Cambria Math" panose="02040503050406030204" pitchFamily="18" charset="0"/>
                                  <a:ea typeface="ＭＳ Ｐゴシック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de-DE" sz="2000" b="1" i="1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𝑴𝒂𝒓𝒌𝒆𝒕</m:t>
                                  </m:r>
                                </m:sup>
                              </m:sSup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𝑲</m:t>
                              </m:r>
                            </m:e>
                          </m:d>
                        </m:e>
                        <m:sup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+</m:t>
                          </m:r>
                        </m:sup>
                      </m:sSup>
                      <m:r>
                        <a:rPr lang="de-DE" sz="2000" b="1" i="1">
                          <a:latin typeface="Cambria Math" panose="02040503050406030204" pitchFamily="18" charset="0"/>
                          <a:ea typeface="ＭＳ Ｐゴシック"/>
                        </a:rPr>
                        <m:t> </m:t>
                      </m:r>
                    </m:oMath>
                  </m:oMathPara>
                </a14:m>
                <a:endParaRPr lang="es-ES" sz="2000" b="1" dirty="0">
                  <a:ea typeface="ＭＳ Ｐゴシック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s-ES" sz="2000" b="1" dirty="0">
                    <a:ea typeface="ＭＳ Ｐゴシック"/>
                  </a:rPr>
                  <a:t>European Receiver </a:t>
                </a:r>
                <a:r>
                  <a:rPr lang="es-ES" sz="2000" b="1" dirty="0" err="1">
                    <a:ea typeface="ＭＳ Ｐゴシック"/>
                  </a:rPr>
                  <a:t>Swaption</a:t>
                </a:r>
                <a:r>
                  <a:rPr lang="es-ES" sz="2000" b="1" dirty="0">
                    <a:ea typeface="ＭＳ Ｐゴシック"/>
                  </a:rPr>
                  <a:t> </a:t>
                </a:r>
                <a:r>
                  <a:rPr lang="es-ES" sz="2000" dirty="0">
                    <a:ea typeface="ＭＳ Ｐゴシック"/>
                  </a:rPr>
                  <a:t>(</a:t>
                </a:r>
                <a:r>
                  <a:rPr lang="es-ES" sz="2000" dirty="0" err="1">
                    <a:ea typeface="ＭＳ Ｐゴシック"/>
                  </a:rPr>
                  <a:t>Put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Option</a:t>
                </a:r>
                <a:r>
                  <a:rPr lang="es-ES" sz="2000" dirty="0">
                    <a:ea typeface="ＭＳ Ｐゴシック"/>
                  </a:rPr>
                  <a:t> </a:t>
                </a:r>
                <a:r>
                  <a:rPr lang="es-ES" sz="2000" dirty="0" err="1">
                    <a:ea typeface="ＭＳ Ｐゴシック"/>
                  </a:rPr>
                  <a:t>Payoff</a:t>
                </a:r>
                <a:r>
                  <a:rPr lang="es-ES" sz="2000" dirty="0">
                    <a:ea typeface="ＭＳ Ｐゴシック"/>
                  </a:rPr>
                  <a:t>)</a:t>
                </a:r>
                <a:r>
                  <a:rPr lang="es-ES" sz="2000" b="1" dirty="0">
                    <a:ea typeface="ＭＳ Ｐゴシック"/>
                  </a:rPr>
                  <a:t>:</a:t>
                </a:r>
                <a:endParaRPr lang="es-ES" sz="2000" b="1" dirty="0"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sSubPr>
                      <m:e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  <m:t>𝑿</m:t>
                        </m:r>
                      </m:e>
                      <m:sub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  <m:t>𝑻</m:t>
                        </m:r>
                      </m:sub>
                    </m:sSub>
                    <m:r>
                      <a:rPr lang="de-DE" sz="2000" b="1" i="1" smtClean="0">
                        <a:latin typeface="Cambria Math" panose="02040503050406030204" pitchFamily="18" charset="0"/>
                        <a:ea typeface="ＭＳ Ｐゴシック"/>
                      </a:rPr>
                      <m:t>=</m:t>
                    </m:r>
                    <m:sSubSup>
                      <m:sSubSupPr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sSubSupPr>
                      <m:e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  <m:t>𝑨</m:t>
                        </m:r>
                      </m:e>
                      <m:sub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  <m:t>𝑵</m:t>
                        </m:r>
                      </m:sub>
                      <m:sup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  <m:t>𝑭𝒊𝒙𝒆𝒅</m:t>
                        </m:r>
                      </m:sup>
                    </m:sSubSup>
                    <m:r>
                      <a:rPr lang="de-DE" sz="2000" b="1" i="1" smtClean="0">
                        <a:latin typeface="Cambria Math" panose="02040503050406030204" pitchFamily="18" charset="0"/>
                        <a:ea typeface="ＭＳ Ｐゴシック"/>
                      </a:rPr>
                      <m:t>𝒎𝒂𝒙</m:t>
                    </m:r>
                    <m:d>
                      <m:dPr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dPr>
                      <m:e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  <m:t>𝑲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  <m:t>−</m:t>
                        </m:r>
                        <m:sSup>
                          <m:sSupPr>
                            <m:ctrlPr>
                              <a:rPr lang="de-DE" sz="2000" b="1" i="1" smtClean="0"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sSupPr>
                          <m:e>
                            <m:r>
                              <a:rPr lang="de-DE" sz="2000" b="1" i="1" smtClean="0">
                                <a:latin typeface="Cambria Math" panose="02040503050406030204" pitchFamily="18" charset="0"/>
                                <a:ea typeface="ＭＳ Ｐゴシック"/>
                              </a:rPr>
                              <m:t>𝒑</m:t>
                            </m:r>
                          </m:e>
                          <m:sup>
                            <m:r>
                              <a:rPr lang="de-DE" sz="2000" b="1" i="1" smtClean="0">
                                <a:latin typeface="Cambria Math" panose="02040503050406030204" pitchFamily="18" charset="0"/>
                                <a:ea typeface="ＭＳ Ｐゴシック"/>
                              </a:rPr>
                              <m:t>𝑴𝒂𝒓𝒌𝒆𝒕</m:t>
                            </m:r>
                          </m:sup>
                        </m:sSup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  <m:t>,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  <m:t>𝟎</m:t>
                        </m:r>
                      </m:e>
                    </m:d>
                    <m:r>
                      <a:rPr lang="de-DE" sz="2000" b="1" i="1" smtClean="0">
                        <a:latin typeface="Cambria Math" panose="02040503050406030204" pitchFamily="18" charset="0"/>
                        <a:ea typeface="ＭＳ Ｐゴシック"/>
                      </a:rPr>
                      <m:t>=</m:t>
                    </m:r>
                    <m:sSubSup>
                      <m:sSubSupPr>
                        <m:ctrlPr>
                          <a:rPr lang="de-DE" sz="2000" b="1" i="1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sSubSupPr>
                      <m:e>
                        <m:r>
                          <a:rPr lang="de-DE" sz="2000" b="1" i="1">
                            <a:latin typeface="Cambria Math" panose="02040503050406030204" pitchFamily="18" charset="0"/>
                            <a:ea typeface="ＭＳ Ｐゴシック"/>
                          </a:rPr>
                          <m:t>𝑨</m:t>
                        </m:r>
                      </m:e>
                      <m:sub>
                        <m:r>
                          <a:rPr lang="de-DE" sz="2000" b="1" i="1">
                            <a:latin typeface="Cambria Math" panose="02040503050406030204" pitchFamily="18" charset="0"/>
                            <a:ea typeface="ＭＳ Ｐゴシック"/>
                          </a:rPr>
                          <m:t>𝑵</m:t>
                        </m:r>
                      </m:sub>
                      <m:sup>
                        <m:r>
                          <a:rPr lang="de-DE" sz="2000" b="1" i="1">
                            <a:latin typeface="Cambria Math" panose="02040503050406030204" pitchFamily="18" charset="0"/>
                            <a:ea typeface="ＭＳ Ｐゴシック"/>
                          </a:rPr>
                          <m:t>𝑭𝒊𝒙𝒆𝒅</m:t>
                        </m:r>
                      </m:sup>
                    </m:sSubSup>
                    <m:sSup>
                      <m:sSupPr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000" b="1" i="1">
                                <a:latin typeface="Cambria Math" panose="02040503050406030204" pitchFamily="18" charset="0"/>
                                <a:ea typeface="ＭＳ Ｐゴシック"/>
                              </a:rPr>
                            </m:ctrlPr>
                          </m:dPr>
                          <m:e>
                            <m:r>
                              <a:rPr lang="de-DE" sz="2000" b="1" i="1">
                                <a:latin typeface="Cambria Math" panose="02040503050406030204" pitchFamily="18" charset="0"/>
                                <a:ea typeface="ＭＳ Ｐゴシック"/>
                              </a:rPr>
                              <m:t>𝑲</m:t>
                            </m:r>
                            <m:r>
                              <a:rPr lang="de-DE" sz="2000" b="1" i="1">
                                <a:latin typeface="Cambria Math" panose="02040503050406030204" pitchFamily="18" charset="0"/>
                                <a:ea typeface="ＭＳ Ｐゴシック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2000" b="1" i="1">
                                    <a:latin typeface="Cambria Math" panose="02040503050406030204" pitchFamily="18" charset="0"/>
                                    <a:ea typeface="ＭＳ Ｐゴシック"/>
                                  </a:rPr>
                                </m:ctrlPr>
                              </m:sSupPr>
                              <m:e>
                                <m:r>
                                  <a:rPr lang="de-DE" sz="2000" b="1" i="1">
                                    <a:latin typeface="Cambria Math" panose="02040503050406030204" pitchFamily="18" charset="0"/>
                                    <a:ea typeface="ＭＳ Ｐゴシック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de-DE" sz="2000" b="1" i="1">
                                    <a:latin typeface="Cambria Math" panose="02040503050406030204" pitchFamily="18" charset="0"/>
                                    <a:ea typeface="ＭＳ Ｐゴシック"/>
                                  </a:rPr>
                                  <m:t>𝑴𝒂𝒓𝒌𝒆𝒕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ＭＳ Ｐゴシック"/>
                          </a:rPr>
                          <m:t>+</m:t>
                        </m:r>
                      </m:sup>
                    </m:sSup>
                  </m:oMath>
                </a14:m>
                <a:r>
                  <a:rPr lang="ca-ES" sz="2000" dirty="0"/>
                  <a:t>  </a:t>
                </a:r>
              </a:p>
              <a:p>
                <a:pPr>
                  <a:lnSpc>
                    <a:spcPct val="100000"/>
                  </a:lnSpc>
                </a:pPr>
                <a:endParaRPr lang="ca-ES" sz="2000" dirty="0"/>
              </a:p>
              <a:p>
                <a:pPr>
                  <a:lnSpc>
                    <a:spcPct val="100000"/>
                  </a:lnSpc>
                </a:pPr>
                <a:r>
                  <a:rPr lang="es-ES" sz="2000" b="1" dirty="0"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General </a:t>
                </a:r>
                <a:r>
                  <a:rPr lang="es-ES" sz="2000" b="1" dirty="0" err="1"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Swaption</a:t>
                </a:r>
                <a:r>
                  <a:rPr lang="es-ES" sz="2000" b="1" dirty="0"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lang="es-ES" sz="2000" b="1" dirty="0" err="1"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Payoff</a:t>
                </a:r>
                <a:r>
                  <a:rPr lang="es-ES" sz="2000" b="1" dirty="0"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:</a:t>
                </a:r>
                <a:endParaRPr lang="ca-ES" sz="2000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𝑿</m:t>
                          </m:r>
                        </m:e>
                        <m:sub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𝑻</m:t>
                          </m:r>
                        </m:sub>
                      </m:sSub>
                      <m:r>
                        <a:rPr lang="de-DE" sz="2000" b="1" i="1">
                          <a:latin typeface="Cambria Math" panose="02040503050406030204" pitchFamily="18" charset="0"/>
                          <a:ea typeface="ＭＳ Ｐゴシック"/>
                        </a:rPr>
                        <m:t>=</m:t>
                      </m:r>
                      <m:sSubSup>
                        <m:sSubSup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bSup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𝑨</m:t>
                          </m:r>
                        </m:e>
                        <m:sub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𝑵</m:t>
                          </m:r>
                        </m:sub>
                        <m:sup>
                          <m:r>
                            <a:rPr lang="de-DE" sz="2000" b="1" i="1">
                              <a:latin typeface="Cambria Math" panose="02040503050406030204" pitchFamily="18" charset="0"/>
                              <a:ea typeface="ＭＳ Ｐゴシック"/>
                            </a:rPr>
                            <m:t>𝑭𝒊𝒙𝒆𝒅</m:t>
                          </m:r>
                        </m:sup>
                      </m:sSubSup>
                      <m:sSup>
                        <m:sSupPr>
                          <m:ctrlP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2000" b="1" i="1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</m:ctrlPr>
                            </m:dPr>
                            <m:e>
                              <m:r>
                                <a:rPr lang="de-DE" sz="2000" b="1" i="0" smtClean="0">
                                  <a:latin typeface="Cambria Math" panose="02040503050406030204" pitchFamily="18" charset="0"/>
                                  <a:ea typeface="ＭＳ Ｐゴシック"/>
                                </a:rPr>
                                <m:t>𝚽</m:t>
                              </m:r>
                              <m:d>
                                <m:dPr>
                                  <m:ctrlP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2000" b="1" i="1" smtClean="0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b="1" i="1" smtClean="0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de-DE" sz="2000" b="1" i="1" smtClean="0">
                                          <a:latin typeface="Cambria Math" panose="02040503050406030204" pitchFamily="18" charset="0"/>
                                          <a:ea typeface="ＭＳ Ｐゴシック"/>
                                        </a:rPr>
                                        <m:t>𝑴𝒂𝒓𝒌𝒆𝒕</m:t>
                                      </m:r>
                                    </m:sup>
                                  </m:sSup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−</m:t>
                                  </m:r>
                                  <m:r>
                                    <a:rPr lang="de-DE" sz="2000" b="1" i="1" smtClean="0">
                                      <a:latin typeface="Cambria Math" panose="02040503050406030204" pitchFamily="18" charset="0"/>
                                      <a:ea typeface="ＭＳ Ｐゴシック"/>
                                    </a:rPr>
                                    <m:t>𝑲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000" b="1" i="1" smtClean="0">
                              <a:latin typeface="Cambria Math" panose="02040503050406030204" pitchFamily="18" charset="0"/>
                              <a:ea typeface="ＭＳ Ｐゴシック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ca-ES" sz="2000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±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𝐏𝐚𝐲𝐞𝐫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𝐨𝐫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𝐑𝐞𝐜𝐞𝐢𝐯𝐞𝐫</m:t>
                      </m:r>
                    </m:oMath>
                  </m:oMathPara>
                </a14:m>
                <a:endParaRPr lang="ca-ES" sz="2000" dirty="0"/>
              </a:p>
              <a:p>
                <a:pPr>
                  <a:lnSpc>
                    <a:spcPct val="200000"/>
                  </a:lnSpc>
                </a:pPr>
                <a:endParaRPr lang="ca-ES" sz="2000" dirty="0"/>
              </a:p>
            </p:txBody>
          </p:sp>
        </mc:Choice>
        <mc:Fallback>
          <p:sp>
            <p:nvSpPr>
              <p:cNvPr id="14" name="Marcador de texto 13">
                <a:extLst>
                  <a:ext uri="{FF2B5EF4-FFF2-40B4-BE49-F238E27FC236}">
                    <a16:creationId xmlns:a16="http://schemas.microsoft.com/office/drawing/2014/main" id="{89A5588A-AE37-D34E-A450-9B2410639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288000" y="1800000"/>
                <a:ext cx="7336689" cy="5065105"/>
              </a:xfrm>
              <a:blipFill>
                <a:blip r:embed="rId3"/>
                <a:stretch>
                  <a:fillRect t="-1500"/>
                </a:stretch>
              </a:blipFill>
            </p:spPr>
            <p:txBody>
              <a:bodyPr/>
              <a:lstStyle/>
              <a:p>
                <a:r>
                  <a:rPr lang="de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5D5D477-2CCF-8444-81BC-B256104FB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MSc</a:t>
            </a:r>
            <a:r>
              <a:rPr lang="es-ES" dirty="0"/>
              <a:t> </a:t>
            </a:r>
            <a:r>
              <a:rPr lang="es-ES" dirty="0" err="1"/>
              <a:t>Physics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and </a:t>
            </a:r>
            <a:r>
              <a:rPr lang="es-ES" dirty="0" err="1"/>
              <a:t>Biophysics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6239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1" id="{7427A700-8F63-EB43-BDA6-9A99125F30AA}" vid="{D61FBFE6-C988-FC46-8D19-6249A0A7267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1" id="{7427A700-8F63-EB43-BDA6-9A99125F30AA}" vid="{8F268A0C-7F80-7F4C-8358-8A916E6CC4D7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1" id="{7427A700-8F63-EB43-BDA6-9A99125F30AA}" vid="{B47F7571-5754-CD4D-94A4-3991EDDAEBA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personalizado</Template>
  <TotalTime>0</TotalTime>
  <Words>958</Words>
  <Application>Microsoft Macintosh PowerPoint</Application>
  <PresentationFormat>Bildschirmpräsentation (4:3)</PresentationFormat>
  <Paragraphs>165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9" baseType="lpstr">
      <vt:lpstr>Arail</vt:lpstr>
      <vt:lpstr>Arial</vt:lpstr>
      <vt:lpstr>Calibri</vt:lpstr>
      <vt:lpstr>Cambria Math</vt:lpstr>
      <vt:lpstr>CharterITC BT</vt:lpstr>
      <vt:lpstr>CMMI12</vt:lpstr>
      <vt:lpstr>CMMI8</vt:lpstr>
      <vt:lpstr>CMR8</vt:lpstr>
      <vt:lpstr>CMSY8</vt:lpstr>
      <vt:lpstr>NimbusRomNo9L</vt:lpstr>
      <vt:lpstr>Diseño personalizado</vt:lpstr>
      <vt:lpstr>Tema de Office</vt:lpstr>
      <vt:lpstr>2_Tema de Office</vt:lpstr>
      <vt:lpstr>Swaps and Swaptions</vt:lpstr>
      <vt:lpstr>Outline</vt:lpstr>
      <vt:lpstr>Definitions – Swaps </vt:lpstr>
      <vt:lpstr>Definitions – Swaptions </vt:lpstr>
      <vt:lpstr>Example </vt:lpstr>
      <vt:lpstr>Preliminaries – Martingale Representation</vt:lpstr>
      <vt:lpstr>Preliminaries – PV of a Swap</vt:lpstr>
      <vt:lpstr>Preliminaries – PV of a Swap</vt:lpstr>
      <vt:lpstr>Pricing European Swaptions</vt:lpstr>
      <vt:lpstr>Pricing European Swaptions</vt:lpstr>
      <vt:lpstr>Pricing European Swaptions</vt:lpstr>
      <vt:lpstr>Pricing European Swaptions</vt:lpstr>
      <vt:lpstr>Summary</vt:lpstr>
      <vt:lpstr>Thank you for your attention!</vt:lpstr>
      <vt:lpstr>References</vt:lpstr>
      <vt:lpstr>Pricing European Swaptions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Els orígens. Propietats corpusculars de la radiació</dc:title>
  <dc:creator>josep.perello</dc:creator>
  <cp:lastModifiedBy>MAXIMILIAN ILG</cp:lastModifiedBy>
  <cp:revision>31</cp:revision>
  <dcterms:created xsi:type="dcterms:W3CDTF">2020-09-08T10:49:41Z</dcterms:created>
  <dcterms:modified xsi:type="dcterms:W3CDTF">2023-06-28T13:30:35Z</dcterms:modified>
</cp:coreProperties>
</file>