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gx8SSqSSMZas4Q2DumKk1rYj6Q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B37FFD-39FB-4E5D-956B-DA8E5670F8C4}">
  <a:tblStyle styleId="{B2B37FFD-39FB-4E5D-956B-DA8E5670F8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EEE8"/>
          </a:solidFill>
        </a:fill>
      </a:tcStyle>
    </a:wholeTbl>
    <a:band1H>
      <a:tcTxStyle b="off" i="off"/>
      <a:tcStyle>
        <a:fill>
          <a:solidFill>
            <a:srgbClr val="FCDCCE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CDCCE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6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a5b1dda0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2aa5b1dda03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e2ccdb1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2ae2ccdb1d8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e2ccdb1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2ae2ccdb1d8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e2ccdb1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2ae2ccdb1d8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e2ccdb1d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2ae2ccdb1d8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e2ccdb1d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2ae2ccdb1d8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e2ccdb1d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ae2ccdb1d8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e2ccdb1d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2ae2ccdb1d8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e2ccdb1d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2ae2ccdb1d8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e2ccdb1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2ae2ccdb1d8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5a6c433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265a6c43331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7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7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7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286241" y="2549494"/>
            <a:ext cx="464184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ES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CLASIFICACION DE PRESTACIONES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razon.png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3606"/>
            <a:ext cx="351818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objeto&#10;&#10;Descripción generada con confianza alta"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771" y="4367191"/>
            <a:ext cx="2906486" cy="63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do.png"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467795" cy="515559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3014919" y="3090333"/>
            <a:ext cx="31341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ES" sz="1800" u="none" cap="none" strike="noStrike">
                <a:solidFill>
                  <a:srgbClr val="97480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ESTRUCTURA Y AVANCE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razon-blanco.png" id="181" name="Google Shape;18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0558" y="1765904"/>
            <a:ext cx="1223997" cy="108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8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8"/>
          <p:cNvSpPr txBox="1"/>
          <p:nvPr/>
        </p:nvSpPr>
        <p:spPr>
          <a:xfrm>
            <a:off x="331541" y="297080"/>
            <a:ext cx="31373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ESTRUCTURA Y AVANCES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211120" y="1279221"/>
            <a:ext cx="599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¿Cuántas clasificaciones distintas tenemos hasta el momento?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331549" y="1861835"/>
            <a:ext cx="1099500" cy="502500"/>
          </a:xfrm>
          <a:prstGeom prst="roundRect">
            <a:avLst>
              <a:gd fmla="val 16667" name="adj"/>
            </a:avLst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CONSULTA</a:t>
            </a:r>
            <a:br>
              <a:rPr b="1" i="0" lang="es-ES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ES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MÉDICA</a:t>
            </a:r>
            <a:endParaRPr b="1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2480170" y="1861835"/>
            <a:ext cx="1452000" cy="502500"/>
          </a:xfrm>
          <a:prstGeom prst="roundRect">
            <a:avLst>
              <a:gd fmla="val 16667" name="adj"/>
            </a:avLst>
          </a:prstGeom>
          <a:solidFill>
            <a:srgbClr val="31859B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4 SUBGRUPOS  </a:t>
            </a:r>
            <a:br>
              <a:rPr b="1" i="0" lang="es-ES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4981150" y="1761350"/>
            <a:ext cx="1221300" cy="703500"/>
          </a:xfrm>
          <a:prstGeom prst="roundRect">
            <a:avLst>
              <a:gd fmla="val 16667" name="adj"/>
            </a:avLst>
          </a:prstGeom>
          <a:solidFill>
            <a:srgbClr val="5F497A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50 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APERTURAS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8"/>
          <p:cNvCxnSpPr>
            <a:stCxn id="189" idx="3"/>
            <a:endCxn id="190" idx="1"/>
          </p:cNvCxnSpPr>
          <p:nvPr/>
        </p:nvCxnSpPr>
        <p:spPr>
          <a:xfrm>
            <a:off x="1431049" y="2113085"/>
            <a:ext cx="104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3" name="Google Shape;193;p8"/>
          <p:cNvCxnSpPr>
            <a:stCxn id="190" idx="3"/>
            <a:endCxn id="191" idx="1"/>
          </p:cNvCxnSpPr>
          <p:nvPr/>
        </p:nvCxnSpPr>
        <p:spPr>
          <a:xfrm>
            <a:off x="3932170" y="2113085"/>
            <a:ext cx="104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4" name="Google Shape;194;p8"/>
          <p:cNvSpPr/>
          <p:nvPr/>
        </p:nvSpPr>
        <p:spPr>
          <a:xfrm>
            <a:off x="331550" y="2565325"/>
            <a:ext cx="1387800" cy="502500"/>
          </a:xfrm>
          <a:prstGeom prst="roundRect">
            <a:avLst>
              <a:gd fmla="val 16667" name="adj"/>
            </a:avLst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IMAGENOLOGÍA</a:t>
            </a:r>
            <a:endParaRPr b="1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2480170" y="2565335"/>
            <a:ext cx="1452000" cy="502500"/>
          </a:xfrm>
          <a:prstGeom prst="roundRect">
            <a:avLst>
              <a:gd fmla="val 16667" name="adj"/>
            </a:avLst>
          </a:prstGeom>
          <a:solidFill>
            <a:srgbClr val="31859B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6 SUBGRUPOS </a:t>
            </a:r>
            <a:endParaRPr b="1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4981140" y="2464850"/>
            <a:ext cx="1221300" cy="703500"/>
          </a:xfrm>
          <a:prstGeom prst="roundRect">
            <a:avLst>
              <a:gd fmla="val 16667" name="adj"/>
            </a:avLst>
          </a:prstGeom>
          <a:solidFill>
            <a:srgbClr val="5F497A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APERTURAS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8"/>
          <p:cNvCxnSpPr>
            <a:stCxn id="194" idx="3"/>
            <a:endCxn id="195" idx="1"/>
          </p:cNvCxnSpPr>
          <p:nvPr/>
        </p:nvCxnSpPr>
        <p:spPr>
          <a:xfrm>
            <a:off x="1719350" y="2816575"/>
            <a:ext cx="76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8" name="Google Shape;198;p8"/>
          <p:cNvCxnSpPr>
            <a:stCxn id="195" idx="3"/>
            <a:endCxn id="196" idx="1"/>
          </p:cNvCxnSpPr>
          <p:nvPr/>
        </p:nvCxnSpPr>
        <p:spPr>
          <a:xfrm>
            <a:off x="3932170" y="2816585"/>
            <a:ext cx="104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9" name="Google Shape;199;p8"/>
          <p:cNvSpPr/>
          <p:nvPr/>
        </p:nvSpPr>
        <p:spPr>
          <a:xfrm>
            <a:off x="331550" y="3268825"/>
            <a:ext cx="1221300" cy="502500"/>
          </a:xfrm>
          <a:prstGeom prst="roundRect">
            <a:avLst>
              <a:gd fmla="val 16667" name="adj"/>
            </a:avLst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LABORATORIO</a:t>
            </a:r>
            <a:endParaRPr b="1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2480170" y="3268835"/>
            <a:ext cx="1452000" cy="502500"/>
          </a:xfrm>
          <a:prstGeom prst="roundRect">
            <a:avLst>
              <a:gd fmla="val 16667" name="adj"/>
            </a:avLst>
          </a:prstGeom>
          <a:solidFill>
            <a:srgbClr val="31859B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7 SUBGRUPOS</a:t>
            </a:r>
            <a:endParaRPr b="1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4981140" y="3168350"/>
            <a:ext cx="1221300" cy="703500"/>
          </a:xfrm>
          <a:prstGeom prst="roundRect">
            <a:avLst>
              <a:gd fmla="val 16667" name="adj"/>
            </a:avLst>
          </a:prstGeom>
          <a:solidFill>
            <a:srgbClr val="5F497A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APERTURAS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8"/>
          <p:cNvCxnSpPr>
            <a:stCxn id="199" idx="3"/>
            <a:endCxn id="200" idx="1"/>
          </p:cNvCxnSpPr>
          <p:nvPr/>
        </p:nvCxnSpPr>
        <p:spPr>
          <a:xfrm>
            <a:off x="1552850" y="3520075"/>
            <a:ext cx="92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3" name="Google Shape;203;p8"/>
          <p:cNvCxnSpPr>
            <a:stCxn id="200" idx="3"/>
            <a:endCxn id="201" idx="1"/>
          </p:cNvCxnSpPr>
          <p:nvPr/>
        </p:nvCxnSpPr>
        <p:spPr>
          <a:xfrm>
            <a:off x="3932170" y="3520085"/>
            <a:ext cx="104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4" name="Google Shape;204;p8"/>
          <p:cNvSpPr/>
          <p:nvPr/>
        </p:nvSpPr>
        <p:spPr>
          <a:xfrm>
            <a:off x="331550" y="3972325"/>
            <a:ext cx="1452000" cy="502500"/>
          </a:xfrm>
          <a:prstGeom prst="roundRect">
            <a:avLst>
              <a:gd fmla="val 16667" name="adj"/>
            </a:avLst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PROCEDIMIENTOS</a:t>
            </a:r>
            <a:endParaRPr b="1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2480170" y="3972335"/>
            <a:ext cx="1452000" cy="502500"/>
          </a:xfrm>
          <a:prstGeom prst="roundRect">
            <a:avLst>
              <a:gd fmla="val 16667" name="adj"/>
            </a:avLst>
          </a:prstGeom>
          <a:solidFill>
            <a:srgbClr val="31859B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s-ES" sz="1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i="0" lang="es-ES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SUBGRUPOS</a:t>
            </a:r>
            <a:endParaRPr b="1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4981140" y="3871850"/>
            <a:ext cx="1221300" cy="703500"/>
          </a:xfrm>
          <a:prstGeom prst="roundRect">
            <a:avLst>
              <a:gd fmla="val 16667" name="adj"/>
            </a:avLst>
          </a:prstGeom>
          <a:solidFill>
            <a:srgbClr val="5F497A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endParaRPr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APERTURAS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8"/>
          <p:cNvCxnSpPr>
            <a:stCxn id="204" idx="3"/>
            <a:endCxn id="205" idx="1"/>
          </p:cNvCxnSpPr>
          <p:nvPr/>
        </p:nvCxnSpPr>
        <p:spPr>
          <a:xfrm>
            <a:off x="1783550" y="4223575"/>
            <a:ext cx="69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8" name="Google Shape;208;p8"/>
          <p:cNvCxnSpPr>
            <a:stCxn id="205" idx="3"/>
            <a:endCxn id="206" idx="1"/>
          </p:cNvCxnSpPr>
          <p:nvPr/>
        </p:nvCxnSpPr>
        <p:spPr>
          <a:xfrm>
            <a:off x="3932170" y="4223585"/>
            <a:ext cx="1049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g2aa5b1dda03_0_33"/>
          <p:cNvCxnSpPr/>
          <p:nvPr/>
        </p:nvCxnSpPr>
        <p:spPr>
          <a:xfrm>
            <a:off x="425061" y="1104906"/>
            <a:ext cx="804300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g2aa5b1dda03_0_33"/>
          <p:cNvSpPr txBox="1"/>
          <p:nvPr/>
        </p:nvSpPr>
        <p:spPr>
          <a:xfrm>
            <a:off x="331541" y="297080"/>
            <a:ext cx="31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ESTRUCTURA Y AVANCES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aa5b1dda03_0_33"/>
          <p:cNvSpPr txBox="1"/>
          <p:nvPr/>
        </p:nvSpPr>
        <p:spPr>
          <a:xfrm>
            <a:off x="166070" y="1266221"/>
            <a:ext cx="599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Recapitulando…</a:t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16" name="Google Shape;216;g2aa5b1dda03_0_33"/>
          <p:cNvGraphicFramePr/>
          <p:nvPr/>
        </p:nvGraphicFramePr>
        <p:xfrm>
          <a:off x="420941" y="20070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{B2B37FFD-39FB-4E5D-956B-DA8E5670F8C4}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Clasificación Grupo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Cantidad de Subgrupos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Cantidad de Aperturas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Consulta Médica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Imagenología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Laboratorio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Procedimientos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29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1</a:t>
                      </a:r>
                      <a:r>
                        <a:rPr lang="es-ES"/>
                        <a:t>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do.png"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467795" cy="5155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 txBox="1"/>
          <p:nvPr/>
        </p:nvSpPr>
        <p:spPr>
          <a:xfrm>
            <a:off x="3014919" y="3090333"/>
            <a:ext cx="31341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ES" sz="1800" u="none" cap="none" strike="noStrike">
                <a:solidFill>
                  <a:srgbClr val="97480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razon-blanco.png" id="223" name="Google Shape;22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0558" y="1765904"/>
            <a:ext cx="1223997" cy="108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10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10"/>
          <p:cNvSpPr txBox="1"/>
          <p:nvPr/>
        </p:nvSpPr>
        <p:spPr>
          <a:xfrm>
            <a:off x="331541" y="297080"/>
            <a:ext cx="31373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BASE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212651" y="1360967"/>
            <a:ext cx="760227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Tomando como fecha inicio de período de captura de datos como Enero del 2021.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Existen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3369</a:t>
            </a:r>
            <a:r>
              <a:rPr b="0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códigos Vida Cámara.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estos hemos Clasificado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r>
              <a:rPr b="1" lang="es-ES">
                <a:latin typeface="Century Gothic"/>
                <a:ea typeface="Century Gothic"/>
                <a:cs typeface="Century Gothic"/>
                <a:sym typeface="Century Gothic"/>
              </a:rPr>
              <a:t>83</a:t>
            </a:r>
            <a:r>
              <a:rPr b="1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actualmente, correspondiente al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lang="es-ES"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r>
              <a:rPr b="1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1" lang="es-ES"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1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7%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 decir quedan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lang="es-ES">
                <a:latin typeface="Century Gothic"/>
                <a:ea typeface="Century Gothic"/>
                <a:cs typeface="Century Gothic"/>
                <a:sym typeface="Century Gothic"/>
              </a:rPr>
              <a:t>386</a:t>
            </a:r>
            <a:r>
              <a:rPr b="0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códigos por clasificar , correspondiente al </a:t>
            </a:r>
            <a:r>
              <a:rPr b="1" i="1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b="1" i="1" lang="es-ES"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r>
              <a:rPr b="1" i="1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  <a:r>
              <a:rPr b="1" i="1" lang="es-ES">
                <a:latin typeface="Century Gothic"/>
                <a:ea typeface="Century Gothic"/>
                <a:cs typeface="Century Gothic"/>
                <a:sym typeface="Century Gothic"/>
              </a:rPr>
              <a:t>83</a:t>
            </a:r>
            <a:r>
              <a:rPr b="1" i="1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31" name="Google Shape;231;p10"/>
          <p:cNvGraphicFramePr/>
          <p:nvPr/>
        </p:nvGraphicFramePr>
        <p:xfrm>
          <a:off x="965790" y="3004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{B2B37FFD-39FB-4E5D-956B-DA8E5670F8C4}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Códigos VC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Clasificados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No clasificados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Porcentaje </a:t>
                      </a:r>
                      <a:br>
                        <a:rPr lang="es-ES" sz="1400" u="none" cap="none" strike="noStrike"/>
                      </a:br>
                      <a:r>
                        <a:rPr lang="es-ES" sz="1400" u="none" cap="none" strike="noStrike"/>
                        <a:t>Clasificado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Porcentaje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No clasificado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/>
                        <a:t>3369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/>
                        <a:t>9</a:t>
                      </a:r>
                      <a:r>
                        <a:rPr b="1" lang="es-ES"/>
                        <a:t>83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/>
                        <a:t>2</a:t>
                      </a:r>
                      <a:r>
                        <a:rPr b="1" lang="es-ES"/>
                        <a:t>386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/>
                        <a:t>2</a:t>
                      </a:r>
                      <a:r>
                        <a:rPr b="1" lang="es-ES"/>
                        <a:t>9</a:t>
                      </a:r>
                      <a:r>
                        <a:rPr b="1" lang="es-ES" sz="1400" u="none" cap="none" strike="noStrike"/>
                        <a:t>,</a:t>
                      </a:r>
                      <a:r>
                        <a:rPr b="1" lang="es-ES"/>
                        <a:t>1</a:t>
                      </a:r>
                      <a:r>
                        <a:rPr b="1" lang="es-ES" sz="1400" u="none" cap="none" strike="noStrike"/>
                        <a:t>7%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/>
                        <a:t>7</a:t>
                      </a:r>
                      <a:r>
                        <a:rPr b="1" lang="es-ES"/>
                        <a:t>0,83</a:t>
                      </a:r>
                      <a:r>
                        <a:rPr b="1" lang="es-ES" sz="1400" u="none" cap="none" strike="noStrike"/>
                        <a:t>%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79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79"/>
          <p:cNvSpPr txBox="1"/>
          <p:nvPr/>
        </p:nvSpPr>
        <p:spPr>
          <a:xfrm>
            <a:off x="331541" y="297080"/>
            <a:ext cx="31373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BASE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9"/>
          <p:cNvSpPr txBox="1"/>
          <p:nvPr/>
        </p:nvSpPr>
        <p:spPr>
          <a:xfrm>
            <a:off x="212651" y="1360967"/>
            <a:ext cx="760227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los códigos clasificados, hasta ahora se han repartido de la siguiente forma en las clasificaciones: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39" name="Google Shape;239;p79"/>
          <p:cNvGraphicFramePr/>
          <p:nvPr/>
        </p:nvGraphicFramePr>
        <p:xfrm>
          <a:off x="1105545" y="21319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{B2B37FFD-39FB-4E5D-956B-DA8E5670F8C4}</a:tableStyleId>
              </a:tblPr>
              <a:tblGrid>
                <a:gridCol w="2032000"/>
                <a:gridCol w="2032000"/>
                <a:gridCol w="2032000"/>
              </a:tblGrid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Clasificación Grupo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Cantidad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/>
                        <a:t>Porcentaje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Consultas Médicas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21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,</a:t>
                      </a: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48</a:t>
                      </a: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%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Imagenología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68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27,</a:t>
                      </a: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</a:t>
                      </a: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%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Laboratorio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349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,5</a:t>
                      </a: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%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Procedimientos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44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,</a:t>
                      </a: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65</a:t>
                      </a:r>
                      <a:r>
                        <a:rPr lang="es-ES" sz="1400" u="none" cap="none" strike="noStrik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%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do.png" id="244" name="Google Shape;244;g2ae2ccdb1d8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467794" cy="515559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ae2ccdb1d8_0_8"/>
          <p:cNvSpPr txBox="1"/>
          <p:nvPr/>
        </p:nvSpPr>
        <p:spPr>
          <a:xfrm>
            <a:off x="3014919" y="3090333"/>
            <a:ext cx="313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ES" sz="1800" u="none" cap="none" strike="noStrike">
                <a:solidFill>
                  <a:srgbClr val="97480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s-ES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COMPATIBILIZACIÓN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razon-blanco.png" id="246" name="Google Shape;246;g2ae2ccdb1d8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0558" y="1765904"/>
            <a:ext cx="1223997" cy="108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g2ae2ccdb1d8_0_14"/>
          <p:cNvCxnSpPr/>
          <p:nvPr/>
        </p:nvCxnSpPr>
        <p:spPr>
          <a:xfrm>
            <a:off x="425061" y="1104906"/>
            <a:ext cx="804300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g2ae2ccdb1d8_0_14"/>
          <p:cNvSpPr txBox="1"/>
          <p:nvPr/>
        </p:nvSpPr>
        <p:spPr>
          <a:xfrm>
            <a:off x="331541" y="297080"/>
            <a:ext cx="31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</a:t>
            </a: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ES" sz="180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COMPATIBILIZACIÓN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ae2ccdb1d8_0_14"/>
          <p:cNvSpPr txBox="1"/>
          <p:nvPr/>
        </p:nvSpPr>
        <p:spPr>
          <a:xfrm>
            <a:off x="221651" y="1371867"/>
            <a:ext cx="760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entury Gothic"/>
                <a:ea typeface="Century Gothic"/>
                <a:cs typeface="Century Gothic"/>
                <a:sym typeface="Century Gothic"/>
              </a:rPr>
              <a:t>Tomando en consideración las coberturas del plan de salud actualmente las clasificaciones existentes cubren total o parcialmente los siguientes beneficios: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54" name="Google Shape;254;g2ae2ccdb1d8_0_14"/>
          <p:cNvGraphicFramePr/>
          <p:nvPr/>
        </p:nvGraphicFramePr>
        <p:xfrm>
          <a:off x="2265070" y="19287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{B2B37FFD-39FB-4E5D-956B-DA8E5670F8C4}</a:tableStyleId>
              </a:tblPr>
              <a:tblGrid>
                <a:gridCol w="4030700"/>
                <a:gridCol w="1634600"/>
              </a:tblGrid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Cobertura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Día Cama 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 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Día Cama UTI/UCI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 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Servicios Hospitalarios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Parcialmente 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Honorarios </a:t>
                      </a: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Médicos Quirúrgicos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 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Cirugía</a:t>
                      </a: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ambulatoria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Servicio Privado de enfermeria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Cirugía Dental por accidente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 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5" name="Google Shape;255;g2ae2ccdb1d8_0_14"/>
          <p:cNvSpPr/>
          <p:nvPr/>
        </p:nvSpPr>
        <p:spPr>
          <a:xfrm>
            <a:off x="221650" y="1939625"/>
            <a:ext cx="2043300" cy="3032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BENEFICIO DE HOSPITALIZACIÓN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g2ae2ccdb1d8_0_24"/>
          <p:cNvCxnSpPr/>
          <p:nvPr/>
        </p:nvCxnSpPr>
        <p:spPr>
          <a:xfrm>
            <a:off x="425061" y="1104906"/>
            <a:ext cx="804300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g2ae2ccdb1d8_0_24"/>
          <p:cNvSpPr txBox="1"/>
          <p:nvPr/>
        </p:nvSpPr>
        <p:spPr>
          <a:xfrm>
            <a:off x="331541" y="297080"/>
            <a:ext cx="31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ES" sz="180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COMPATIBILIZACIÓN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Google Shape;262;g2ae2ccdb1d8_0_24"/>
          <p:cNvGraphicFramePr/>
          <p:nvPr/>
        </p:nvGraphicFramePr>
        <p:xfrm>
          <a:off x="2717945" y="16855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{B2B37FFD-39FB-4E5D-956B-DA8E5670F8C4}</a:tableStyleId>
              </a:tblPr>
              <a:tblGrid>
                <a:gridCol w="4030700"/>
                <a:gridCol w="1634600"/>
              </a:tblGrid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Cobertura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Parto Normal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Cesárea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Complicaciones Del Embarazo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Parcialmente 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Complicaciones del Parto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Parcialmente 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Aborto no voluntario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 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3" name="Google Shape;263;g2ae2ccdb1d8_0_24"/>
          <p:cNvSpPr/>
          <p:nvPr/>
        </p:nvSpPr>
        <p:spPr>
          <a:xfrm>
            <a:off x="539400" y="1700375"/>
            <a:ext cx="2178300" cy="2471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BENEFICIOS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MATERNIDAD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Google Shape;268;g2ae2ccdb1d8_0_32"/>
          <p:cNvCxnSpPr/>
          <p:nvPr/>
        </p:nvCxnSpPr>
        <p:spPr>
          <a:xfrm>
            <a:off x="425061" y="1104906"/>
            <a:ext cx="804300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g2ae2ccdb1d8_0_32"/>
          <p:cNvSpPr txBox="1"/>
          <p:nvPr/>
        </p:nvSpPr>
        <p:spPr>
          <a:xfrm>
            <a:off x="331541" y="297080"/>
            <a:ext cx="31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ES" sz="180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COMPATIBILIZACIÓN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g2ae2ccdb1d8_0_32"/>
          <p:cNvGraphicFramePr/>
          <p:nvPr/>
        </p:nvGraphicFramePr>
        <p:xfrm>
          <a:off x="2844070" y="12981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{B2B37FFD-39FB-4E5D-956B-DA8E5670F8C4}</a:tableStyleId>
              </a:tblPr>
              <a:tblGrid>
                <a:gridCol w="4030700"/>
                <a:gridCol w="1634600"/>
              </a:tblGrid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Cobertura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Consultas Médicas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Exámenes de Laboratorio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Parcialmente 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Exámenes Imagenología,Radiografía,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Ultrasonografía y Medicina Nuclear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Parcialmente 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Procedimientos de Diagnóstico y Terapéuticos no Quirúrgicos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Parcialmente 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Kinesiología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Estudio Preventivo de la Mama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Cubierto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Estudio Preventivo de la Próstata &gt;40 años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Cubierto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1" name="Google Shape;271;g2ae2ccdb1d8_0_32"/>
          <p:cNvSpPr/>
          <p:nvPr/>
        </p:nvSpPr>
        <p:spPr>
          <a:xfrm>
            <a:off x="665525" y="1313025"/>
            <a:ext cx="2178300" cy="3354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BENEFICIOS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AMBULATORIO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to-1.jpg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" y="165100"/>
            <a:ext cx="8852947" cy="482078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0" y="2074332"/>
            <a:ext cx="3958167" cy="10689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506" y="2246872"/>
            <a:ext cx="3339154" cy="723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g2ae2ccdb1d8_0_39"/>
          <p:cNvCxnSpPr/>
          <p:nvPr/>
        </p:nvCxnSpPr>
        <p:spPr>
          <a:xfrm>
            <a:off x="425061" y="1104906"/>
            <a:ext cx="804300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g2ae2ccdb1d8_0_39"/>
          <p:cNvSpPr txBox="1"/>
          <p:nvPr/>
        </p:nvSpPr>
        <p:spPr>
          <a:xfrm>
            <a:off x="331541" y="297080"/>
            <a:ext cx="31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ES" sz="180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COMPATIBILIZACIÓN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" name="Google Shape;278;g2ae2ccdb1d8_0_39"/>
          <p:cNvGraphicFramePr/>
          <p:nvPr/>
        </p:nvGraphicFramePr>
        <p:xfrm>
          <a:off x="2828620" y="2162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{B2B37FFD-39FB-4E5D-956B-DA8E5670F8C4}</a:tableStyleId>
              </a:tblPr>
              <a:tblGrid>
                <a:gridCol w="4030700"/>
                <a:gridCol w="1634600"/>
              </a:tblGrid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Cobertura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5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Gastos Ambulatorios por Consultas de Psiquiatría y/o Psicóloga y/o Psicopedagogía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6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Gastos Hospitalarios de Psiquiatría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 cubierto</a:t>
                      </a:r>
                      <a:endParaRPr sz="1400" u="none" cap="none" strike="noStrik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9" name="Google Shape;279;g2ae2ccdb1d8_0_39"/>
          <p:cNvSpPr/>
          <p:nvPr/>
        </p:nvSpPr>
        <p:spPr>
          <a:xfrm>
            <a:off x="650075" y="2177775"/>
            <a:ext cx="2178300" cy="144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BENEFICIOS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AMBULATORIO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2ae2ccdb1d8_0_39"/>
          <p:cNvSpPr txBox="1"/>
          <p:nvPr/>
        </p:nvSpPr>
        <p:spPr>
          <a:xfrm>
            <a:off x="1415750" y="3265650"/>
            <a:ext cx="518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g2ae2ccdb1d8_0_46"/>
          <p:cNvCxnSpPr/>
          <p:nvPr/>
        </p:nvCxnSpPr>
        <p:spPr>
          <a:xfrm>
            <a:off x="425061" y="1104906"/>
            <a:ext cx="804300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g2ae2ccdb1d8_0_46"/>
          <p:cNvSpPr txBox="1"/>
          <p:nvPr/>
        </p:nvSpPr>
        <p:spPr>
          <a:xfrm>
            <a:off x="331541" y="297080"/>
            <a:ext cx="31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ES" sz="180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COMPATIBILIZACIÓN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g2ae2ccdb1d8_0_46"/>
          <p:cNvGraphicFramePr/>
          <p:nvPr/>
        </p:nvGraphicFramePr>
        <p:xfrm>
          <a:off x="3254495" y="16583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{B2B37FFD-39FB-4E5D-956B-DA8E5670F8C4}</a:tableStyleId>
              </a:tblPr>
              <a:tblGrid>
                <a:gridCol w="4030700"/>
                <a:gridCol w="16346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Cobertura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Prótesis y Órtesis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Cubierto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Servicio de Ambulancia Terrestre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 cubierto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Fonoaudiología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Cubierto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Hospitalización Domiciliaria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 cubierto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8" name="Google Shape;288;g2ae2ccdb1d8_0_46"/>
          <p:cNvSpPr/>
          <p:nvPr/>
        </p:nvSpPr>
        <p:spPr>
          <a:xfrm>
            <a:off x="1076200" y="1682225"/>
            <a:ext cx="2178300" cy="1813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BENEFICIOS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ESPECIALES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g2ae2ccdb1d8_0_53"/>
          <p:cNvCxnSpPr/>
          <p:nvPr/>
        </p:nvCxnSpPr>
        <p:spPr>
          <a:xfrm>
            <a:off x="425061" y="1104906"/>
            <a:ext cx="804300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g2ae2ccdb1d8_0_53"/>
          <p:cNvSpPr txBox="1"/>
          <p:nvPr/>
        </p:nvSpPr>
        <p:spPr>
          <a:xfrm>
            <a:off x="331541" y="297080"/>
            <a:ext cx="31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ES" sz="180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COMPATIBILIZACIÓN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Google Shape;295;g2ae2ccdb1d8_0_53"/>
          <p:cNvGraphicFramePr/>
          <p:nvPr/>
        </p:nvGraphicFramePr>
        <p:xfrm>
          <a:off x="3254495" y="16583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{B2B37FFD-39FB-4E5D-956B-DA8E5670F8C4}</a:tableStyleId>
              </a:tblPr>
              <a:tblGrid>
                <a:gridCol w="4030700"/>
                <a:gridCol w="1634600"/>
              </a:tblGrid>
              <a:tr h="37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Cobertura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Prótesis y Órtesis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Cubierto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Servicio de Ambulancia Terrestre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 cubierto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Fonoaudiología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Cubierto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7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Hospitalización Domiciliaria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 cubierto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6" name="Google Shape;296;g2ae2ccdb1d8_0_53"/>
          <p:cNvSpPr/>
          <p:nvPr/>
        </p:nvSpPr>
        <p:spPr>
          <a:xfrm>
            <a:off x="1076200" y="1682225"/>
            <a:ext cx="2178300" cy="1813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BENEFICIOS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ESPECIALES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g2ae2ccdb1d8_0_60"/>
          <p:cNvCxnSpPr/>
          <p:nvPr/>
        </p:nvCxnSpPr>
        <p:spPr>
          <a:xfrm>
            <a:off x="425061" y="1104906"/>
            <a:ext cx="804300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g2ae2ccdb1d8_0_60"/>
          <p:cNvSpPr txBox="1"/>
          <p:nvPr/>
        </p:nvSpPr>
        <p:spPr>
          <a:xfrm>
            <a:off x="331541" y="297080"/>
            <a:ext cx="31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ES" sz="180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COMPATIBILIZACIÓN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ae2ccdb1d8_0_60"/>
          <p:cNvSpPr txBox="1"/>
          <p:nvPr/>
        </p:nvSpPr>
        <p:spPr>
          <a:xfrm>
            <a:off x="425050" y="1224425"/>
            <a:ext cx="74649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Problemas frecuentes en la clasificación: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-Naturaleza y propósito: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 quisiesemos clasificar la prestación </a:t>
            </a:r>
            <a:r>
              <a:rPr b="1" lang="es-E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Anticuerpos Antigliadina Enfermedad Celíaca</a:t>
            </a:r>
            <a:r>
              <a:rPr lang="es-E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podemos…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g2ae2ccdb1d8_0_60"/>
          <p:cNvSpPr/>
          <p:nvPr/>
        </p:nvSpPr>
        <p:spPr>
          <a:xfrm>
            <a:off x="494375" y="2175450"/>
            <a:ext cx="1810500" cy="792600"/>
          </a:xfrm>
          <a:prstGeom prst="roundRect">
            <a:avLst>
              <a:gd fmla="val 16667" name="adj"/>
            </a:avLst>
          </a:prstGeom>
          <a:solidFill>
            <a:srgbClr val="00B050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Anticuerpos Antigliadina Enfermedad C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elíaca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g2ae2ccdb1d8_0_60"/>
          <p:cNvCxnSpPr>
            <a:stCxn id="304" idx="3"/>
            <a:endCxn id="306" idx="1"/>
          </p:cNvCxnSpPr>
          <p:nvPr/>
        </p:nvCxnSpPr>
        <p:spPr>
          <a:xfrm>
            <a:off x="2304875" y="2571750"/>
            <a:ext cx="729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g2ae2ccdb1d8_0_60"/>
          <p:cNvSpPr/>
          <p:nvPr/>
        </p:nvSpPr>
        <p:spPr>
          <a:xfrm>
            <a:off x="3034475" y="2373000"/>
            <a:ext cx="1684500" cy="414300"/>
          </a:xfrm>
          <a:prstGeom prst="roundRect">
            <a:avLst>
              <a:gd fmla="val 16667" name="adj"/>
            </a:avLst>
          </a:prstGeom>
          <a:solidFill>
            <a:srgbClr val="FFC000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LABORATORIO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g2ae2ccdb1d8_0_60"/>
          <p:cNvCxnSpPr>
            <a:stCxn id="306" idx="3"/>
            <a:endCxn id="308" idx="1"/>
          </p:cNvCxnSpPr>
          <p:nvPr/>
        </p:nvCxnSpPr>
        <p:spPr>
          <a:xfrm flipH="1" rot="10800000">
            <a:off x="4718975" y="2571750"/>
            <a:ext cx="6621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g2ae2ccdb1d8_0_60"/>
          <p:cNvSpPr/>
          <p:nvPr/>
        </p:nvSpPr>
        <p:spPr>
          <a:xfrm>
            <a:off x="5381163" y="2364600"/>
            <a:ext cx="1495200" cy="414300"/>
          </a:xfrm>
          <a:prstGeom prst="roundRect">
            <a:avLst>
              <a:gd fmla="val 16667" name="adj"/>
            </a:avLst>
          </a:prstGeom>
          <a:solidFill>
            <a:srgbClr val="31859B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SANGRE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g2ae2ccdb1d8_0_60"/>
          <p:cNvCxnSpPr>
            <a:stCxn id="308" idx="3"/>
          </p:cNvCxnSpPr>
          <p:nvPr/>
        </p:nvCxnSpPr>
        <p:spPr>
          <a:xfrm>
            <a:off x="6876363" y="2571750"/>
            <a:ext cx="6666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g2ae2ccdb1d8_0_60"/>
          <p:cNvSpPr/>
          <p:nvPr/>
        </p:nvSpPr>
        <p:spPr>
          <a:xfrm>
            <a:off x="7538550" y="2373125"/>
            <a:ext cx="1369200" cy="414300"/>
          </a:xfrm>
          <a:prstGeom prst="roundRect">
            <a:avLst>
              <a:gd fmla="val 16667" name="adj"/>
            </a:avLst>
          </a:prstGeom>
          <a:solidFill>
            <a:srgbClr val="5F497A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ANTICUERPOS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ae2ccdb1d8_0_60"/>
          <p:cNvSpPr txBox="1"/>
          <p:nvPr/>
        </p:nvSpPr>
        <p:spPr>
          <a:xfrm>
            <a:off x="494375" y="2968050"/>
            <a:ext cx="18105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bien…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g2ae2ccdb1d8_0_60"/>
          <p:cNvSpPr/>
          <p:nvPr/>
        </p:nvSpPr>
        <p:spPr>
          <a:xfrm>
            <a:off x="494375" y="3372775"/>
            <a:ext cx="1810500" cy="792600"/>
          </a:xfrm>
          <a:prstGeom prst="roundRect">
            <a:avLst>
              <a:gd fmla="val 16667" name="adj"/>
            </a:avLst>
          </a:prstGeom>
          <a:solidFill>
            <a:srgbClr val="00B050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Anticuerpos Antigliadina Enfermedad Celíaca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g2ae2ccdb1d8_0_60"/>
          <p:cNvCxnSpPr>
            <a:stCxn id="312" idx="3"/>
            <a:endCxn id="314" idx="1"/>
          </p:cNvCxnSpPr>
          <p:nvPr/>
        </p:nvCxnSpPr>
        <p:spPr>
          <a:xfrm>
            <a:off x="2304875" y="3769075"/>
            <a:ext cx="7296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g2ae2ccdb1d8_0_60"/>
          <p:cNvSpPr/>
          <p:nvPr/>
        </p:nvSpPr>
        <p:spPr>
          <a:xfrm>
            <a:off x="3034475" y="3570325"/>
            <a:ext cx="1684500" cy="414300"/>
          </a:xfrm>
          <a:prstGeom prst="roundRect">
            <a:avLst>
              <a:gd fmla="val 16667" name="adj"/>
            </a:avLst>
          </a:prstGeom>
          <a:solidFill>
            <a:srgbClr val="FFC000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LABORATORIO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g2ae2ccdb1d8_0_60"/>
          <p:cNvCxnSpPr>
            <a:stCxn id="314" idx="3"/>
            <a:endCxn id="316" idx="1"/>
          </p:cNvCxnSpPr>
          <p:nvPr/>
        </p:nvCxnSpPr>
        <p:spPr>
          <a:xfrm>
            <a:off x="4718975" y="3777475"/>
            <a:ext cx="6306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g2ae2ccdb1d8_0_60"/>
          <p:cNvSpPr/>
          <p:nvPr/>
        </p:nvSpPr>
        <p:spPr>
          <a:xfrm>
            <a:off x="5349575" y="3572275"/>
            <a:ext cx="1495200" cy="414300"/>
          </a:xfrm>
          <a:prstGeom prst="roundRect">
            <a:avLst>
              <a:gd fmla="val 16667" name="adj"/>
            </a:avLst>
          </a:prstGeom>
          <a:solidFill>
            <a:srgbClr val="31859B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SANGRE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g2ae2ccdb1d8_0_60"/>
          <p:cNvCxnSpPr>
            <a:stCxn id="316" idx="3"/>
          </p:cNvCxnSpPr>
          <p:nvPr/>
        </p:nvCxnSpPr>
        <p:spPr>
          <a:xfrm>
            <a:off x="6844775" y="3779425"/>
            <a:ext cx="6666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g2ae2ccdb1d8_0_60"/>
          <p:cNvSpPr/>
          <p:nvPr/>
        </p:nvSpPr>
        <p:spPr>
          <a:xfrm>
            <a:off x="7538550" y="3570450"/>
            <a:ext cx="1369200" cy="414300"/>
          </a:xfrm>
          <a:prstGeom prst="roundRect">
            <a:avLst>
              <a:gd fmla="val 16667" name="adj"/>
            </a:avLst>
          </a:prstGeom>
          <a:solidFill>
            <a:srgbClr val="5F497A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INTOLERANCIA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ALIMENTICIA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2ae2ccdb1d8_0_60"/>
          <p:cNvSpPr txBox="1"/>
          <p:nvPr/>
        </p:nvSpPr>
        <p:spPr>
          <a:xfrm>
            <a:off x="494375" y="4165375"/>
            <a:ext cx="18105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g2ae2ccdb1d8_0_60"/>
          <p:cNvSpPr txBox="1"/>
          <p:nvPr/>
        </p:nvSpPr>
        <p:spPr>
          <a:xfrm>
            <a:off x="953775" y="4418675"/>
            <a:ext cx="74226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¿Clasificación por Naturaleza? o ¿Clasificación por propósito?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g2ae2ccdb1d8_0_93"/>
          <p:cNvCxnSpPr/>
          <p:nvPr/>
        </p:nvCxnSpPr>
        <p:spPr>
          <a:xfrm>
            <a:off x="425061" y="1104906"/>
            <a:ext cx="804300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g2ae2ccdb1d8_0_93"/>
          <p:cNvSpPr txBox="1"/>
          <p:nvPr/>
        </p:nvSpPr>
        <p:spPr>
          <a:xfrm>
            <a:off x="331541" y="297080"/>
            <a:ext cx="31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ES" sz="180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COMPATIBILIZACIÓN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ae2ccdb1d8_0_93"/>
          <p:cNvSpPr txBox="1"/>
          <p:nvPr/>
        </p:nvSpPr>
        <p:spPr>
          <a:xfrm>
            <a:off x="281275" y="1352850"/>
            <a:ext cx="38442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-Especificación: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g2ae2ccdb1d8_0_93"/>
          <p:cNvSpPr txBox="1"/>
          <p:nvPr/>
        </p:nvSpPr>
        <p:spPr>
          <a:xfrm>
            <a:off x="2847550" y="1504325"/>
            <a:ext cx="2526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mide la cantidad de esta </a:t>
            </a: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enzima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sangre que participa de la producción energética y otros tejidos. Una cantidad alta puede representar daño en los tejidos.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ae2ccdb1d8_0_93"/>
          <p:cNvSpPr/>
          <p:nvPr/>
        </p:nvSpPr>
        <p:spPr>
          <a:xfrm>
            <a:off x="425050" y="1834800"/>
            <a:ext cx="1644300" cy="562500"/>
          </a:xfrm>
          <a:prstGeom prst="roundRect">
            <a:avLst>
              <a:gd fmla="val 16667" name="adj"/>
            </a:avLst>
          </a:prstGeom>
          <a:solidFill>
            <a:srgbClr val="00B050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Deshidrogenasa Láctica total LDH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g2ae2ccdb1d8_0_93"/>
          <p:cNvCxnSpPr>
            <a:stCxn id="329" idx="3"/>
          </p:cNvCxnSpPr>
          <p:nvPr/>
        </p:nvCxnSpPr>
        <p:spPr>
          <a:xfrm>
            <a:off x="2069350" y="2116050"/>
            <a:ext cx="8283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g2ae2ccdb1d8_0_93"/>
          <p:cNvCxnSpPr/>
          <p:nvPr/>
        </p:nvCxnSpPr>
        <p:spPr>
          <a:xfrm flipH="1" rot="10800000">
            <a:off x="5414200" y="1754500"/>
            <a:ext cx="9123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g2ae2ccdb1d8_0_93"/>
          <p:cNvSpPr/>
          <p:nvPr/>
        </p:nvSpPr>
        <p:spPr>
          <a:xfrm>
            <a:off x="6406825" y="1554075"/>
            <a:ext cx="1704600" cy="361200"/>
          </a:xfrm>
          <a:prstGeom prst="roundRect">
            <a:avLst>
              <a:gd fmla="val 16667" name="adj"/>
            </a:avLst>
          </a:prstGeom>
          <a:solidFill>
            <a:srgbClr val="5F497A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ENZIMAS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g2ae2ccdb1d8_0_93"/>
          <p:cNvCxnSpPr/>
          <p:nvPr/>
        </p:nvCxnSpPr>
        <p:spPr>
          <a:xfrm>
            <a:off x="5444300" y="2416350"/>
            <a:ext cx="9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g2ae2ccdb1d8_0_93"/>
          <p:cNvSpPr/>
          <p:nvPr/>
        </p:nvSpPr>
        <p:spPr>
          <a:xfrm>
            <a:off x="6477000" y="2286000"/>
            <a:ext cx="1704600" cy="361200"/>
          </a:xfrm>
          <a:prstGeom prst="roundRect">
            <a:avLst>
              <a:gd fmla="val 16667" name="adj"/>
            </a:avLst>
          </a:prstGeom>
          <a:solidFill>
            <a:srgbClr val="5F497A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TEJIDOS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g2ae2ccdb1d8_0_93"/>
          <p:cNvCxnSpPr/>
          <p:nvPr/>
        </p:nvCxnSpPr>
        <p:spPr>
          <a:xfrm>
            <a:off x="5454325" y="2667000"/>
            <a:ext cx="982500" cy="3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g2ae2ccdb1d8_0_93"/>
          <p:cNvSpPr/>
          <p:nvPr/>
        </p:nvSpPr>
        <p:spPr>
          <a:xfrm>
            <a:off x="6487025" y="2977825"/>
            <a:ext cx="1704600" cy="361200"/>
          </a:xfrm>
          <a:prstGeom prst="roundRect">
            <a:avLst>
              <a:gd fmla="val 16667" name="adj"/>
            </a:avLst>
          </a:prstGeom>
          <a:solidFill>
            <a:srgbClr val="5F497A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PERFIL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2ae2ccdb1d8_0_93"/>
          <p:cNvSpPr txBox="1"/>
          <p:nvPr/>
        </p:nvSpPr>
        <p:spPr>
          <a:xfrm>
            <a:off x="425050" y="3729775"/>
            <a:ext cx="5430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Pareciera que quedan dudas sobre el nivel de especificación que debe tener el modelo de aperturas de clasificación…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g265a6c43331_0_12"/>
          <p:cNvCxnSpPr/>
          <p:nvPr/>
        </p:nvCxnSpPr>
        <p:spPr>
          <a:xfrm>
            <a:off x="425061" y="1104906"/>
            <a:ext cx="804300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3" name="Google Shape;343;g265a6c43331_0_12"/>
          <p:cNvSpPr txBox="1"/>
          <p:nvPr/>
        </p:nvSpPr>
        <p:spPr>
          <a:xfrm>
            <a:off x="331541" y="297080"/>
            <a:ext cx="313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s-ES" sz="1800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COMPATIBILIZACIÓN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265a6c43331_0_12"/>
          <p:cNvSpPr txBox="1"/>
          <p:nvPr/>
        </p:nvSpPr>
        <p:spPr>
          <a:xfrm>
            <a:off x="367575" y="1153500"/>
            <a:ext cx="38442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Pero hay casos dónde…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g265a6c43331_0_12"/>
          <p:cNvSpPr/>
          <p:nvPr/>
        </p:nvSpPr>
        <p:spPr>
          <a:xfrm>
            <a:off x="331550" y="1764600"/>
            <a:ext cx="1644300" cy="562500"/>
          </a:xfrm>
          <a:prstGeom prst="roundRect">
            <a:avLst>
              <a:gd fmla="val 16667" name="adj"/>
            </a:avLst>
          </a:prstGeom>
          <a:solidFill>
            <a:srgbClr val="00B050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ANTICUERPO 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EN SANGRE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g265a6c43331_0_12"/>
          <p:cNvCxnSpPr>
            <a:stCxn id="345" idx="3"/>
          </p:cNvCxnSpPr>
          <p:nvPr/>
        </p:nvCxnSpPr>
        <p:spPr>
          <a:xfrm>
            <a:off x="1975850" y="2045850"/>
            <a:ext cx="1132200" cy="9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g265a6c43331_0_12"/>
          <p:cNvSpPr txBox="1"/>
          <p:nvPr/>
        </p:nvSpPr>
        <p:spPr>
          <a:xfrm>
            <a:off x="6547175" y="2045850"/>
            <a:ext cx="24132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podrían tener propósitos complejos , y hay muchos diferentes que podrían tener el mismo propósito, pero pareciera que en este caso es simple decidirse por el propósito más natural.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65a6c43331_0_12"/>
          <p:cNvSpPr/>
          <p:nvPr/>
        </p:nvSpPr>
        <p:spPr>
          <a:xfrm>
            <a:off x="331650" y="2667000"/>
            <a:ext cx="1644300" cy="562500"/>
          </a:xfrm>
          <a:prstGeom prst="roundRect">
            <a:avLst>
              <a:gd fmla="val 16667" name="adj"/>
            </a:avLst>
          </a:prstGeom>
          <a:solidFill>
            <a:srgbClr val="00B050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ANTICUERPO 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EN SANGRE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265a6c43331_0_12"/>
          <p:cNvSpPr/>
          <p:nvPr/>
        </p:nvSpPr>
        <p:spPr>
          <a:xfrm>
            <a:off x="367575" y="3539300"/>
            <a:ext cx="1644300" cy="562500"/>
          </a:xfrm>
          <a:prstGeom prst="roundRect">
            <a:avLst>
              <a:gd fmla="val 16667" name="adj"/>
            </a:avLst>
          </a:prstGeom>
          <a:solidFill>
            <a:srgbClr val="00B050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ANTICUERPO 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EN SANGRE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g265a6c43331_0_12"/>
          <p:cNvCxnSpPr>
            <a:stCxn id="349" idx="3"/>
          </p:cNvCxnSpPr>
          <p:nvPr/>
        </p:nvCxnSpPr>
        <p:spPr>
          <a:xfrm flipH="1" rot="10800000">
            <a:off x="2011875" y="2987750"/>
            <a:ext cx="1096200" cy="8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g265a6c43331_0_12"/>
          <p:cNvCxnSpPr>
            <a:stCxn id="348" idx="3"/>
          </p:cNvCxnSpPr>
          <p:nvPr/>
        </p:nvCxnSpPr>
        <p:spPr>
          <a:xfrm>
            <a:off x="1975950" y="2948250"/>
            <a:ext cx="1132200" cy="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g265a6c43331_0_12"/>
          <p:cNvSpPr/>
          <p:nvPr/>
        </p:nvSpPr>
        <p:spPr>
          <a:xfrm>
            <a:off x="3158300" y="2827425"/>
            <a:ext cx="2276100" cy="501300"/>
          </a:xfrm>
          <a:prstGeom prst="roundRect">
            <a:avLst>
              <a:gd fmla="val 16667" name="adj"/>
            </a:avLst>
          </a:prstGeom>
          <a:solidFill>
            <a:srgbClr val="5F497A">
              <a:alpha val="4941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ANTICUERPOS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g265a6c4333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550" y="1844838"/>
            <a:ext cx="800100" cy="246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65a6c43331_0_12"/>
          <p:cNvSpPr txBox="1"/>
          <p:nvPr/>
        </p:nvSpPr>
        <p:spPr>
          <a:xfrm>
            <a:off x="180475" y="4411600"/>
            <a:ext cx="77805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Pregunta: ¿Qué pasa si una prestación tiene naturaleza y propósitos muy específicos?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to-1.jpg" id="359" name="Google Shape;359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9" y="165100"/>
            <a:ext cx="8852947" cy="482078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80"/>
          <p:cNvSpPr/>
          <p:nvPr/>
        </p:nvSpPr>
        <p:spPr>
          <a:xfrm>
            <a:off x="0" y="2074332"/>
            <a:ext cx="3958167" cy="10689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506" y="2246872"/>
            <a:ext cx="3339154" cy="723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1883833" y="205776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598083" y="2153009"/>
            <a:ext cx="5990167" cy="205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Clasificar de manera consistente las prestaciones médicas asociadas a cada siniestro y modelar una base de datos que almacene esta información que permita un fácil acceso a los detalles de las prestaciones y nos permita usar esos datos como input para distintos modelos analíticos.</a:t>
            </a:r>
            <a:endParaRPr/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-Nuestro principal objetivo es entender cuál es el evento que existe detrás de un siniestro.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822920" y="1772014"/>
            <a:ext cx="1380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razon.png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24" y="560625"/>
            <a:ext cx="1090964" cy="9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do.png"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467795" cy="515559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2760847" y="3090333"/>
            <a:ext cx="36423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s-ES" sz="1800" u="none" cap="none" strike="noStrike">
                <a:solidFill>
                  <a:srgbClr val="97480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CLASIFICACIÓN PRESTACIONES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razon-blanco.png"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0558" y="1765904"/>
            <a:ext cx="1223997" cy="1083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76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76"/>
          <p:cNvSpPr txBox="1"/>
          <p:nvPr/>
        </p:nvSpPr>
        <p:spPr>
          <a:xfrm>
            <a:off x="331541" y="297080"/>
            <a:ext cx="3783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CLASIFICACIÓN PRESTACIONES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6"/>
          <p:cNvSpPr txBox="1"/>
          <p:nvPr/>
        </p:nvSpPr>
        <p:spPr>
          <a:xfrm>
            <a:off x="176345" y="1360296"/>
            <a:ext cx="5990167" cy="372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Resumen del proceso de los códigos: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222" y="1820623"/>
            <a:ext cx="5855550" cy="318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77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77"/>
          <p:cNvSpPr txBox="1"/>
          <p:nvPr/>
        </p:nvSpPr>
        <p:spPr>
          <a:xfrm>
            <a:off x="331541" y="297080"/>
            <a:ext cx="3783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CLASIFICACIÓN PRESTACIONES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7"/>
          <p:cNvSpPr txBox="1"/>
          <p:nvPr/>
        </p:nvSpPr>
        <p:spPr>
          <a:xfrm>
            <a:off x="425061" y="1381512"/>
            <a:ext cx="30588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Problemas Base de datos actual:</a:t>
            </a:r>
            <a:endParaRPr b="1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77"/>
          <p:cNvSpPr txBox="1"/>
          <p:nvPr/>
        </p:nvSpPr>
        <p:spPr>
          <a:xfrm>
            <a:off x="331541" y="1842500"/>
            <a:ext cx="713444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-Todos los códigos pueden ser iguales e inclusive llevar a prestaciones diferentes.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-Un código IMED puede ser homologado por Vida Cámara a más de 1 código.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-Cada código proviene de una configuración diferente, lo que puede generar pérdida de información.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77"/>
          <p:cNvSpPr/>
          <p:nvPr/>
        </p:nvSpPr>
        <p:spPr>
          <a:xfrm>
            <a:off x="463608" y="3332314"/>
            <a:ext cx="1188351" cy="646941"/>
          </a:xfrm>
          <a:prstGeom prst="roundRect">
            <a:avLst>
              <a:gd fmla="val 16667" name="adj"/>
            </a:avLst>
          </a:prstGeom>
          <a:solidFill>
            <a:srgbClr val="00B050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112094 ISAPRE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77"/>
          <p:cNvCxnSpPr>
            <a:stCxn id="130" idx="3"/>
            <a:endCxn id="132" idx="1"/>
          </p:cNvCxnSpPr>
          <p:nvPr/>
        </p:nvCxnSpPr>
        <p:spPr>
          <a:xfrm>
            <a:off x="1651959" y="3655785"/>
            <a:ext cx="90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2" name="Google Shape;132;p77"/>
          <p:cNvSpPr/>
          <p:nvPr/>
        </p:nvSpPr>
        <p:spPr>
          <a:xfrm>
            <a:off x="2551814" y="3502573"/>
            <a:ext cx="3625702" cy="306422"/>
          </a:xfrm>
          <a:prstGeom prst="roundRect">
            <a:avLst>
              <a:gd fmla="val 16667" name="adj"/>
            </a:avLst>
          </a:prstGeom>
          <a:solidFill>
            <a:srgbClr val="31859B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 ESPECIAL GER</a:t>
            </a:r>
            <a:endParaRPr b="1" i="0" sz="12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77"/>
          <p:cNvSpPr/>
          <p:nvPr/>
        </p:nvSpPr>
        <p:spPr>
          <a:xfrm>
            <a:off x="6524053" y="3330498"/>
            <a:ext cx="440273" cy="64694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4286" y="46875"/>
                </a:moveTo>
                <a:cubicBezTo>
                  <a:pt x="34286" y="37210"/>
                  <a:pt x="45798" y="29375"/>
                  <a:pt x="60000" y="29375"/>
                </a:cubicBezTo>
                <a:cubicBezTo>
                  <a:pt x="74202" y="29375"/>
                  <a:pt x="85714" y="37210"/>
                  <a:pt x="85714" y="46875"/>
                </a:cubicBezTo>
                <a:cubicBezTo>
                  <a:pt x="85714" y="54124"/>
                  <a:pt x="79958" y="60000"/>
                  <a:pt x="72857" y="60000"/>
                </a:cubicBezTo>
                <a:cubicBezTo>
                  <a:pt x="69307" y="60000"/>
                  <a:pt x="66429" y="62938"/>
                  <a:pt x="66429" y="66562"/>
                </a:cubicBezTo>
                <a:lnTo>
                  <a:pt x="66429" y="75312"/>
                </a:lnTo>
                <a:lnTo>
                  <a:pt x="53571" y="75312"/>
                </a:lnTo>
                <a:lnTo>
                  <a:pt x="53571" y="66562"/>
                </a:lnTo>
                <a:lnTo>
                  <a:pt x="53571" y="66562"/>
                </a:lnTo>
                <a:cubicBezTo>
                  <a:pt x="53571" y="59314"/>
                  <a:pt x="59328" y="53438"/>
                  <a:pt x="66429" y="53438"/>
                </a:cubicBezTo>
                <a:cubicBezTo>
                  <a:pt x="69979" y="53438"/>
                  <a:pt x="72857" y="50500"/>
                  <a:pt x="72857" y="46875"/>
                </a:cubicBezTo>
                <a:cubicBezTo>
                  <a:pt x="72857" y="42043"/>
                  <a:pt x="67101" y="38125"/>
                  <a:pt x="60000" y="38125"/>
                </a:cubicBezTo>
                <a:cubicBezTo>
                  <a:pt x="52899" y="38125"/>
                  <a:pt x="47143" y="42043"/>
                  <a:pt x="47143" y="46875"/>
                </a:cubicBezTo>
                <a:close/>
                <a:moveTo>
                  <a:pt x="60000" y="77500"/>
                </a:moveTo>
                <a:lnTo>
                  <a:pt x="60000" y="77500"/>
                </a:lnTo>
                <a:cubicBezTo>
                  <a:pt x="65326" y="77500"/>
                  <a:pt x="69643" y="80438"/>
                  <a:pt x="69643" y="84062"/>
                </a:cubicBezTo>
                <a:cubicBezTo>
                  <a:pt x="69643" y="87686"/>
                  <a:pt x="65326" y="90625"/>
                  <a:pt x="60000" y="90625"/>
                </a:cubicBezTo>
                <a:cubicBezTo>
                  <a:pt x="54674" y="90625"/>
                  <a:pt x="50357" y="87686"/>
                  <a:pt x="50357" y="84062"/>
                </a:cubicBezTo>
                <a:cubicBezTo>
                  <a:pt x="50357" y="80438"/>
                  <a:pt x="54674" y="77500"/>
                  <a:pt x="60000" y="77500"/>
                </a:cubicBezTo>
                <a:close/>
              </a:path>
              <a:path extrusionOk="0" fill="darken" h="120000" w="120000">
                <a:moveTo>
                  <a:pt x="34286" y="46875"/>
                </a:moveTo>
                <a:cubicBezTo>
                  <a:pt x="34286" y="37210"/>
                  <a:pt x="45798" y="29375"/>
                  <a:pt x="60000" y="29375"/>
                </a:cubicBezTo>
                <a:cubicBezTo>
                  <a:pt x="74202" y="29375"/>
                  <a:pt x="85714" y="37210"/>
                  <a:pt x="85714" y="46875"/>
                </a:cubicBezTo>
                <a:cubicBezTo>
                  <a:pt x="85714" y="54124"/>
                  <a:pt x="79958" y="60000"/>
                  <a:pt x="72857" y="60000"/>
                </a:cubicBezTo>
                <a:cubicBezTo>
                  <a:pt x="69307" y="60000"/>
                  <a:pt x="66429" y="62938"/>
                  <a:pt x="66429" y="66562"/>
                </a:cubicBezTo>
                <a:lnTo>
                  <a:pt x="66429" y="75312"/>
                </a:lnTo>
                <a:lnTo>
                  <a:pt x="53571" y="75312"/>
                </a:lnTo>
                <a:lnTo>
                  <a:pt x="53571" y="66562"/>
                </a:lnTo>
                <a:lnTo>
                  <a:pt x="53571" y="66562"/>
                </a:lnTo>
                <a:cubicBezTo>
                  <a:pt x="53571" y="59314"/>
                  <a:pt x="59328" y="53438"/>
                  <a:pt x="66429" y="53438"/>
                </a:cubicBezTo>
                <a:cubicBezTo>
                  <a:pt x="69979" y="53438"/>
                  <a:pt x="72857" y="50500"/>
                  <a:pt x="72857" y="46875"/>
                </a:cubicBezTo>
                <a:cubicBezTo>
                  <a:pt x="72857" y="42043"/>
                  <a:pt x="67101" y="38125"/>
                  <a:pt x="60000" y="38125"/>
                </a:cubicBezTo>
                <a:cubicBezTo>
                  <a:pt x="52899" y="38125"/>
                  <a:pt x="47143" y="42043"/>
                  <a:pt x="47143" y="46875"/>
                </a:cubicBezTo>
                <a:close/>
                <a:moveTo>
                  <a:pt x="60000" y="77500"/>
                </a:moveTo>
                <a:lnTo>
                  <a:pt x="60000" y="77500"/>
                </a:lnTo>
                <a:cubicBezTo>
                  <a:pt x="65326" y="77500"/>
                  <a:pt x="69643" y="80438"/>
                  <a:pt x="69643" y="84062"/>
                </a:cubicBezTo>
                <a:cubicBezTo>
                  <a:pt x="69643" y="87686"/>
                  <a:pt x="65326" y="90625"/>
                  <a:pt x="60000" y="90625"/>
                </a:cubicBezTo>
                <a:cubicBezTo>
                  <a:pt x="54674" y="90625"/>
                  <a:pt x="50357" y="87686"/>
                  <a:pt x="50357" y="84062"/>
                </a:cubicBezTo>
                <a:cubicBezTo>
                  <a:pt x="50357" y="80438"/>
                  <a:pt x="54674" y="77500"/>
                  <a:pt x="60000" y="77500"/>
                </a:cubicBezTo>
                <a:close/>
              </a:path>
              <a:path extrusionOk="0" fill="none" h="120000" w="120000">
                <a:moveTo>
                  <a:pt x="34286" y="46875"/>
                </a:moveTo>
                <a:cubicBezTo>
                  <a:pt x="34286" y="37210"/>
                  <a:pt x="45798" y="29375"/>
                  <a:pt x="60000" y="29375"/>
                </a:cubicBezTo>
                <a:cubicBezTo>
                  <a:pt x="74202" y="29375"/>
                  <a:pt x="85714" y="37210"/>
                  <a:pt x="85714" y="46875"/>
                </a:cubicBezTo>
                <a:cubicBezTo>
                  <a:pt x="85714" y="54124"/>
                  <a:pt x="79958" y="60000"/>
                  <a:pt x="72857" y="60000"/>
                </a:cubicBezTo>
                <a:cubicBezTo>
                  <a:pt x="69307" y="60000"/>
                  <a:pt x="66429" y="62938"/>
                  <a:pt x="66429" y="66562"/>
                </a:cubicBezTo>
                <a:lnTo>
                  <a:pt x="66429" y="75312"/>
                </a:lnTo>
                <a:lnTo>
                  <a:pt x="53571" y="75312"/>
                </a:lnTo>
                <a:lnTo>
                  <a:pt x="53571" y="66562"/>
                </a:lnTo>
                <a:lnTo>
                  <a:pt x="53571" y="66562"/>
                </a:lnTo>
                <a:cubicBezTo>
                  <a:pt x="53571" y="59314"/>
                  <a:pt x="59328" y="53438"/>
                  <a:pt x="66429" y="53438"/>
                </a:cubicBezTo>
                <a:cubicBezTo>
                  <a:pt x="69979" y="53438"/>
                  <a:pt x="72857" y="50500"/>
                  <a:pt x="72857" y="46875"/>
                </a:cubicBezTo>
                <a:cubicBezTo>
                  <a:pt x="72857" y="42043"/>
                  <a:pt x="67101" y="38125"/>
                  <a:pt x="60000" y="38125"/>
                </a:cubicBezTo>
                <a:cubicBezTo>
                  <a:pt x="52899" y="38125"/>
                  <a:pt x="47143" y="42043"/>
                  <a:pt x="47143" y="46875"/>
                </a:cubicBezTo>
                <a:close/>
                <a:moveTo>
                  <a:pt x="60000" y="77500"/>
                </a:moveTo>
                <a:lnTo>
                  <a:pt x="60000" y="77500"/>
                </a:lnTo>
                <a:cubicBezTo>
                  <a:pt x="65326" y="77500"/>
                  <a:pt x="69643" y="80438"/>
                  <a:pt x="69643" y="84062"/>
                </a:cubicBezTo>
                <a:cubicBezTo>
                  <a:pt x="69643" y="87686"/>
                  <a:pt x="65326" y="90625"/>
                  <a:pt x="60000" y="90625"/>
                </a:cubicBezTo>
                <a:cubicBezTo>
                  <a:pt x="54674" y="90625"/>
                  <a:pt x="50357" y="87686"/>
                  <a:pt x="50357" y="84062"/>
                </a:cubicBezTo>
                <a:cubicBezTo>
                  <a:pt x="50357" y="80438"/>
                  <a:pt x="54674" y="77500"/>
                  <a:pt x="60000" y="77500"/>
                </a:cubicBez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78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78"/>
          <p:cNvSpPr txBox="1"/>
          <p:nvPr/>
        </p:nvSpPr>
        <p:spPr>
          <a:xfrm>
            <a:off x="331541" y="297080"/>
            <a:ext cx="3783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CLASIFICACIÓN PRESTACIONES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8"/>
          <p:cNvSpPr txBox="1"/>
          <p:nvPr/>
        </p:nvSpPr>
        <p:spPr>
          <a:xfrm>
            <a:off x="425061" y="1381512"/>
            <a:ext cx="305885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Problemas Base de datos actual:</a:t>
            </a:r>
            <a:endParaRPr b="1" i="0" sz="1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78"/>
          <p:cNvSpPr txBox="1"/>
          <p:nvPr/>
        </p:nvSpPr>
        <p:spPr>
          <a:xfrm>
            <a:off x="331541" y="1842500"/>
            <a:ext cx="71344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Los distintos departamentos de Vida Cámara requerirán clasificar una prestación de distinta manera:</a:t>
            </a:r>
            <a:endParaRPr/>
          </a:p>
        </p:txBody>
      </p:sp>
      <p:pic>
        <p:nvPicPr>
          <p:cNvPr descr="Imagen que contiene Icono&#10;&#10;Descripción generada automáticamente" id="142" name="Google Shape;14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128" y="2518931"/>
            <a:ext cx="5965641" cy="180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5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5"/>
          <p:cNvSpPr txBox="1"/>
          <p:nvPr/>
        </p:nvSpPr>
        <p:spPr>
          <a:xfrm>
            <a:off x="331541" y="297080"/>
            <a:ext cx="3783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CLASIFICACIÓN PRESTACIONES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2802452" y="1459491"/>
            <a:ext cx="5990167" cy="342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CLASIFICACIÓN DE PRESTACIONES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1174423" y="2140054"/>
            <a:ext cx="1188351" cy="715045"/>
          </a:xfrm>
          <a:prstGeom prst="roundRect">
            <a:avLst>
              <a:gd fmla="val 16667" name="adj"/>
            </a:avLst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 DE LA </a:t>
            </a:r>
            <a:b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PRESTACIÓN</a:t>
            </a:r>
            <a:endParaRPr b="1" i="0" sz="12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3496154" y="2249628"/>
            <a:ext cx="1569089" cy="510778"/>
          </a:xfrm>
          <a:prstGeom prst="roundRect">
            <a:avLst>
              <a:gd fmla="val 16667" name="adj"/>
            </a:avLst>
          </a:prstGeom>
          <a:solidFill>
            <a:srgbClr val="31859B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SUBGRUPO DE </a:t>
            </a:r>
            <a:b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PRESTACIÓN</a:t>
            </a:r>
            <a:endParaRPr b="1" i="0" sz="12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6185336" y="2147494"/>
            <a:ext cx="1467451" cy="715045"/>
          </a:xfrm>
          <a:prstGeom prst="roundRect">
            <a:avLst>
              <a:gd fmla="val 16667" name="adj"/>
            </a:avLst>
          </a:prstGeom>
          <a:solidFill>
            <a:srgbClr val="5F497A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CLASIFICACIÓN</a:t>
            </a:r>
            <a:b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</a:t>
            </a:r>
            <a:b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APERTURA</a:t>
            </a:r>
            <a:endParaRPr b="1" i="0" sz="12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3" name="Google Shape;153;p5"/>
          <p:cNvCxnSpPr>
            <a:stCxn id="150" idx="3"/>
            <a:endCxn id="151" idx="1"/>
          </p:cNvCxnSpPr>
          <p:nvPr/>
        </p:nvCxnSpPr>
        <p:spPr>
          <a:xfrm>
            <a:off x="2362774" y="2497577"/>
            <a:ext cx="11334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4" name="Google Shape;154;p5"/>
          <p:cNvCxnSpPr>
            <a:stCxn id="151" idx="3"/>
            <a:endCxn id="152" idx="1"/>
          </p:cNvCxnSpPr>
          <p:nvPr/>
        </p:nvCxnSpPr>
        <p:spPr>
          <a:xfrm>
            <a:off x="5065243" y="2505017"/>
            <a:ext cx="112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5" name="Google Shape;155;p5"/>
          <p:cNvSpPr/>
          <p:nvPr/>
        </p:nvSpPr>
        <p:spPr>
          <a:xfrm>
            <a:off x="1174423" y="3490791"/>
            <a:ext cx="1188351" cy="510778"/>
          </a:xfrm>
          <a:prstGeom prst="roundRect">
            <a:avLst>
              <a:gd fmla="val 16667" name="adj"/>
            </a:avLst>
          </a:prstGeom>
          <a:solidFill>
            <a:srgbClr val="FFC000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 </a:t>
            </a:r>
            <a:b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MÉDICA</a:t>
            </a:r>
            <a:endParaRPr b="1" i="0" sz="12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3496153" y="3598506"/>
            <a:ext cx="1569089" cy="306422"/>
          </a:xfrm>
          <a:prstGeom prst="roundRect">
            <a:avLst>
              <a:gd fmla="val 16667" name="adj"/>
            </a:avLst>
          </a:prstGeom>
          <a:solidFill>
            <a:srgbClr val="31859B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SALUD MENTAL</a:t>
            </a:r>
            <a:endParaRPr b="1" i="0" sz="12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6198623" y="3592946"/>
            <a:ext cx="1467451" cy="306467"/>
          </a:xfrm>
          <a:prstGeom prst="roundRect">
            <a:avLst>
              <a:gd fmla="val 16667" name="adj"/>
            </a:avLst>
          </a:prstGeom>
          <a:solidFill>
            <a:srgbClr val="5F497A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PSIQUIATRÍA</a:t>
            </a:r>
            <a:endParaRPr b="1" i="0" sz="12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8" name="Google Shape;158;p5"/>
          <p:cNvCxnSpPr>
            <a:stCxn id="155" idx="3"/>
            <a:endCxn id="156" idx="1"/>
          </p:cNvCxnSpPr>
          <p:nvPr/>
        </p:nvCxnSpPr>
        <p:spPr>
          <a:xfrm>
            <a:off x="2362774" y="3746180"/>
            <a:ext cx="1133400" cy="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" name="Google Shape;159;p5"/>
          <p:cNvCxnSpPr>
            <a:stCxn id="156" idx="3"/>
            <a:endCxn id="157" idx="1"/>
          </p:cNvCxnSpPr>
          <p:nvPr/>
        </p:nvCxnSpPr>
        <p:spPr>
          <a:xfrm flipH="1" rot="10800000">
            <a:off x="5065242" y="3746317"/>
            <a:ext cx="1133400" cy="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0" name="Google Shape;160;p5"/>
          <p:cNvSpPr txBox="1"/>
          <p:nvPr/>
        </p:nvSpPr>
        <p:spPr>
          <a:xfrm>
            <a:off x="1174423" y="2906221"/>
            <a:ext cx="14411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Ejemplo…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6"/>
          <p:cNvCxnSpPr/>
          <p:nvPr/>
        </p:nvCxnSpPr>
        <p:spPr>
          <a:xfrm>
            <a:off x="425061" y="1104906"/>
            <a:ext cx="804333" cy="0"/>
          </a:xfrm>
          <a:prstGeom prst="straightConnector1">
            <a:avLst/>
          </a:prstGeom>
          <a:noFill/>
          <a:ln cap="flat" cmpd="sng" w="5715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6"/>
          <p:cNvSpPr txBox="1"/>
          <p:nvPr/>
        </p:nvSpPr>
        <p:spPr>
          <a:xfrm>
            <a:off x="331541" y="297080"/>
            <a:ext cx="37834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BUSINESS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E36C0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CLASIFICACIÓN PRESTACIONES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76345" y="1360296"/>
            <a:ext cx="5990167" cy="932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DESAFÍO…</a:t>
            </a:r>
            <a:endParaRPr b="1" i="0" sz="14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Queremos que el código de prestación de un siniestro esté relacionado de manera única con la clasificación.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6"/>
          <p:cNvGrpSpPr/>
          <p:nvPr/>
        </p:nvGrpSpPr>
        <p:grpSpPr>
          <a:xfrm>
            <a:off x="2223245" y="2795776"/>
            <a:ext cx="5556059" cy="715089"/>
            <a:chOff x="2431023" y="3374450"/>
            <a:chExt cx="5556059" cy="715089"/>
          </a:xfrm>
        </p:grpSpPr>
        <p:sp>
          <p:nvSpPr>
            <p:cNvPr id="169" name="Google Shape;169;p6"/>
            <p:cNvSpPr/>
            <p:nvPr/>
          </p:nvSpPr>
          <p:spPr>
            <a:xfrm>
              <a:off x="2431023" y="3484844"/>
              <a:ext cx="1397711" cy="510778"/>
            </a:xfrm>
            <a:prstGeom prst="roundRect">
              <a:avLst>
                <a:gd fmla="val 16667" name="adj"/>
              </a:avLst>
            </a:prstGeom>
            <a:solidFill>
              <a:srgbClr val="FFC000">
                <a:alpha val="4941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ES" sz="1200" u="none" cap="none" strike="noStrike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GRUPO DE LA </a:t>
              </a:r>
              <a:br>
                <a:rPr b="1" i="0" lang="es-ES" sz="1200" u="none" cap="none" strike="noStrike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r>
                <a:rPr b="1" i="0" lang="es-ES" sz="1200" u="none" cap="none" strike="noStrike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PRESTACIÓN</a:t>
              </a:r>
              <a:endParaRPr b="1" i="0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4210493" y="3484844"/>
              <a:ext cx="1845525" cy="510778"/>
            </a:xfrm>
            <a:prstGeom prst="roundRect">
              <a:avLst>
                <a:gd fmla="val 16667" name="adj"/>
              </a:avLst>
            </a:prstGeom>
            <a:solidFill>
              <a:srgbClr val="31859B">
                <a:alpha val="4941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ES" sz="1200" u="none" cap="none" strike="noStrike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SUBGRUPO DE </a:t>
              </a:r>
              <a:br>
                <a:rPr b="1" i="0" lang="es-ES" sz="1200" u="none" cap="none" strike="noStrike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r>
                <a:rPr b="1" i="0" lang="es-ES" sz="1200" u="none" cap="none" strike="noStrike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PRESTACIÓN</a:t>
              </a:r>
              <a:endParaRPr b="1" i="0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6435077" y="3374450"/>
              <a:ext cx="1552005" cy="715089"/>
            </a:xfrm>
            <a:prstGeom prst="roundRect">
              <a:avLst>
                <a:gd fmla="val 16667" name="adj"/>
              </a:avLst>
            </a:prstGeom>
            <a:solidFill>
              <a:srgbClr val="5F497A">
                <a:alpha val="49411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ES" sz="1200" u="none" cap="none" strike="noStrike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CLASIFICACIÓN</a:t>
              </a:r>
              <a:br>
                <a:rPr b="1" i="0" lang="es-ES" sz="1200" u="none" cap="none" strike="noStrike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r>
                <a:rPr b="1" i="0" lang="es-ES" sz="1200" u="none" cap="none" strike="noStrike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</a:t>
              </a:r>
              <a:br>
                <a:rPr b="1" i="0" lang="es-ES" sz="1200" u="none" cap="none" strike="noStrike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r>
                <a:rPr b="1" i="0" lang="es-ES" sz="1200" u="none" cap="none" strike="noStrike">
                  <a:solidFill>
                    <a:srgbClr val="262626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APERTURA</a:t>
              </a:r>
              <a:endParaRPr b="1" i="0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2" name="Google Shape;172;p6"/>
          <p:cNvSpPr/>
          <p:nvPr/>
        </p:nvSpPr>
        <p:spPr>
          <a:xfrm>
            <a:off x="198500" y="2974273"/>
            <a:ext cx="1188351" cy="374571"/>
          </a:xfrm>
          <a:prstGeom prst="roundRect">
            <a:avLst>
              <a:gd fmla="val 16667" name="adj"/>
            </a:avLst>
          </a:prstGeom>
          <a:solidFill>
            <a:srgbClr val="00B050">
              <a:alpha val="4941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6"/>
          <p:cNvCxnSpPr>
            <a:stCxn id="172" idx="3"/>
            <a:endCxn id="174" idx="1"/>
          </p:cNvCxnSpPr>
          <p:nvPr/>
        </p:nvCxnSpPr>
        <p:spPr>
          <a:xfrm>
            <a:off x="1386851" y="3161559"/>
            <a:ext cx="70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4" name="Google Shape;174;p6"/>
          <p:cNvSpPr/>
          <p:nvPr/>
        </p:nvSpPr>
        <p:spPr>
          <a:xfrm>
            <a:off x="2095847" y="2704359"/>
            <a:ext cx="5814776" cy="914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2017-08-26T16:07:40Z</dcterms:created>
  <dc:creator>Valentina Arriagada</dc:creator>
</cp:coreProperties>
</file>