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60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EF5C7-DFC9-4C0C-BDE3-97B1C4FB64AF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EBDA3-EC2C-4F1A-AFC5-9F9124C2E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9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title slide</a:t>
            </a:r>
          </a:p>
          <a:p>
            <a:r>
              <a:rPr lang="en-GB" dirty="0" smtClean="0"/>
              <a:t>A list of your visualizations and your role in their creation for the "Stock Profile" team</a:t>
            </a:r>
          </a:p>
          <a:p>
            <a:r>
              <a:rPr lang="en-GB" dirty="0" smtClean="0"/>
              <a:t>A visualization of the distribution of the stock prices for Netflix in 2017</a:t>
            </a:r>
          </a:p>
          <a:p>
            <a:r>
              <a:rPr lang="en-GB" dirty="0" smtClean="0"/>
              <a:t>A visualization and a summary of Netflix stock and revenue for the past four quarters and a summary</a:t>
            </a:r>
          </a:p>
          <a:p>
            <a:r>
              <a:rPr lang="en-GB" dirty="0" smtClean="0"/>
              <a:t>A visualization and a brief summary of their earned versus actual earnings per share</a:t>
            </a:r>
          </a:p>
          <a:p>
            <a:r>
              <a:rPr lang="en-GB" dirty="0" smtClean="0"/>
              <a:t>A visualization of Netflix stock against the Dow Jones stock (to get a sense of the market) in 2017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BDA3-EC2C-4F1A-AFC5-9F9124C2EB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1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88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2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0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5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1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2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1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2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7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61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1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99C7-0DDD-47C4-8002-9F8AE0B781D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568B-DE7C-46B7-8D1A-4714315F2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Study of Netflix Stock development over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41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visualisations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500" dirty="0" smtClean="0"/>
              <a:t>1. Violin plot of close price</a:t>
            </a:r>
          </a:p>
          <a:p>
            <a:r>
              <a:rPr lang="en-GB" sz="2500" dirty="0" smtClean="0"/>
              <a:t>2. Bar plot of Revenue vs Earnings</a:t>
            </a:r>
          </a:p>
          <a:p>
            <a:r>
              <a:rPr lang="en-GB" sz="2500" dirty="0" smtClean="0"/>
              <a:t>3. Scatter plot of Estimates vs Actuals</a:t>
            </a:r>
          </a:p>
          <a:p>
            <a:r>
              <a:rPr lang="en-GB" sz="2500" dirty="0" smtClean="0"/>
              <a:t>4. Line chart comparing Netflix against the Dow Jones industrial average</a:t>
            </a:r>
          </a:p>
          <a:p>
            <a:endParaRPr lang="en-GB" sz="2500" dirty="0"/>
          </a:p>
          <a:p>
            <a:pPr marL="0" indent="0">
              <a:buNone/>
            </a:pPr>
            <a:endParaRPr lang="en-GB" sz="2500" dirty="0" smtClean="0"/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endParaRPr lang="en-GB" sz="2500" dirty="0" smtClean="0"/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500" dirty="0" smtClean="0"/>
              <a:t>Author: Max Radelius, Stock Profiling Team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63605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1992" cy="50531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Distribution of Netflix stock price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7" y="1108207"/>
            <a:ext cx="7069015" cy="5540005"/>
          </a:xfrm>
        </p:spPr>
      </p:pic>
      <p:sp>
        <p:nvSpPr>
          <p:cNvPr id="6" name="TextBox 5"/>
          <p:cNvSpPr txBox="1"/>
          <p:nvPr/>
        </p:nvSpPr>
        <p:spPr>
          <a:xfrm>
            <a:off x="7376746" y="1327638"/>
            <a:ext cx="4815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stock prices where mostly clustered around the mean. </a:t>
            </a:r>
          </a:p>
          <a:p>
            <a:r>
              <a:rPr lang="en-GB" sz="1200" b="1" dirty="0" smtClean="0"/>
              <a:t>Q1. </a:t>
            </a:r>
            <a:r>
              <a:rPr lang="en-GB" sz="1200" dirty="0" smtClean="0"/>
              <a:t>Distribution is heavily binomial, indicating a relatively steady close price.</a:t>
            </a:r>
          </a:p>
          <a:p>
            <a:r>
              <a:rPr lang="en-GB" sz="1200" b="1" dirty="0" smtClean="0"/>
              <a:t>Q2. </a:t>
            </a:r>
            <a:r>
              <a:rPr lang="en-GB" sz="1200" dirty="0" smtClean="0"/>
              <a:t>The wider distribution indicates a phase of volatility for the stock.</a:t>
            </a:r>
          </a:p>
          <a:p>
            <a:r>
              <a:rPr lang="en-GB" sz="1200" b="1" dirty="0" smtClean="0"/>
              <a:t>Q3. </a:t>
            </a:r>
            <a:r>
              <a:rPr lang="en-GB" sz="1200" dirty="0" smtClean="0"/>
              <a:t>The wide distribution indicate large volatility in the stock.</a:t>
            </a:r>
          </a:p>
          <a:p>
            <a:r>
              <a:rPr lang="en-GB" sz="1200" b="1" dirty="0" smtClean="0"/>
              <a:t>Q4. </a:t>
            </a:r>
            <a:r>
              <a:rPr lang="en-GB" sz="1200" dirty="0" smtClean="0"/>
              <a:t>The return to a clustering around the mean and a binomial distribution indicate a period of less </a:t>
            </a:r>
            <a:r>
              <a:rPr lang="en-GB" sz="1200" dirty="0" smtClean="0"/>
              <a:t>volatility</a:t>
            </a:r>
          </a:p>
          <a:p>
            <a:endParaRPr lang="en-GB" sz="1200" dirty="0" smtClean="0"/>
          </a:p>
          <a:p>
            <a:r>
              <a:rPr lang="en-GB" sz="1200" dirty="0" smtClean="0"/>
              <a:t>Low ~ 121</a:t>
            </a:r>
            <a:endParaRPr lang="en-GB" sz="1200" dirty="0"/>
          </a:p>
          <a:p>
            <a:r>
              <a:rPr lang="en-GB" sz="1200" dirty="0" smtClean="0"/>
              <a:t>High ~ 205 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9317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0638" cy="531690"/>
          </a:xfrm>
        </p:spPr>
        <p:txBody>
          <a:bodyPr>
            <a:normAutofit/>
          </a:bodyPr>
          <a:lstStyle/>
          <a:p>
            <a:r>
              <a:rPr lang="en-GB" sz="2500" dirty="0" smtClean="0"/>
              <a:t>Netflix revenue and earnings growth</a:t>
            </a:r>
            <a:endParaRPr lang="en-GB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7119226" y="1794160"/>
            <a:ext cx="4501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Summary: </a:t>
            </a:r>
          </a:p>
          <a:p>
            <a:r>
              <a:rPr lang="en-GB" dirty="0" smtClean="0"/>
              <a:t>Both Revenue and Earnings are in growing trend. </a:t>
            </a:r>
          </a:p>
          <a:p>
            <a:r>
              <a:rPr lang="en-GB" dirty="0" smtClean="0"/>
              <a:t>Revenue is outperforming earnings as seen by the slope of the trend line. </a:t>
            </a:r>
          </a:p>
          <a:p>
            <a:r>
              <a:rPr lang="en-GB" dirty="0" smtClean="0"/>
              <a:t>Earnings as a proportion of revenue range between 2% in Q22017 to 8% in Q12018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11014" r="8954"/>
          <a:stretch/>
        </p:blipFill>
        <p:spPr>
          <a:xfrm>
            <a:off x="-18108" y="1195056"/>
            <a:ext cx="6916849" cy="4557483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895263" y="1385180"/>
            <a:ext cx="5605125" cy="9990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20570" y="4852657"/>
            <a:ext cx="4997513" cy="190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46" y="448407"/>
            <a:ext cx="6485792" cy="257542"/>
          </a:xfrm>
        </p:spPr>
        <p:txBody>
          <a:bodyPr>
            <a:normAutofit fontScale="90000"/>
          </a:bodyPr>
          <a:lstStyle/>
          <a:p>
            <a:r>
              <a:rPr lang="en-GB" sz="2000" dirty="0" smtClean="0"/>
              <a:t>Beating Estimates</a:t>
            </a:r>
            <a:endParaRPr lang="en-GB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5649" r="7089" b="4950"/>
          <a:stretch/>
        </p:blipFill>
        <p:spPr>
          <a:xfrm>
            <a:off x="131884" y="1274884"/>
            <a:ext cx="7016262" cy="4733110"/>
          </a:xfrm>
        </p:spPr>
      </p:pic>
      <p:sp>
        <p:nvSpPr>
          <p:cNvPr id="8" name="TextBox 7"/>
          <p:cNvSpPr txBox="1"/>
          <p:nvPr/>
        </p:nvSpPr>
        <p:spPr>
          <a:xfrm>
            <a:off x="7746023" y="1055077"/>
            <a:ext cx="41411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Summary: </a:t>
            </a:r>
          </a:p>
          <a:p>
            <a:r>
              <a:rPr lang="en-GB" sz="1200" dirty="0" smtClean="0"/>
              <a:t>Estimates for Netflix are quite accurate with actuals hitting estimates in Q2 and Q4. </a:t>
            </a:r>
          </a:p>
          <a:p>
            <a:endParaRPr lang="en-GB" sz="1200" dirty="0"/>
          </a:p>
          <a:p>
            <a:r>
              <a:rPr lang="en-GB" sz="1200" dirty="0" smtClean="0"/>
              <a:t>Its clear that the market expectation of Netflix in Q1 was lower than warranted and that the following market adjustment of estimates was excessive for</a:t>
            </a:r>
            <a:r>
              <a:rPr lang="en-GB" sz="1200" dirty="0" smtClean="0"/>
              <a:t> Q2. </a:t>
            </a:r>
          </a:p>
          <a:p>
            <a:endParaRPr lang="en-GB" sz="1200" dirty="0"/>
          </a:p>
          <a:p>
            <a:r>
              <a:rPr lang="en-GB" sz="1200" dirty="0" smtClean="0"/>
              <a:t>The market expected a earnings jump in Q3 that was not motivated by previous earnings reports, where we see a steady growth. 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6402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863"/>
            <a:ext cx="10515600" cy="59323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Netflix compared to Dow </a:t>
            </a:r>
            <a:r>
              <a:rPr lang="en-GB" sz="2000" dirty="0"/>
              <a:t>J</a:t>
            </a:r>
            <a:r>
              <a:rPr lang="en-GB" sz="2000" dirty="0" smtClean="0"/>
              <a:t>ones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t="7390" r="7244" b="5671"/>
          <a:stretch/>
        </p:blipFill>
        <p:spPr>
          <a:xfrm>
            <a:off x="236636" y="800100"/>
            <a:ext cx="11183817" cy="3913848"/>
          </a:xfrm>
        </p:spPr>
      </p:pic>
      <p:sp>
        <p:nvSpPr>
          <p:cNvPr id="3" name="TextBox 2"/>
          <p:cNvSpPr txBox="1"/>
          <p:nvPr/>
        </p:nvSpPr>
        <p:spPr>
          <a:xfrm>
            <a:off x="838200" y="4713948"/>
            <a:ext cx="10850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Analysis</a:t>
            </a:r>
            <a:r>
              <a:rPr lang="en-GB" sz="1200" dirty="0" smtClean="0"/>
              <a:t>: Comparing Netflix against the Dow Jones industrial average one can conclude that Netflix is in general following the upwards trend of the market. </a:t>
            </a:r>
          </a:p>
          <a:p>
            <a:r>
              <a:rPr lang="en-GB" sz="1200" dirty="0" smtClean="0"/>
              <a:t>Though being a individual stock Netflix shows significant volatility compared to the Dow Jones index, as seen in for example June </a:t>
            </a:r>
          </a:p>
          <a:p>
            <a:r>
              <a:rPr lang="en-GB" sz="1200" dirty="0" smtClean="0"/>
              <a:t>In terms of absolute numbers Netflix outperformed the Dow, with an appreciation of ~35% over the year compared to the Dows ~20% growth. </a:t>
            </a:r>
          </a:p>
          <a:p>
            <a:endParaRPr lang="en-GB" sz="1200" dirty="0" smtClean="0"/>
          </a:p>
          <a:p>
            <a:endParaRPr lang="en-GB" sz="1200" dirty="0" smtClean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638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Market expectations for Netflix are high</a:t>
            </a:r>
          </a:p>
          <a:p>
            <a:r>
              <a:rPr lang="en-GB" dirty="0" smtClean="0"/>
              <a:t>The stock is in a growing trend, following steadily increased revenue and earnings</a:t>
            </a:r>
          </a:p>
          <a:p>
            <a:r>
              <a:rPr lang="en-GB" dirty="0" smtClean="0"/>
              <a:t>There is a higher amount of volatility in Netflix as compared to the Industrial average (as would be expected). </a:t>
            </a:r>
          </a:p>
          <a:p>
            <a:r>
              <a:rPr lang="en-GB" dirty="0" smtClean="0"/>
              <a:t>Netflix has outperformed the industrial average with almost 75%</a:t>
            </a:r>
          </a:p>
          <a:p>
            <a:r>
              <a:rPr lang="en-GB" dirty="0" smtClean="0"/>
              <a:t>Recommendation: Buy signals based on these fundamentals, but await a dip in the price. </a:t>
            </a:r>
          </a:p>
        </p:txBody>
      </p:sp>
    </p:spTree>
    <p:extLst>
      <p:ext uri="{BB962C8B-B14F-4D97-AF65-F5344CB8AC3E}">
        <p14:creationId xmlns:p14="http://schemas.microsoft.com/office/powerpoint/2010/main" val="399514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491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Study of Netflix Stock development over 2017</vt:lpstr>
      <vt:lpstr>Table of visualisations</vt:lpstr>
      <vt:lpstr>Distribution of Netflix stock price</vt:lpstr>
      <vt:lpstr>Netflix revenue and earnings growth</vt:lpstr>
      <vt:lpstr>Beating Estimates</vt:lpstr>
      <vt:lpstr>Netflix compared to Dow Jones</vt:lpstr>
      <vt:lpstr>Conclusion 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Netflix Stock development over 2017</dc:title>
  <dc:creator>Radelius, Max</dc:creator>
  <cp:lastModifiedBy>Radelius, Max</cp:lastModifiedBy>
  <cp:revision>20</cp:revision>
  <dcterms:created xsi:type="dcterms:W3CDTF">2018-07-04T21:11:48Z</dcterms:created>
  <dcterms:modified xsi:type="dcterms:W3CDTF">2018-07-08T08:40:25Z</dcterms:modified>
</cp:coreProperties>
</file>