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57" r:id="rId4"/>
    <p:sldId id="286" r:id="rId5"/>
    <p:sldId id="258" r:id="rId6"/>
    <p:sldId id="272" r:id="rId7"/>
    <p:sldId id="293" r:id="rId8"/>
    <p:sldId id="289" r:id="rId9"/>
    <p:sldId id="271" r:id="rId10"/>
    <p:sldId id="260" r:id="rId11"/>
    <p:sldId id="276" r:id="rId12"/>
    <p:sldId id="277" r:id="rId13"/>
    <p:sldId id="285" r:id="rId14"/>
    <p:sldId id="284" r:id="rId15"/>
    <p:sldId id="259" r:id="rId16"/>
    <p:sldId id="274" r:id="rId17"/>
    <p:sldId id="265" r:id="rId18"/>
    <p:sldId id="270" r:id="rId19"/>
    <p:sldId id="269" r:id="rId20"/>
    <p:sldId id="292" r:id="rId21"/>
    <p:sldId id="261" r:id="rId22"/>
    <p:sldId id="278" r:id="rId23"/>
    <p:sldId id="279" r:id="rId24"/>
    <p:sldId id="288" r:id="rId25"/>
    <p:sldId id="280" r:id="rId26"/>
    <p:sldId id="283" r:id="rId27"/>
    <p:sldId id="294" r:id="rId28"/>
    <p:sldId id="297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783E4C7-4B2B-4075-8531-F4928C2519D4}">
          <p14:sldIdLst>
            <p14:sldId id="256"/>
            <p14:sldId id="295"/>
            <p14:sldId id="257"/>
          </p14:sldIdLst>
        </p14:section>
        <p14:section name="Aufgabe" id="{3B957DCE-7F46-4C07-A466-6BC70BF3D54B}">
          <p14:sldIdLst>
            <p14:sldId id="286"/>
          </p14:sldIdLst>
        </p14:section>
        <p14:section name="Syntax" id="{E3069AFF-1FBF-4CBA-AAF4-13D58D0CFA53}">
          <p14:sldIdLst>
            <p14:sldId id="258"/>
            <p14:sldId id="272"/>
            <p14:sldId id="293"/>
            <p14:sldId id="289"/>
            <p14:sldId id="271"/>
          </p14:sldIdLst>
        </p14:section>
        <p14:section name="Klassen" id="{7F313D8C-21A1-4566-A195-95A2967E24F8}">
          <p14:sldIdLst>
            <p14:sldId id="260"/>
          </p14:sldIdLst>
        </p14:section>
        <p14:section name="Funktionen und Methoden" id="{58C92FDF-B35D-4561-A1EE-DFF92F5BDD9D}">
          <p14:sldIdLst>
            <p14:sldId id="276"/>
            <p14:sldId id="277"/>
            <p14:sldId id="285"/>
            <p14:sldId id="284"/>
            <p14:sldId id="259"/>
            <p14:sldId id="274"/>
            <p14:sldId id="265"/>
            <p14:sldId id="270"/>
            <p14:sldId id="269"/>
            <p14:sldId id="292"/>
          </p14:sldIdLst>
        </p14:section>
        <p14:section name="Pakete" id="{92E4758C-19EF-4537-B0BF-8D57C8FF7FD2}">
          <p14:sldIdLst>
            <p14:sldId id="261"/>
            <p14:sldId id="278"/>
            <p14:sldId id="279"/>
            <p14:sldId id="288"/>
            <p14:sldId id="280"/>
            <p14:sldId id="283"/>
            <p14:sldId id="294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9279F-6450-F85D-E18F-823B1E8D2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283B2F-767C-F357-E442-1791C5D47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D5C0BE-CAE5-86F7-2D2E-AFE01085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9063-C8DC-43A0-9C83-B635E5B5CD8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E2F356-5ECA-4448-EFAB-3B314695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2330D5-9A08-352C-EFC9-D1F15FB2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9FDF-90FE-40FB-8CE3-D0EC631902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84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32F18-365C-6DCB-4821-21EE8527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C18EBA-CA94-F5CF-C90D-69CAC321D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67D8AA-58CB-999D-8BC4-533F4F75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9063-C8DC-43A0-9C83-B635E5B5CD8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CAA2E-3F7B-2E30-D626-18713070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716BE9-78EC-D9D4-60E8-820F81F9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9FDF-90FE-40FB-8CE3-D0EC631902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30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93AACC-0DE8-4069-0697-A5EA13114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5049DB-218D-4A00-21A3-0E3085A11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1CF369-542F-5A59-730F-C95A64D4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9063-C8DC-43A0-9C83-B635E5B5CD8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4F66E1-5A69-00E2-B77A-08C824D0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13EA26-005D-FF1C-CA0F-68CB8162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9FDF-90FE-40FB-8CE3-D0EC631902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47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A4126-A6A1-565E-4051-6BF150D2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6A4E2D-F0F3-0C57-E280-92613F9B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BC34EA-4BBE-A556-B66C-4DCD09E5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9063-C8DC-43A0-9C83-B635E5B5CD8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D936A-4C7D-088D-3EDB-032B5B49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5AED13-CB79-F96B-A783-1E178C1F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9FDF-90FE-40FB-8CE3-D0EC631902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92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DEC7E-7424-56F3-DD87-56B36B39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DD802F-C5B4-F84E-AB78-F991C4CDE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B5BFA2-B536-5A15-2EFB-9ECA46A5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9063-C8DC-43A0-9C83-B635E5B5CD8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7A380A-B18C-12EF-FB71-140FBCF3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9AC552-9D85-247C-DAC7-2225D013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9FDF-90FE-40FB-8CE3-D0EC631902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61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824F4-DF84-2760-1967-426B4712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F64E0-69A9-20DB-A45C-F8EE26A03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061D07-227C-E1D7-4C96-4376EFBEA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045C71-9E2B-A9AC-F9EE-43F141ED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9063-C8DC-43A0-9C83-B635E5B5CD8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532C45-4DAE-AB9B-94D7-681F5A28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E18A1A-A0B0-C9B0-93BA-E231E9EE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9FDF-90FE-40FB-8CE3-D0EC631902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92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78007-81E6-9F2E-48A4-72431CA0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90F87B-6D02-B8F4-4753-BD6192EE8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C5E26A-F7F6-471C-768F-540085B59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876AEE-FFA4-6EA3-62FC-3C66B0A04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835066-62FB-7D02-1597-207F646D6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595673-15A2-B7B2-BB66-D833F800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9063-C8DC-43A0-9C83-B635E5B5CD8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A2D7AB-0533-E8EB-6B0C-3D2D045A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CCC8B9-0AA5-D66E-0FCD-269858CC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9FDF-90FE-40FB-8CE3-D0EC631902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13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D6693-10A7-3027-FF8F-8B642722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F3E621-3DAE-AE03-2F24-7EC8FFF2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9063-C8DC-43A0-9C83-B635E5B5CD8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816E0-DCB0-8139-ADB3-987A4201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CA9A80-D20A-FC73-C359-701DC5D5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9FDF-90FE-40FB-8CE3-D0EC631902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66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C74E3C-8B57-3885-95EB-33922095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9063-C8DC-43A0-9C83-B635E5B5CD8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9CD9D5-FF0C-8A5D-0BD2-2E02C23A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E64043-1B7A-3299-BEF4-2C6E76DA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9FDF-90FE-40FB-8CE3-D0EC631902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01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93BF-3F21-1377-9B36-4C2B7D01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2C8E00-2576-2868-40D7-43EA9938C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25AFA1-9004-AB13-5C9B-2BCAF9035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38B000-8477-7757-3967-48B15503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9063-C8DC-43A0-9C83-B635E5B5CD8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C6BE8F-325A-6445-E647-262DD137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CF1D25-837A-7C46-2391-C9A92131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9FDF-90FE-40FB-8CE3-D0EC631902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87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074A7-17D7-3481-9788-6C117DB5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B8C760-E58A-091D-EF02-7F7ED3755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8783EA-D121-446E-61D8-C47B0561D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CBFA86-0BBE-0D40-DBE2-900A051C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9063-C8DC-43A0-9C83-B635E5B5CD8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857068-6704-DC65-4D0F-F0B4C0B9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3EB233-9A8B-493B-2E36-66C24629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9FDF-90FE-40FB-8CE3-D0EC631902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79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65FBA9-3536-DFC1-3774-080DE361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081805-C527-D68A-9632-649860848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F1CA9E-AFF6-4D35-91DD-BC8D5F6EC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59063-C8DC-43A0-9C83-B635E5B5CD8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B49DA-6D4F-281A-C73C-DEDDD43EB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F91ED1-17E9-AE49-00E8-095296D1C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89FDF-90FE-40FB-8CE3-D0EC631902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32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4F6A38-5D0F-95E5-C322-44E08D636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Grundkenntnisse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A0EF13-0C23-4074-70A4-AA8D16412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tx2"/>
                </a:solidFill>
              </a:rPr>
              <a:t>Anhand eines Beispiels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31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3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45" name="Freeform: Shape 3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3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3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3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CBA230A-DE7E-D837-1F36-D0585B32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FAD454-250E-575C-0760-F2CCC594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endParaRPr lang="de-DE" sz="200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206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D56BC9E2-27C9-D990-1B3C-0D91D9A6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695" y="2802239"/>
            <a:ext cx="2515432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5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540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pc</a:t>
            </a:r>
            <a:r>
              <a:rPr kumimoji="0" lang="de-DE" altLang="de-DE" sz="5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endParaRPr kumimoji="0" lang="de-DE" altLang="de-DE" sz="9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035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Rectangle 8">
            <a:extLst>
              <a:ext uri="{FF2B5EF4-FFF2-40B4-BE49-F238E27FC236}">
                <a16:creationId xmlns:a16="http://schemas.microsoft.com/office/drawing/2014/main" id="{AA4FBECA-82D9-4E0C-9690-50E84771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836" y="1905506"/>
            <a:ext cx="4522392" cy="30469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pc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,name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{…}</a:t>
            </a:r>
            <a:b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b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str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endParaRPr lang="de-DE" altLang="de-DE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{…}</a:t>
            </a:r>
            <a:endParaRPr lang="de-DE" altLang="de-DE" sz="3200" dirty="0">
              <a:solidFill>
                <a:srgbClr val="BCBEC4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475969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4E25436-446D-BA47-5D2B-51E61589A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334" y="1228397"/>
            <a:ext cx="6157026" cy="440120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,name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.name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.cpu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empty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.grafik_karte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empty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.mainboard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empty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.ram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empty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.netzteil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empty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.speicher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empty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.gehäuse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empty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endParaRPr kumimoji="0" lang="de-DE" altLang="de-D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40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ABA0440-5D9D-1A4A-795F-828FF711E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087" y="2998730"/>
            <a:ext cx="6029215" cy="5847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mein_neuer_pc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pc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my-new-pc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de-DE" altLang="de-DE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00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BA230A-DE7E-D837-1F36-D0585B32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Funktionen</a:t>
            </a:r>
            <a:b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und</a:t>
            </a:r>
            <a:b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Methoden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74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22" name="Freeform: Shape 29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30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31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32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33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34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5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 7">
            <a:extLst>
              <a:ext uri="{FF2B5EF4-FFF2-40B4-BE49-F238E27FC236}">
                <a16:creationId xmlns:a16="http://schemas.microsoft.com/office/drawing/2014/main" id="{97478B0A-DBED-206A-2B42-E8429277A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90" y="1827562"/>
            <a:ext cx="11561819" cy="30469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2400">
                <a:solidFill>
                  <a:srgbClr val="CF8E6D"/>
                </a:solidFill>
                <a:latin typeface="JetBrains Mono"/>
              </a:rPr>
              <a:t>def </a:t>
            </a:r>
            <a:r>
              <a:rPr lang="de-DE" altLang="de-DE" sz="2400">
                <a:solidFill>
                  <a:srgbClr val="56A8F5"/>
                </a:solidFill>
                <a:latin typeface="JetBrains Mono"/>
              </a:rPr>
              <a:t>grafik_karte_wechseln</a:t>
            </a:r>
            <a:r>
              <a:rPr lang="de-DE" altLang="de-DE" sz="2400">
                <a:solidFill>
                  <a:srgbClr val="BCBEC4"/>
                </a:solidFill>
                <a:latin typeface="JetBrains Mono"/>
              </a:rPr>
              <a:t>(</a:t>
            </a:r>
            <a:r>
              <a:rPr lang="de-DE" altLang="de-DE" sz="2400">
                <a:solidFill>
                  <a:srgbClr val="94558D"/>
                </a:solidFill>
                <a:latin typeface="JetBrains Mono"/>
              </a:rPr>
              <a:t>self</a:t>
            </a:r>
            <a:r>
              <a:rPr lang="de-DE" altLang="de-DE" sz="2400">
                <a:solidFill>
                  <a:srgbClr val="BCBEC4"/>
                </a:solidFill>
                <a:latin typeface="JetBrains Mono"/>
              </a:rPr>
              <a:t>, modell, marke, chipset, speicher, taktung, stromverbrauch):</a:t>
            </a:r>
            <a:br>
              <a:rPr lang="de-DE" altLang="de-DE" sz="2400">
                <a:solidFill>
                  <a:srgbClr val="BCBEC4"/>
                </a:solidFill>
                <a:latin typeface="JetBrains Mono"/>
              </a:rPr>
            </a:br>
            <a:r>
              <a:rPr lang="de-DE" altLang="de-DE" sz="2400">
                <a:solidFill>
                  <a:srgbClr val="BCBEC4"/>
                </a:solidFill>
                <a:latin typeface="JetBrains Mono"/>
              </a:rPr>
              <a:t>    </a:t>
            </a:r>
            <a:r>
              <a:rPr lang="de-DE" altLang="de-DE" sz="2400">
                <a:solidFill>
                  <a:srgbClr val="94558D"/>
                </a:solidFill>
                <a:latin typeface="JetBrains Mono"/>
              </a:rPr>
              <a:t>self</a:t>
            </a:r>
            <a:r>
              <a:rPr lang="de-DE" altLang="de-DE" sz="2400">
                <a:solidFill>
                  <a:srgbClr val="BCBEC4"/>
                </a:solidFill>
                <a:latin typeface="JetBrains Mono"/>
              </a:rPr>
              <a:t>.grafik_karte = {</a:t>
            </a:r>
            <a:br>
              <a:rPr lang="de-DE" altLang="de-DE" sz="2400">
                <a:solidFill>
                  <a:srgbClr val="BCBEC4"/>
                </a:solidFill>
                <a:latin typeface="JetBrains Mono"/>
              </a:rPr>
            </a:br>
            <a:r>
              <a:rPr lang="de-DE" altLang="de-DE" sz="240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de-DE" altLang="de-DE" sz="2400">
                <a:solidFill>
                  <a:srgbClr val="6AAB73"/>
                </a:solidFill>
                <a:latin typeface="JetBrains Mono"/>
              </a:rPr>
              <a:t>"modell"</a:t>
            </a:r>
            <a:r>
              <a:rPr lang="de-DE" altLang="de-DE" sz="2400">
                <a:solidFill>
                  <a:srgbClr val="BCBEC4"/>
                </a:solidFill>
                <a:latin typeface="JetBrains Mono"/>
              </a:rPr>
              <a:t>: modell,</a:t>
            </a:r>
            <a:br>
              <a:rPr lang="de-DE" altLang="de-DE" sz="2400">
                <a:solidFill>
                  <a:srgbClr val="BCBEC4"/>
                </a:solidFill>
                <a:latin typeface="JetBrains Mono"/>
              </a:rPr>
            </a:br>
            <a:r>
              <a:rPr lang="de-DE" altLang="de-DE" sz="240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de-DE" altLang="de-DE" sz="2400">
                <a:solidFill>
                  <a:srgbClr val="6AAB73"/>
                </a:solidFill>
                <a:latin typeface="JetBrains Mono"/>
              </a:rPr>
              <a:t>"marke"</a:t>
            </a:r>
            <a:r>
              <a:rPr lang="de-DE" altLang="de-DE" sz="2400">
                <a:solidFill>
                  <a:srgbClr val="BCBEC4"/>
                </a:solidFill>
                <a:latin typeface="JetBrains Mono"/>
              </a:rPr>
              <a:t>: marke,</a:t>
            </a:r>
            <a:br>
              <a:rPr lang="de-DE" altLang="de-DE" sz="2400">
                <a:solidFill>
                  <a:srgbClr val="BCBEC4"/>
                </a:solidFill>
                <a:latin typeface="JetBrains Mono"/>
              </a:rPr>
            </a:br>
            <a:r>
              <a:rPr lang="de-DE" altLang="de-DE" sz="240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de-DE" altLang="de-DE" sz="2400">
                <a:solidFill>
                  <a:srgbClr val="6AAB73"/>
                </a:solidFill>
                <a:latin typeface="JetBrains Mono"/>
              </a:rPr>
              <a:t>"chipset"</a:t>
            </a:r>
            <a:r>
              <a:rPr lang="de-DE" altLang="de-DE" sz="2400">
                <a:solidFill>
                  <a:srgbClr val="BCBEC4"/>
                </a:solidFill>
                <a:latin typeface="JetBrains Mono"/>
              </a:rPr>
              <a:t>: chipset,</a:t>
            </a:r>
            <a:br>
              <a:rPr lang="de-DE" altLang="de-DE" sz="2400">
                <a:solidFill>
                  <a:srgbClr val="BCBEC4"/>
                </a:solidFill>
                <a:latin typeface="JetBrains Mono"/>
              </a:rPr>
            </a:br>
            <a:r>
              <a:rPr lang="de-DE" altLang="de-DE" sz="240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de-DE" altLang="de-DE" sz="2400">
                <a:solidFill>
                  <a:srgbClr val="6AAB73"/>
                </a:solidFill>
                <a:latin typeface="JetBrains Mono"/>
              </a:rPr>
              <a:t>"speicher"</a:t>
            </a:r>
            <a:r>
              <a:rPr lang="de-DE" altLang="de-DE" sz="2400">
                <a:solidFill>
                  <a:srgbClr val="BCBEC4"/>
                </a:solidFill>
                <a:latin typeface="JetBrains Mono"/>
              </a:rPr>
              <a:t>: speicher,</a:t>
            </a:r>
            <a:br>
              <a:rPr lang="de-DE" altLang="de-DE" sz="2400">
                <a:solidFill>
                  <a:srgbClr val="BCBEC4"/>
                </a:solidFill>
                <a:latin typeface="JetBrains Mono"/>
              </a:rPr>
            </a:br>
            <a:r>
              <a:rPr lang="de-DE" altLang="de-DE" sz="240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de-DE" altLang="de-DE" sz="2400">
                <a:solidFill>
                  <a:srgbClr val="6AAB73"/>
                </a:solidFill>
                <a:latin typeface="JetBrains Mono"/>
              </a:rPr>
              <a:t>"taktung"</a:t>
            </a:r>
            <a:r>
              <a:rPr lang="de-DE" altLang="de-DE" sz="2400">
                <a:solidFill>
                  <a:srgbClr val="BCBEC4"/>
                </a:solidFill>
                <a:latin typeface="JetBrains Mono"/>
              </a:rPr>
              <a:t>: taktung,</a:t>
            </a:r>
            <a:br>
              <a:rPr lang="de-DE" altLang="de-DE" sz="2400">
                <a:solidFill>
                  <a:srgbClr val="BCBEC4"/>
                </a:solidFill>
                <a:latin typeface="JetBrains Mono"/>
              </a:rPr>
            </a:br>
            <a:r>
              <a:rPr lang="de-DE" altLang="de-DE" sz="240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de-DE" altLang="de-DE" sz="2400">
                <a:solidFill>
                  <a:srgbClr val="6AAB73"/>
                </a:solidFill>
                <a:latin typeface="JetBrains Mono"/>
              </a:rPr>
              <a:t>"stromverbrauch"</a:t>
            </a:r>
            <a:r>
              <a:rPr lang="de-DE" altLang="de-DE" sz="2400">
                <a:solidFill>
                  <a:srgbClr val="BCBEC4"/>
                </a:solidFill>
                <a:latin typeface="JetBrains Mono"/>
              </a:rPr>
              <a:t>: stromverbrauch }</a:t>
            </a:r>
            <a:endParaRPr lang="de-DE" altLang="de-DE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007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5ADA5A5-C64D-BB67-C699-8DB4B62B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960D70B-61F6-6B1A-79B1-44053127A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19" y="591344"/>
            <a:ext cx="26758222" cy="600164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4800" dirty="0" err="1">
                <a:solidFill>
                  <a:srgbClr val="CF8E6D"/>
                </a:solidFill>
                <a:latin typeface="JetBrains Mono"/>
              </a:rPr>
              <a:t>def</a:t>
            </a:r>
            <a:r>
              <a:rPr lang="de-DE" altLang="de-DE" sz="4800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de-DE" altLang="de-DE" sz="4800" dirty="0" err="1">
                <a:solidFill>
                  <a:srgbClr val="56A8F5"/>
                </a:solidFill>
                <a:latin typeface="JetBrains Mono"/>
              </a:rPr>
              <a:t>grafik_karte_wechseln</a:t>
            </a: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de-DE" altLang="de-DE" sz="4800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, </a:t>
            </a:r>
            <a:r>
              <a:rPr lang="de-DE" altLang="de-DE" sz="4800" dirty="0" err="1">
                <a:solidFill>
                  <a:srgbClr val="BCBEC4"/>
                </a:solidFill>
                <a:latin typeface="JetBrains Mono"/>
              </a:rPr>
              <a:t>modell</a:t>
            </a: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, marke, </a:t>
            </a:r>
            <a:r>
              <a:rPr lang="de-DE" altLang="de-DE" sz="4800" dirty="0" err="1">
                <a:solidFill>
                  <a:srgbClr val="BCBEC4"/>
                </a:solidFill>
                <a:latin typeface="JetBrains Mono"/>
              </a:rPr>
              <a:t>chipset</a:t>
            </a: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, </a:t>
            </a:r>
            <a:r>
              <a:rPr lang="de-DE" altLang="de-DE" sz="4800" dirty="0" err="1">
                <a:solidFill>
                  <a:srgbClr val="BCBEC4"/>
                </a:solidFill>
                <a:latin typeface="JetBrains Mono"/>
              </a:rPr>
              <a:t>speicher</a:t>
            </a: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, </a:t>
            </a:r>
            <a:r>
              <a:rPr lang="de-DE" altLang="de-DE" sz="4800" dirty="0" err="1">
                <a:solidFill>
                  <a:srgbClr val="BCBEC4"/>
                </a:solidFill>
                <a:latin typeface="JetBrains Mono"/>
              </a:rPr>
              <a:t>taktung</a:t>
            </a: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, </a:t>
            </a:r>
            <a:r>
              <a:rPr lang="de-DE" altLang="de-DE" sz="4800" dirty="0" err="1">
                <a:solidFill>
                  <a:srgbClr val="BCBEC4"/>
                </a:solidFill>
                <a:latin typeface="JetBrains Mono"/>
              </a:rPr>
              <a:t>stromverbrauch</a:t>
            </a: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):</a:t>
            </a:r>
            <a:br>
              <a:rPr lang="de-DE" altLang="de-DE" sz="4800" dirty="0">
                <a:solidFill>
                  <a:srgbClr val="BCBEC4"/>
                </a:solidFill>
                <a:latin typeface="JetBrains Mono"/>
              </a:rPr>
            </a:b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de-DE" altLang="de-DE" sz="4800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de-DE" altLang="de-DE" sz="4800" dirty="0" err="1">
                <a:solidFill>
                  <a:srgbClr val="BCBEC4"/>
                </a:solidFill>
                <a:latin typeface="JetBrains Mono"/>
              </a:rPr>
              <a:t>.grafik_karte</a:t>
            </a: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 = {</a:t>
            </a:r>
            <a:br>
              <a:rPr lang="de-DE" altLang="de-DE" sz="4800" dirty="0">
                <a:solidFill>
                  <a:srgbClr val="BCBEC4"/>
                </a:solidFill>
                <a:latin typeface="JetBrains Mono"/>
              </a:rPr>
            </a:b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de-DE" altLang="de-DE" sz="4800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de-DE" altLang="de-DE" sz="4800" dirty="0" err="1">
                <a:solidFill>
                  <a:srgbClr val="6AAB73"/>
                </a:solidFill>
                <a:latin typeface="JetBrains Mono"/>
              </a:rPr>
              <a:t>modell</a:t>
            </a:r>
            <a:r>
              <a:rPr lang="de-DE" altLang="de-DE" sz="4800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: </a:t>
            </a:r>
            <a:r>
              <a:rPr lang="de-DE" altLang="de-DE" sz="4800" dirty="0" err="1">
                <a:solidFill>
                  <a:srgbClr val="BCBEC4"/>
                </a:solidFill>
                <a:latin typeface="JetBrains Mono"/>
              </a:rPr>
              <a:t>modell</a:t>
            </a: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,</a:t>
            </a:r>
            <a:br>
              <a:rPr lang="de-DE" altLang="de-DE" sz="4800" dirty="0">
                <a:solidFill>
                  <a:srgbClr val="BCBEC4"/>
                </a:solidFill>
                <a:latin typeface="JetBrains Mono"/>
              </a:rPr>
            </a:b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de-DE" altLang="de-DE" sz="4800" dirty="0">
                <a:solidFill>
                  <a:srgbClr val="6AAB73"/>
                </a:solidFill>
                <a:latin typeface="JetBrains Mono"/>
              </a:rPr>
              <a:t>"marke"</a:t>
            </a: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: marke,</a:t>
            </a:r>
            <a:br>
              <a:rPr lang="de-DE" altLang="de-DE" sz="4800" dirty="0">
                <a:solidFill>
                  <a:srgbClr val="BCBEC4"/>
                </a:solidFill>
                <a:latin typeface="JetBrains Mono"/>
              </a:rPr>
            </a:b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de-DE" altLang="de-DE" sz="4800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de-DE" altLang="de-DE" sz="4800" dirty="0" err="1">
                <a:solidFill>
                  <a:srgbClr val="6AAB73"/>
                </a:solidFill>
                <a:latin typeface="JetBrains Mono"/>
              </a:rPr>
              <a:t>chipset</a:t>
            </a:r>
            <a:r>
              <a:rPr lang="de-DE" altLang="de-DE" sz="4800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: </a:t>
            </a:r>
            <a:r>
              <a:rPr lang="de-DE" altLang="de-DE" sz="4800" dirty="0" err="1">
                <a:solidFill>
                  <a:srgbClr val="BCBEC4"/>
                </a:solidFill>
                <a:latin typeface="JetBrains Mono"/>
              </a:rPr>
              <a:t>chipset</a:t>
            </a: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,</a:t>
            </a:r>
            <a:br>
              <a:rPr lang="de-DE" altLang="de-DE" sz="4800" dirty="0">
                <a:solidFill>
                  <a:srgbClr val="BCBEC4"/>
                </a:solidFill>
                <a:latin typeface="JetBrains Mono"/>
              </a:rPr>
            </a:b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de-DE" altLang="de-DE" sz="4800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de-DE" altLang="de-DE" sz="4800" dirty="0" err="1">
                <a:solidFill>
                  <a:srgbClr val="6AAB73"/>
                </a:solidFill>
                <a:latin typeface="JetBrains Mono"/>
              </a:rPr>
              <a:t>speicher</a:t>
            </a:r>
            <a:r>
              <a:rPr lang="de-DE" altLang="de-DE" sz="4800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: </a:t>
            </a:r>
            <a:r>
              <a:rPr lang="de-DE" altLang="de-DE" sz="4800" dirty="0" err="1">
                <a:solidFill>
                  <a:srgbClr val="BCBEC4"/>
                </a:solidFill>
                <a:latin typeface="JetBrains Mono"/>
              </a:rPr>
              <a:t>speicher</a:t>
            </a: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,</a:t>
            </a:r>
            <a:br>
              <a:rPr lang="de-DE" altLang="de-DE" sz="4800" dirty="0">
                <a:solidFill>
                  <a:srgbClr val="BCBEC4"/>
                </a:solidFill>
                <a:latin typeface="JetBrains Mono"/>
              </a:rPr>
            </a:b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de-DE" altLang="de-DE" sz="4800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de-DE" altLang="de-DE" sz="4800" dirty="0" err="1">
                <a:solidFill>
                  <a:srgbClr val="6AAB73"/>
                </a:solidFill>
                <a:latin typeface="JetBrains Mono"/>
              </a:rPr>
              <a:t>taktung</a:t>
            </a:r>
            <a:r>
              <a:rPr lang="de-DE" altLang="de-DE" sz="4800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: </a:t>
            </a:r>
            <a:r>
              <a:rPr lang="de-DE" altLang="de-DE" sz="4800" dirty="0" err="1">
                <a:solidFill>
                  <a:srgbClr val="BCBEC4"/>
                </a:solidFill>
                <a:latin typeface="JetBrains Mono"/>
              </a:rPr>
              <a:t>taktung</a:t>
            </a: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,</a:t>
            </a:r>
            <a:br>
              <a:rPr lang="de-DE" altLang="de-DE" sz="4800" dirty="0">
                <a:solidFill>
                  <a:srgbClr val="BCBEC4"/>
                </a:solidFill>
                <a:latin typeface="JetBrains Mono"/>
              </a:rPr>
            </a:b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de-DE" altLang="de-DE" sz="4800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de-DE" altLang="de-DE" sz="4800" dirty="0" err="1">
                <a:solidFill>
                  <a:srgbClr val="6AAB73"/>
                </a:solidFill>
                <a:latin typeface="JetBrains Mono"/>
              </a:rPr>
              <a:t>stromverbrauch</a:t>
            </a:r>
            <a:r>
              <a:rPr lang="de-DE" altLang="de-DE" sz="4800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: </a:t>
            </a:r>
            <a:r>
              <a:rPr lang="de-DE" altLang="de-DE" sz="4800" dirty="0" err="1">
                <a:solidFill>
                  <a:srgbClr val="BCBEC4"/>
                </a:solidFill>
                <a:latin typeface="JetBrains Mono"/>
              </a:rPr>
              <a:t>stromverbrauch</a:t>
            </a:r>
            <a:r>
              <a:rPr lang="de-DE" altLang="de-DE" sz="4800" dirty="0">
                <a:solidFill>
                  <a:srgbClr val="BCBEC4"/>
                </a:solidFill>
                <a:latin typeface="JetBrains Mono"/>
              </a:rPr>
              <a:t> }</a:t>
            </a:r>
            <a:endParaRPr lang="de-DE" altLang="de-DE" sz="8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07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9DA7DBED-FB18-2A13-B3C6-34FFF23BA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895" y="2005731"/>
            <a:ext cx="9095310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4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grafik_karte_wechseln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"RTX 2070 SUPER"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b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4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GeForce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"NVIDIA Turing"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b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"8 GB"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"1770 MHz"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215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de-DE" altLang="de-DE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94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9DA7DBED-FB18-2A13-B3C6-34FFF23BA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8597" y="1912598"/>
            <a:ext cx="12505603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4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mein_neuer_pc.grafik_karte_wechseln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"RTX 2070 SUPER"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b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4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GeForce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"NVIDIA Turing"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b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"8 GB"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"1770 MHz"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215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de-DE" altLang="de-DE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506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A0EF13-0C23-4074-70A4-AA8D16412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 fontScale="77500" lnSpcReduction="20000"/>
          </a:bodyPr>
          <a:lstStyle/>
          <a:p>
            <a:r>
              <a:rPr lang="de-DE" sz="3200" dirty="0">
                <a:solidFill>
                  <a:schemeClr val="tx2"/>
                </a:solidFill>
              </a:rPr>
              <a:t>https://github.com/MaxRebhorn/Pr-sentation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fik 6" descr="Ein Bild, das Muster, Pixel enthält.&#10;&#10;Automatisch generierte Beschreibung">
            <a:extLst>
              <a:ext uri="{FF2B5EF4-FFF2-40B4-BE49-F238E27FC236}">
                <a16:creationId xmlns:a16="http://schemas.microsoft.com/office/drawing/2014/main" id="{C71AAEDA-1693-00F7-1562-64CDE507B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647" y="653923"/>
            <a:ext cx="3142400" cy="3142400"/>
          </a:xfrm>
          <a:prstGeom prst="rect">
            <a:avLst/>
          </a:prstGeom>
        </p:spPr>
      </p:pic>
      <p:pic>
        <p:nvPicPr>
          <p:cNvPr id="12294" name="Picture 6" descr="Github Logo">
            <a:extLst>
              <a:ext uri="{FF2B5EF4-FFF2-40B4-BE49-F238E27FC236}">
                <a16:creationId xmlns:a16="http://schemas.microsoft.com/office/drawing/2014/main" id="{320CEA4B-D54D-B61C-A594-A4A84894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815" y="306112"/>
            <a:ext cx="2359320" cy="230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863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4687D5CE-0451-12F6-CAAB-74EA7A133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63" y="1905506"/>
            <a:ext cx="10598542" cy="30469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strom_verbrauch_berechnen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gesamt_stromverbrauch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b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pc_teil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dict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values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isinstance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pc_teil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dict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and 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stromverbrauch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pc_teil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gesamt_stromverbrauch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+=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pc_teil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stromverbrauch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gesamt_stromverbrauch</a:t>
            </a:r>
            <a:endParaRPr kumimoji="0" lang="de-DE" altLang="de-DE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2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CBA230A-DE7E-D837-1F36-D0585B32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Pakete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FAD454-250E-575C-0760-F2CCC594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endParaRPr lang="de-DE" sz="200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3065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CBA230A-DE7E-D837-1F36-D0585B32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Pakete</a:t>
            </a:r>
          </a:p>
        </p:txBody>
      </p:sp>
      <p:pic>
        <p:nvPicPr>
          <p:cNvPr id="5" name="Inhaltsplatzhalter 4" descr="Ein Bild, das Screenshot, Schrift, Grafiken, Design enthält.&#10;&#10;Automatisch generierte Beschreibung">
            <a:extLst>
              <a:ext uri="{FF2B5EF4-FFF2-40B4-BE49-F238E27FC236}">
                <a16:creationId xmlns:a16="http://schemas.microsoft.com/office/drawing/2014/main" id="{7AE9D993-994C-EACA-AADB-39527B6E2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" r="66355"/>
          <a:stretch/>
        </p:blipFill>
        <p:spPr>
          <a:xfrm>
            <a:off x="3681185" y="2535494"/>
            <a:ext cx="4448174" cy="1959184"/>
          </a:xfr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7007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CBA230A-DE7E-D837-1F36-D0585B32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Pakete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3F745048-2092-8C81-7825-7DE682932A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04837" y="3105834"/>
            <a:ext cx="2000869" cy="6463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de-DE" altLang="de-DE" sz="3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3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pc</a:t>
            </a:r>
            <a:endParaRPr kumimoji="0" lang="de-DE" altLang="de-DE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86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CBA230A-DE7E-D837-1F36-D0585B32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Pakete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3F745048-2092-8C81-7825-7DE682932A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49824" y="3148077"/>
            <a:ext cx="4910896" cy="6463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de-DE" altLang="de-DE" sz="3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3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pc_klasse</a:t>
            </a:r>
            <a:r>
              <a:rPr kumimoji="0" lang="de-DE" altLang="de-DE" sz="3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3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de-DE" altLang="de-DE" sz="3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3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pc</a:t>
            </a:r>
            <a:endParaRPr kumimoji="0" lang="de-DE" altLang="de-DE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88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CBA230A-DE7E-D837-1F36-D0585B32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Fertige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FAD454-250E-575C-0760-F2CCC594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endParaRPr lang="de-DE" sz="200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4250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CBA230A-DE7E-D837-1F36-D0585B32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solidFill>
                  <a:schemeClr val="tx2"/>
                </a:solidFill>
              </a:rPr>
              <a:t>Fertige Anwendung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403E1510-362E-D59A-CBF7-CDB3CE7EE2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230" y="58846"/>
            <a:ext cx="12191695" cy="67403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pc_klasse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pc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mein_neuer_pc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my-new-pc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mein_neuer_pc.cpu_wechseln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ryzen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5 5500U"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"AMD"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"4.0 GHz"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"6"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"AM4"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mein_neuer_pc.mainboard_wechseln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"B450 TOMAHAWK MAX"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"MSI"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"AM4"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"ATX"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"DDR4"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mein_neuer_pc.set_netzteil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"EVGA 600 W1"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"EVGA"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"600 W"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"80 PLUS"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"Ja"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"ATX"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mein_neuer_pc.ram_wechseln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Vengeance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LPX"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"Corsair"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"16 GB"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"DDR4"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"3200 MHz"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3.2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mein_neuer_pc.grafik_karte_wechseln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"RTX 2070 SUPER"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GeForce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"NVIDIA Turing"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"8 GB"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"1770 MHz"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215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mein_neuer_pc.speicher_wechseln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"SATA SSD"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"Samsung"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 TB"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mein_neuer_pc.gehäuse_wechseln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"H510"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"NZXT"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"ATX Mid Tower"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"schwarz"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gesamt_stromverbrauch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mein_neuer_pc.strom_verbrauch_berechnen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mein_neuer_pc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gesamt_stromverbrauch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__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__ ==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'__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main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__'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54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Grafik 13" descr="Ein Bild, das Text, Screenshot, Karte Menü enthält.&#10;&#10;Automatisch generierte Beschreibung">
            <a:extLst>
              <a:ext uri="{FF2B5EF4-FFF2-40B4-BE49-F238E27FC236}">
                <a16:creationId xmlns:a16="http://schemas.microsoft.com/office/drawing/2014/main" id="{D331C9D7-1651-ABCF-3F24-0566F05C6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90" y="0"/>
            <a:ext cx="5678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28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CBA230A-DE7E-D837-1F36-D0585B32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FAD454-250E-575C-0760-F2CCC594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de-DE" sz="2000" dirty="0">
                <a:solidFill>
                  <a:schemeClr val="tx2"/>
                </a:solidFill>
              </a:rPr>
              <a:t>https://docs.python.org/3/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426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CBA230A-DE7E-D837-1F36-D0585B32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Themen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FAD454-250E-575C-0760-F2CCC594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267" y="2711690"/>
            <a:ext cx="6369159" cy="2711614"/>
          </a:xfrm>
        </p:spPr>
        <p:txBody>
          <a:bodyPr anchor="t">
            <a:normAutofit/>
          </a:bodyPr>
          <a:lstStyle/>
          <a:p>
            <a:r>
              <a:rPr lang="de-DE" sz="2400" dirty="0">
                <a:solidFill>
                  <a:schemeClr val="tx2"/>
                </a:solidFill>
              </a:rPr>
              <a:t>Aufgabe</a:t>
            </a:r>
          </a:p>
          <a:p>
            <a:r>
              <a:rPr lang="de-DE" sz="2400" dirty="0">
                <a:solidFill>
                  <a:schemeClr val="tx2"/>
                </a:solidFill>
              </a:rPr>
              <a:t>Syntax</a:t>
            </a:r>
          </a:p>
          <a:p>
            <a:r>
              <a:rPr lang="de-DE" sz="2400" dirty="0">
                <a:solidFill>
                  <a:schemeClr val="tx2"/>
                </a:solidFill>
              </a:rPr>
              <a:t>Klassen</a:t>
            </a:r>
          </a:p>
          <a:p>
            <a:r>
              <a:rPr lang="de-DE" sz="2400" dirty="0">
                <a:solidFill>
                  <a:schemeClr val="tx2"/>
                </a:solidFill>
              </a:rPr>
              <a:t>Funktionen und Methoden</a:t>
            </a:r>
          </a:p>
          <a:p>
            <a:r>
              <a:rPr lang="de-DE" sz="2400" dirty="0">
                <a:solidFill>
                  <a:schemeClr val="tx2"/>
                </a:solidFill>
              </a:rPr>
              <a:t>Pakete</a:t>
            </a:r>
          </a:p>
          <a:p>
            <a:r>
              <a:rPr lang="de-DE" sz="2400" dirty="0">
                <a:solidFill>
                  <a:schemeClr val="tx2"/>
                </a:solidFill>
              </a:rPr>
              <a:t>Fertige Anwendung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1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CBA230A-DE7E-D837-1F36-D0585B32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FAD454-250E-575C-0760-F2CCC594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Wie können wir einen PC in einem Python Skript zusammenstellen?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5624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CBA230A-DE7E-D837-1F36-D0585B32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FAD454-250E-575C-0760-F2CCC594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endParaRPr lang="de-DE" sz="200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858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CBA230A-DE7E-D837-1F36-D0585B32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FAD454-250E-575C-0760-F2CCC594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 fontScale="92500" lnSpcReduction="20000"/>
          </a:bodyPr>
          <a:lstStyle/>
          <a:p>
            <a:r>
              <a:rPr lang="de-DE" sz="3200" dirty="0">
                <a:solidFill>
                  <a:schemeClr val="tx2"/>
                </a:solidFill>
              </a:rPr>
              <a:t>Anstatt </a:t>
            </a:r>
            <a:r>
              <a:rPr lang="de-DE" sz="3200" b="1" dirty="0">
                <a:solidFill>
                  <a:schemeClr val="tx2"/>
                </a:solidFill>
              </a:rPr>
              <a:t>{</a:t>
            </a:r>
            <a:r>
              <a:rPr lang="de-DE" sz="3200" dirty="0">
                <a:solidFill>
                  <a:schemeClr val="tx2"/>
                </a:solidFill>
              </a:rPr>
              <a:t> wird </a:t>
            </a:r>
            <a:r>
              <a:rPr lang="de-DE" sz="3200" b="1" dirty="0">
                <a:solidFill>
                  <a:schemeClr val="tx2"/>
                </a:solidFill>
              </a:rPr>
              <a:t>Einrückung (Tab)</a:t>
            </a:r>
            <a:r>
              <a:rPr lang="de-DE" sz="3200" dirty="0">
                <a:solidFill>
                  <a:schemeClr val="tx2"/>
                </a:solidFill>
              </a:rPr>
              <a:t> verwendet für Block Definierung</a:t>
            </a:r>
          </a:p>
          <a:p>
            <a:r>
              <a:rPr lang="de-DE" sz="3200" dirty="0">
                <a:solidFill>
                  <a:schemeClr val="tx2"/>
                </a:solidFill>
              </a:rPr>
              <a:t>Keine </a:t>
            </a:r>
            <a:r>
              <a:rPr lang="de-DE" sz="3200" b="1" dirty="0">
                <a:solidFill>
                  <a:schemeClr val="tx2"/>
                </a:solidFill>
              </a:rPr>
              <a:t>; </a:t>
            </a:r>
            <a:r>
              <a:rPr lang="de-DE" sz="3200" dirty="0">
                <a:solidFill>
                  <a:schemeClr val="tx2"/>
                </a:solidFill>
              </a:rPr>
              <a:t>um beendete Zeilen zu kennzeichnen</a:t>
            </a:r>
          </a:p>
          <a:p>
            <a:r>
              <a:rPr lang="de-DE" sz="3200" dirty="0">
                <a:solidFill>
                  <a:schemeClr val="tx2"/>
                </a:solidFill>
              </a:rPr>
              <a:t>Anstatt </a:t>
            </a:r>
            <a:r>
              <a:rPr lang="de-DE" sz="3200" b="1" dirty="0">
                <a:solidFill>
                  <a:schemeClr val="tx2"/>
                </a:solidFill>
              </a:rPr>
              <a:t>{</a:t>
            </a:r>
            <a:r>
              <a:rPr lang="de-DE" sz="3200" dirty="0">
                <a:solidFill>
                  <a:schemeClr val="tx2"/>
                </a:solidFill>
              </a:rPr>
              <a:t> werden </a:t>
            </a:r>
            <a:r>
              <a:rPr lang="de-DE" sz="3200" b="1" dirty="0">
                <a:solidFill>
                  <a:schemeClr val="tx2"/>
                </a:solidFill>
              </a:rPr>
              <a:t>:</a:t>
            </a:r>
            <a:r>
              <a:rPr lang="de-DE" sz="3200" dirty="0">
                <a:solidFill>
                  <a:schemeClr val="tx2"/>
                </a:solidFill>
              </a:rPr>
              <a:t> verwendet nach Block Öffnungen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003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247415A3-442B-D617-1D93-82E7F335D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144941"/>
              </p:ext>
            </p:extLst>
          </p:nvPr>
        </p:nvGraphicFramePr>
        <p:xfrm>
          <a:off x="0" y="11910"/>
          <a:ext cx="12221048" cy="684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848">
                  <a:extLst>
                    <a:ext uri="{9D8B030D-6E8A-4147-A177-3AD203B41FA5}">
                      <a16:colId xmlns:a16="http://schemas.microsoft.com/office/drawing/2014/main" val="3494177755"/>
                    </a:ext>
                  </a:extLst>
                </a:gridCol>
                <a:gridCol w="1292414">
                  <a:extLst>
                    <a:ext uri="{9D8B030D-6E8A-4147-A177-3AD203B41FA5}">
                      <a16:colId xmlns:a16="http://schemas.microsoft.com/office/drawing/2014/main" val="643468859"/>
                    </a:ext>
                  </a:extLst>
                </a:gridCol>
                <a:gridCol w="1527631">
                  <a:extLst>
                    <a:ext uri="{9D8B030D-6E8A-4147-A177-3AD203B41FA5}">
                      <a16:colId xmlns:a16="http://schemas.microsoft.com/office/drawing/2014/main" val="3086357855"/>
                    </a:ext>
                  </a:extLst>
                </a:gridCol>
                <a:gridCol w="1693898">
                  <a:extLst>
                    <a:ext uri="{9D8B030D-6E8A-4147-A177-3AD203B41FA5}">
                      <a16:colId xmlns:a16="http://schemas.microsoft.com/office/drawing/2014/main" val="3412605093"/>
                    </a:ext>
                  </a:extLst>
                </a:gridCol>
                <a:gridCol w="1361364">
                  <a:extLst>
                    <a:ext uri="{9D8B030D-6E8A-4147-A177-3AD203B41FA5}">
                      <a16:colId xmlns:a16="http://schemas.microsoft.com/office/drawing/2014/main" val="438708920"/>
                    </a:ext>
                  </a:extLst>
                </a:gridCol>
                <a:gridCol w="1527631">
                  <a:extLst>
                    <a:ext uri="{9D8B030D-6E8A-4147-A177-3AD203B41FA5}">
                      <a16:colId xmlns:a16="http://schemas.microsoft.com/office/drawing/2014/main" val="590772734"/>
                    </a:ext>
                  </a:extLst>
                </a:gridCol>
                <a:gridCol w="1527631">
                  <a:extLst>
                    <a:ext uri="{9D8B030D-6E8A-4147-A177-3AD203B41FA5}">
                      <a16:colId xmlns:a16="http://schemas.microsoft.com/office/drawing/2014/main" val="1369935693"/>
                    </a:ext>
                  </a:extLst>
                </a:gridCol>
                <a:gridCol w="1527631">
                  <a:extLst>
                    <a:ext uri="{9D8B030D-6E8A-4147-A177-3AD203B41FA5}">
                      <a16:colId xmlns:a16="http://schemas.microsoft.com/office/drawing/2014/main" val="2874043334"/>
                    </a:ext>
                  </a:extLst>
                </a:gridCol>
              </a:tblGrid>
              <a:tr h="2224979">
                <a:tc>
                  <a:txBody>
                    <a:bodyPr/>
                    <a:lstStyle/>
                    <a:p>
                      <a:r>
                        <a:rPr lang="de-DE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Arithmetische Operatoren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</a:p>
                    <a:p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(Addition)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  <a:p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(Subtraktion)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(Multiplikation)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</a:p>
                    <a:p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(Division, 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</a:p>
                    <a:p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(Division, Ganzzahl)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</a:p>
                    <a:p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(Modulo)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 (Potenzierung)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5690"/>
                  </a:ext>
                </a:extLst>
              </a:tr>
              <a:tr h="1198066">
                <a:tc>
                  <a:txBody>
                    <a:bodyPr/>
                    <a:lstStyle/>
                    <a:p>
                      <a:r>
                        <a:rPr lang="de-D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Vergleichsoperatoren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== </a:t>
                      </a:r>
                    </a:p>
                    <a:p>
                      <a:r>
                        <a:rPr lang="de-DE" b="1" dirty="0"/>
                        <a:t>(Gleich)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!= </a:t>
                      </a:r>
                    </a:p>
                    <a:p>
                      <a:r>
                        <a:rPr lang="de-DE" b="1" dirty="0"/>
                        <a:t>(Ungleich)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&gt; </a:t>
                      </a:r>
                    </a:p>
                    <a:p>
                      <a:r>
                        <a:rPr lang="de-DE" b="1" dirty="0"/>
                        <a:t>(Größer als)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&lt; </a:t>
                      </a:r>
                    </a:p>
                    <a:p>
                      <a:r>
                        <a:rPr lang="de-DE" b="1" dirty="0"/>
                        <a:t>(Kleiner als)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&gt;=</a:t>
                      </a:r>
                    </a:p>
                    <a:p>
                      <a:r>
                        <a:rPr lang="de-DE" b="1" dirty="0"/>
                        <a:t> (Größer gleich)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&lt;= </a:t>
                      </a:r>
                    </a:p>
                    <a:p>
                      <a:r>
                        <a:rPr lang="de-DE" b="1" dirty="0"/>
                        <a:t>(Kleiner gleich)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94889"/>
                  </a:ext>
                </a:extLst>
              </a:tr>
              <a:tr h="1198066">
                <a:tc>
                  <a:txBody>
                    <a:bodyPr/>
                    <a:lstStyle/>
                    <a:p>
                      <a:r>
                        <a:rPr lang="de-D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Logische Operatoren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and </a:t>
                      </a:r>
                    </a:p>
                    <a:p>
                      <a:r>
                        <a:rPr lang="de-DE" b="1" dirty="0"/>
                        <a:t>(UND)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/>
                        <a:t>or</a:t>
                      </a:r>
                      <a:r>
                        <a:rPr lang="de-DE" b="1" dirty="0"/>
                        <a:t> </a:t>
                      </a:r>
                    </a:p>
                    <a:p>
                      <a:r>
                        <a:rPr lang="de-DE" b="1" dirty="0"/>
                        <a:t>(ODER)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not </a:t>
                      </a:r>
                    </a:p>
                    <a:p>
                      <a:r>
                        <a:rPr lang="de-DE" b="1" dirty="0"/>
                        <a:t>(NICHT)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537989"/>
                  </a:ext>
                </a:extLst>
              </a:tr>
              <a:tr h="2224979">
                <a:tc>
                  <a:txBody>
                    <a:bodyPr/>
                    <a:lstStyle/>
                    <a:p>
                      <a:r>
                        <a:rPr lang="de-D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Zuweisungsoperatoren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= (Zuweisung)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+= </a:t>
                      </a:r>
                    </a:p>
                    <a:p>
                      <a:r>
                        <a:rPr lang="de-DE" b="1" dirty="0"/>
                        <a:t>(Addition und Zuweisung)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-= </a:t>
                      </a:r>
                    </a:p>
                    <a:p>
                      <a:r>
                        <a:rPr lang="de-DE" b="1" dirty="0"/>
                        <a:t>(Subtraktion und Zuweisung)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*= (Multiplikation und Zuweisung)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/= </a:t>
                      </a:r>
                    </a:p>
                    <a:p>
                      <a:r>
                        <a:rPr lang="de-DE" b="1" dirty="0"/>
                        <a:t>(Division und</a:t>
                      </a:r>
                      <a:r>
                        <a:rPr lang="de-DE" b="1" baseline="30000" dirty="0"/>
                        <a:t> 1 </a:t>
                      </a:r>
                      <a:r>
                        <a:rPr lang="de-DE" b="1" dirty="0"/>
                        <a:t>Zuweisung)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//= (Ganzzahldivision und Zuweisung)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%= </a:t>
                      </a:r>
                    </a:p>
                    <a:p>
                      <a:r>
                        <a:rPr lang="de-DE" b="1" dirty="0"/>
                        <a:t>(Modulo und Zuweisung)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79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64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CBA230A-DE7E-D837-1F36-D0585B32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Syntax</a:t>
            </a:r>
          </a:p>
        </p:txBody>
      </p:sp>
      <p:pic>
        <p:nvPicPr>
          <p:cNvPr id="5" name="Inhaltsplatzhalter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1F293EBF-90F3-6E75-E7DA-A8049017C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78" y="575118"/>
            <a:ext cx="6544338" cy="5707764"/>
          </a:xfr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1186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nhaltsplatzhalter 6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D0489E01-A2F5-1FA7-EC51-7A9B8C184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7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Microsoft Office PowerPoint</Application>
  <PresentationFormat>Breitbild</PresentationFormat>
  <Paragraphs>86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JetBrains Mono</vt:lpstr>
      <vt:lpstr>Office</vt:lpstr>
      <vt:lpstr>Grundkenntnisse Python</vt:lpstr>
      <vt:lpstr>PowerPoint-Präsentation</vt:lpstr>
      <vt:lpstr>Themen</vt:lpstr>
      <vt:lpstr>Aufgabe</vt:lpstr>
      <vt:lpstr>Syntax</vt:lpstr>
      <vt:lpstr>Syntax</vt:lpstr>
      <vt:lpstr>PowerPoint-Präsentation</vt:lpstr>
      <vt:lpstr>Syntax</vt:lpstr>
      <vt:lpstr>PowerPoint-Präsentation</vt:lpstr>
      <vt:lpstr>Klassen</vt:lpstr>
      <vt:lpstr>PowerPoint-Präsentation</vt:lpstr>
      <vt:lpstr>PowerPoint-Präsentation</vt:lpstr>
      <vt:lpstr>PowerPoint-Präsentation</vt:lpstr>
      <vt:lpstr>PowerPoint-Präsentation</vt:lpstr>
      <vt:lpstr>Funktionen und Methoden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Pakete</vt:lpstr>
      <vt:lpstr>Pakete</vt:lpstr>
      <vt:lpstr>Pakete</vt:lpstr>
      <vt:lpstr>Pakete</vt:lpstr>
      <vt:lpstr>Fertige Anwendung</vt:lpstr>
      <vt:lpstr>Fertige Anwendung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Grunkentnisse Python</dc:title>
  <dc:creator>Max Rebhorn</dc:creator>
  <cp:lastModifiedBy>Max Rebhorn</cp:lastModifiedBy>
  <cp:revision>21</cp:revision>
  <dcterms:created xsi:type="dcterms:W3CDTF">2024-10-30T08:27:58Z</dcterms:created>
  <dcterms:modified xsi:type="dcterms:W3CDTF">2024-12-03T11:18:02Z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3d13871-04ca-409e-a995-eb251e2693ca_Enabled">
    <vt:lpwstr>true</vt:lpwstr>
  </property>
  <property fmtid="{D5CDD505-2E9C-101B-9397-08002B2CF9AE}" pid="3" name="MSIP_Label_33d13871-04ca-409e-a995-eb251e2693ca_SetDate">
    <vt:lpwstr>2024-10-30T08:29:02Z</vt:lpwstr>
  </property>
  <property fmtid="{D5CDD505-2E9C-101B-9397-08002B2CF9AE}" pid="4" name="MSIP_Label_33d13871-04ca-409e-a995-eb251e2693ca_Method">
    <vt:lpwstr>Standard</vt:lpwstr>
  </property>
  <property fmtid="{D5CDD505-2E9C-101B-9397-08002B2CF9AE}" pid="5" name="MSIP_Label_33d13871-04ca-409e-a995-eb251e2693ca_Name">
    <vt:lpwstr>Intern</vt:lpwstr>
  </property>
  <property fmtid="{D5CDD505-2E9C-101B-9397-08002B2CF9AE}" pid="6" name="MSIP_Label_33d13871-04ca-409e-a995-eb251e2693ca_SiteId">
    <vt:lpwstr>7e7ffc63-c878-4435-afb3-23547295f6e3</vt:lpwstr>
  </property>
  <property fmtid="{D5CDD505-2E9C-101B-9397-08002B2CF9AE}" pid="7" name="MSIP_Label_33d13871-04ca-409e-a995-eb251e2693ca_ActionId">
    <vt:lpwstr>22b43981-dc75-4bc3-aeaf-213ff80bfd19</vt:lpwstr>
  </property>
  <property fmtid="{D5CDD505-2E9C-101B-9397-08002B2CF9AE}" pid="8" name="MSIP_Label_33d13871-04ca-409e-a995-eb251e2693ca_ContentBits">
    <vt:lpwstr>0</vt:lpwstr>
  </property>
</Properties>
</file>