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1" id="{69AA65ED-7432-4C28-A644-53705B1B6EF6}">
          <p14:sldIdLst>
            <p14:sldId id="256"/>
            <p14:sldId id="257"/>
          </p14:sldIdLst>
        </p14:section>
        <p14:section name="1part" id="{B7C16D31-01A7-4F24-9EA7-60CCD1FE9BB1}">
          <p14:sldIdLst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2part" id="{42F18BFC-C21C-40D1-A711-1B239DCC59E6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84" autoAdjust="0"/>
    <p:restoredTop sz="94660"/>
  </p:normalViewPr>
  <p:slideViewPr>
    <p:cSldViewPr snapToGrid="0">
      <p:cViewPr>
        <p:scale>
          <a:sx n="100" d="100"/>
          <a:sy n="100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368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17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65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98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6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71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64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9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42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926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01CE-D625-4393-9C1A-0DAD17270DA6}" type="datetimeFigureOut">
              <a:rPr lang="uk-UA" smtClean="0"/>
              <a:t>26.12.2017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96D3-D09B-4613-963D-A0816BD36C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8826C7D4-1653-43BB-AB36-0F35B2E7BD4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4579968" y="1423530"/>
            <a:ext cx="1" cy="62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8EAF4F35-1ABC-46CB-9562-B7B970F866FE}"/>
              </a:ext>
            </a:extLst>
          </p:cNvPr>
          <p:cNvSpPr/>
          <p:nvPr/>
        </p:nvSpPr>
        <p:spPr>
          <a:xfrm>
            <a:off x="4192886" y="1111186"/>
            <a:ext cx="774166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Початок</a:t>
            </a:r>
          </a:p>
        </p:txBody>
      </p:sp>
      <p:sp>
        <p:nvSpPr>
          <p:cNvPr id="11" name="Блок-схема: рішення 10">
            <a:extLst>
              <a:ext uri="{FF2B5EF4-FFF2-40B4-BE49-F238E27FC236}">
                <a16:creationId xmlns:a16="http://schemas.microsoft.com/office/drawing/2014/main" id="{74A5D2D7-564D-4D0A-A935-F3F754A88D30}"/>
              </a:ext>
            </a:extLst>
          </p:cNvPr>
          <p:cNvSpPr/>
          <p:nvPr/>
        </p:nvSpPr>
        <p:spPr>
          <a:xfrm>
            <a:off x="6040177" y="3915741"/>
            <a:ext cx="2375855" cy="4725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Це останній працівник?</a:t>
            </a:r>
          </a:p>
        </p:txBody>
      </p:sp>
      <p:sp>
        <p:nvSpPr>
          <p:cNvPr id="12" name="Блок-схема: процес 11">
            <a:extLst>
              <a:ext uri="{FF2B5EF4-FFF2-40B4-BE49-F238E27FC236}">
                <a16:creationId xmlns:a16="http://schemas.microsoft.com/office/drawing/2014/main" id="{457F19FC-D6B4-4D45-9A4A-5E7188CA84DA}"/>
              </a:ext>
            </a:extLst>
          </p:cNvPr>
          <p:cNvSpPr/>
          <p:nvPr/>
        </p:nvSpPr>
        <p:spPr>
          <a:xfrm>
            <a:off x="3662863" y="2053146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Оголошення структури змінних 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5F9BD61B-303D-426F-A554-A2CC069C4E95}"/>
              </a:ext>
            </a:extLst>
          </p:cNvPr>
          <p:cNvSpPr/>
          <p:nvPr/>
        </p:nvSpPr>
        <p:spPr>
          <a:xfrm>
            <a:off x="4200854" y="5574907"/>
            <a:ext cx="758228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К</a:t>
            </a:r>
            <a:r>
              <a:rPr lang="uk-UA" sz="1350" dirty="0"/>
              <a:t>інець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5BC3EBBC-6D33-4971-B8FB-30D307C278A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4579968" y="2462035"/>
            <a:ext cx="0" cy="6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5AD63180-04B5-42AA-B428-41DFE96CCDF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497073" y="3310087"/>
            <a:ext cx="338471" cy="1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Блок-схема: процес 18">
            <a:extLst>
              <a:ext uri="{FF2B5EF4-FFF2-40B4-BE49-F238E27FC236}">
                <a16:creationId xmlns:a16="http://schemas.microsoft.com/office/drawing/2014/main" id="{C94C149D-CC15-49C5-882B-7667825B66C7}"/>
              </a:ext>
            </a:extLst>
          </p:cNvPr>
          <p:cNvSpPr/>
          <p:nvPr/>
        </p:nvSpPr>
        <p:spPr>
          <a:xfrm>
            <a:off x="3662863" y="3105642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Введення данних</a:t>
            </a: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1B5FAF7A-F314-4035-8970-AFE1E91F5BE0}"/>
              </a:ext>
            </a:extLst>
          </p:cNvPr>
          <p:cNvCxnSpPr>
            <a:cxnSpLocks/>
          </p:cNvCxnSpPr>
          <p:nvPr/>
        </p:nvCxnSpPr>
        <p:spPr>
          <a:xfrm flipH="1">
            <a:off x="5484175" y="3464584"/>
            <a:ext cx="35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Блок-схема: процес 27">
            <a:extLst>
              <a:ext uri="{FF2B5EF4-FFF2-40B4-BE49-F238E27FC236}">
                <a16:creationId xmlns:a16="http://schemas.microsoft.com/office/drawing/2014/main" id="{FFD5E81F-F36E-408F-B545-2D1C4BB0E947}"/>
              </a:ext>
            </a:extLst>
          </p:cNvPr>
          <p:cNvSpPr/>
          <p:nvPr/>
        </p:nvSpPr>
        <p:spPr>
          <a:xfrm>
            <a:off x="5835544" y="917178"/>
            <a:ext cx="3073197" cy="481390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15" name="Блок-схема: дані 14">
            <a:extLst>
              <a:ext uri="{FF2B5EF4-FFF2-40B4-BE49-F238E27FC236}">
                <a16:creationId xmlns:a16="http://schemas.microsoft.com/office/drawing/2014/main" id="{3659BC2C-A5FC-476B-BFE2-80D37B5EBB1B}"/>
              </a:ext>
            </a:extLst>
          </p:cNvPr>
          <p:cNvSpPr/>
          <p:nvPr/>
        </p:nvSpPr>
        <p:spPr>
          <a:xfrm>
            <a:off x="6024504" y="1275652"/>
            <a:ext cx="2475531" cy="40888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Число працівників для введення</a:t>
            </a:r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42807214-CAC2-40C2-8DCC-84FEB10E0215}"/>
              </a:ext>
            </a:extLst>
          </p:cNvPr>
          <p:cNvCxnSpPr>
            <a:cxnSpLocks/>
            <a:stCxn id="32" idx="2"/>
            <a:endCxn id="15" idx="1"/>
          </p:cNvCxnSpPr>
          <p:nvPr/>
        </p:nvCxnSpPr>
        <p:spPr>
          <a:xfrm>
            <a:off x="7262270" y="1179110"/>
            <a:ext cx="0" cy="9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9A9817DB-2F21-4560-9444-E8B0089FD567}"/>
              </a:ext>
            </a:extLst>
          </p:cNvPr>
          <p:cNvCxnSpPr>
            <a:cxnSpLocks/>
          </p:cNvCxnSpPr>
          <p:nvPr/>
        </p:nvCxnSpPr>
        <p:spPr>
          <a:xfrm>
            <a:off x="7251941" y="1684538"/>
            <a:ext cx="0" cy="16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E0BFC102-611E-4FB9-A7B4-7ED1E9F41599}"/>
              </a:ext>
            </a:extLst>
          </p:cNvPr>
          <p:cNvSpPr/>
          <p:nvPr/>
        </p:nvSpPr>
        <p:spPr>
          <a:xfrm>
            <a:off x="6872410" y="917179"/>
            <a:ext cx="779720" cy="261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Початок</a:t>
            </a:r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8F6DC49A-F6DC-4F37-A565-AB34A65164D1}"/>
              </a:ext>
            </a:extLst>
          </p:cNvPr>
          <p:cNvSpPr/>
          <p:nvPr/>
        </p:nvSpPr>
        <p:spPr>
          <a:xfrm>
            <a:off x="6950394" y="5099232"/>
            <a:ext cx="659101" cy="243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К</a:t>
            </a:r>
            <a:r>
              <a:rPr lang="uk-UA" sz="1350" dirty="0"/>
              <a:t>інець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3B927-C3AB-4B3F-8898-CE6435164704}"/>
              </a:ext>
            </a:extLst>
          </p:cNvPr>
          <p:cNvSpPr txBox="1"/>
          <p:nvPr/>
        </p:nvSpPr>
        <p:spPr>
          <a:xfrm>
            <a:off x="6050506" y="5316078"/>
            <a:ext cx="25319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350" dirty="0"/>
              <a:t>Схема функції введення та створення об’єктів</a:t>
            </a:r>
          </a:p>
        </p:txBody>
      </p:sp>
      <p:sp>
        <p:nvSpPr>
          <p:cNvPr id="35" name="Блок-схема: процес 34">
            <a:extLst>
              <a:ext uri="{FF2B5EF4-FFF2-40B4-BE49-F238E27FC236}">
                <a16:creationId xmlns:a16="http://schemas.microsoft.com/office/drawing/2014/main" id="{7A4A5510-896A-4F51-99F9-CFC0908E934F}"/>
              </a:ext>
            </a:extLst>
          </p:cNvPr>
          <p:cNvSpPr/>
          <p:nvPr/>
        </p:nvSpPr>
        <p:spPr>
          <a:xfrm>
            <a:off x="6024504" y="4533634"/>
            <a:ext cx="2531982" cy="4847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Копіювання об’єктів з вектора до звичайного масиву</a:t>
            </a:r>
          </a:p>
        </p:txBody>
      </p:sp>
      <p:cxnSp>
        <p:nvCxnSpPr>
          <p:cNvPr id="36" name="Пряма зі стрілкою 35">
            <a:extLst>
              <a:ext uri="{FF2B5EF4-FFF2-40B4-BE49-F238E27FC236}">
                <a16:creationId xmlns:a16="http://schemas.microsoft.com/office/drawing/2014/main" id="{1CC180D5-DEE5-47D2-9AD1-23841FF472E6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7228104" y="4388253"/>
            <a:ext cx="62391" cy="14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BE31EC-C99E-4C56-B22F-CACDF254A81D}"/>
              </a:ext>
            </a:extLst>
          </p:cNvPr>
          <p:cNvSpPr txBox="1"/>
          <p:nvPr/>
        </p:nvSpPr>
        <p:spPr>
          <a:xfrm>
            <a:off x="7279943" y="4270143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83AB41-8D6D-445A-A75B-DFB074B33B81}"/>
              </a:ext>
            </a:extLst>
          </p:cNvPr>
          <p:cNvSpPr txBox="1"/>
          <p:nvPr/>
        </p:nvSpPr>
        <p:spPr>
          <a:xfrm>
            <a:off x="8534652" y="3657689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cxnSp>
        <p:nvCxnSpPr>
          <p:cNvPr id="52" name="Сполучна лінія: уступом 51">
            <a:extLst>
              <a:ext uri="{FF2B5EF4-FFF2-40B4-BE49-F238E27FC236}">
                <a16:creationId xmlns:a16="http://schemas.microsoft.com/office/drawing/2014/main" id="{FC5A0669-5522-46B8-B190-C496BE50FE67}"/>
              </a:ext>
            </a:extLst>
          </p:cNvPr>
          <p:cNvCxnSpPr>
            <a:cxnSpLocks/>
            <a:stCxn id="75" idx="0"/>
            <a:endCxn id="53" idx="0"/>
          </p:cNvCxnSpPr>
          <p:nvPr/>
        </p:nvCxnSpPr>
        <p:spPr>
          <a:xfrm rot="16200000" flipV="1">
            <a:off x="7266909" y="1982223"/>
            <a:ext cx="1240024" cy="1269956"/>
          </a:xfrm>
          <a:prstGeom prst="bentConnector3">
            <a:avLst>
              <a:gd name="adj1" fmla="val 1138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Прямокутник 52">
            <a:extLst>
              <a:ext uri="{FF2B5EF4-FFF2-40B4-BE49-F238E27FC236}">
                <a16:creationId xmlns:a16="http://schemas.microsoft.com/office/drawing/2014/main" id="{8B2169B0-EE83-4329-943C-3A991D19CBEC}"/>
              </a:ext>
            </a:extLst>
          </p:cNvPr>
          <p:cNvSpPr/>
          <p:nvPr/>
        </p:nvSpPr>
        <p:spPr>
          <a:xfrm>
            <a:off x="6257274" y="1997189"/>
            <a:ext cx="1989335" cy="520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Запит на введення поля</a:t>
            </a:r>
          </a:p>
        </p:txBody>
      </p:sp>
      <p:sp>
        <p:nvSpPr>
          <p:cNvPr id="58" name="Блок-схема: рішення 57">
            <a:extLst>
              <a:ext uri="{FF2B5EF4-FFF2-40B4-BE49-F238E27FC236}">
                <a16:creationId xmlns:a16="http://schemas.microsoft.com/office/drawing/2014/main" id="{E02E0071-2606-4307-95FB-07A0A02D2F71}"/>
              </a:ext>
            </a:extLst>
          </p:cNvPr>
          <p:cNvSpPr/>
          <p:nvPr/>
        </p:nvSpPr>
        <p:spPr>
          <a:xfrm>
            <a:off x="6305547" y="2668591"/>
            <a:ext cx="1892789" cy="5981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Помилка введення</a:t>
            </a:r>
          </a:p>
        </p:txBody>
      </p:sp>
      <p:cxnSp>
        <p:nvCxnSpPr>
          <p:cNvPr id="59" name="Пряма зі стрілкою 58">
            <a:extLst>
              <a:ext uri="{FF2B5EF4-FFF2-40B4-BE49-F238E27FC236}">
                <a16:creationId xmlns:a16="http://schemas.microsoft.com/office/drawing/2014/main" id="{4246D334-95B7-4F66-8638-F0EAD171F4D7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251941" y="2517994"/>
            <a:ext cx="0" cy="15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8E4999F-4B70-456A-958D-4753F8CD3271}"/>
              </a:ext>
            </a:extLst>
          </p:cNvPr>
          <p:cNvSpPr txBox="1"/>
          <p:nvPr/>
        </p:nvSpPr>
        <p:spPr>
          <a:xfrm>
            <a:off x="8198335" y="2933716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cxnSp>
        <p:nvCxnSpPr>
          <p:cNvPr id="64" name="Сполучна лінія: уступом 63">
            <a:extLst>
              <a:ext uri="{FF2B5EF4-FFF2-40B4-BE49-F238E27FC236}">
                <a16:creationId xmlns:a16="http://schemas.microsoft.com/office/drawing/2014/main" id="{DCC1032C-529C-40FB-BE5C-482A3AA50FC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198336" y="2793021"/>
            <a:ext cx="146686" cy="174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кутник 68">
            <a:extLst>
              <a:ext uri="{FF2B5EF4-FFF2-40B4-BE49-F238E27FC236}">
                <a16:creationId xmlns:a16="http://schemas.microsoft.com/office/drawing/2014/main" id="{7A79E084-933E-4853-9CB7-D835A5E1894A}"/>
              </a:ext>
            </a:extLst>
          </p:cNvPr>
          <p:cNvSpPr/>
          <p:nvPr/>
        </p:nvSpPr>
        <p:spPr>
          <a:xfrm>
            <a:off x="7908123" y="2593293"/>
            <a:ext cx="710661" cy="2314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Повторний запит</a:t>
            </a:r>
          </a:p>
        </p:txBody>
      </p:sp>
      <p:cxnSp>
        <p:nvCxnSpPr>
          <p:cNvPr id="70" name="Сполучна лінія: уступом 69">
            <a:extLst>
              <a:ext uri="{FF2B5EF4-FFF2-40B4-BE49-F238E27FC236}">
                <a16:creationId xmlns:a16="http://schemas.microsoft.com/office/drawing/2014/main" id="{D18FA573-3B3C-4C23-82EA-9F91CA337BA1}"/>
              </a:ext>
            </a:extLst>
          </p:cNvPr>
          <p:cNvCxnSpPr>
            <a:cxnSpLocks/>
            <a:stCxn id="69" idx="0"/>
            <a:endCxn id="53" idx="0"/>
          </p:cNvCxnSpPr>
          <p:nvPr/>
        </p:nvCxnSpPr>
        <p:spPr>
          <a:xfrm rot="16200000" flipV="1">
            <a:off x="7459647" y="1789485"/>
            <a:ext cx="596104" cy="1011512"/>
          </a:xfrm>
          <a:prstGeom prst="bentConnector3">
            <a:avLst>
              <a:gd name="adj1" fmla="val 128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кутник 74">
            <a:extLst>
              <a:ext uri="{FF2B5EF4-FFF2-40B4-BE49-F238E27FC236}">
                <a16:creationId xmlns:a16="http://schemas.microsoft.com/office/drawing/2014/main" id="{AFAEB8A0-B7E9-4919-999E-EB02207FEFB3}"/>
              </a:ext>
            </a:extLst>
          </p:cNvPr>
          <p:cNvSpPr/>
          <p:nvPr/>
        </p:nvSpPr>
        <p:spPr>
          <a:xfrm>
            <a:off x="8166567" y="3237212"/>
            <a:ext cx="710661" cy="27699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Наступний працівник</a:t>
            </a:r>
          </a:p>
        </p:txBody>
      </p:sp>
      <p:cxnSp>
        <p:nvCxnSpPr>
          <p:cNvPr id="78" name="Сполучна лінія: уступом 77">
            <a:extLst>
              <a:ext uri="{FF2B5EF4-FFF2-40B4-BE49-F238E27FC236}">
                <a16:creationId xmlns:a16="http://schemas.microsoft.com/office/drawing/2014/main" id="{AD688E0C-F055-4DCD-BA63-D5DF5F9CFFF5}"/>
              </a:ext>
            </a:extLst>
          </p:cNvPr>
          <p:cNvCxnSpPr>
            <a:cxnSpLocks/>
            <a:stCxn id="11" idx="3"/>
            <a:endCxn id="75" idx="2"/>
          </p:cNvCxnSpPr>
          <p:nvPr/>
        </p:nvCxnSpPr>
        <p:spPr>
          <a:xfrm flipV="1">
            <a:off x="8416032" y="3514212"/>
            <a:ext cx="105866" cy="637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 зі стрілкою 80">
            <a:extLst>
              <a:ext uri="{FF2B5EF4-FFF2-40B4-BE49-F238E27FC236}">
                <a16:creationId xmlns:a16="http://schemas.microsoft.com/office/drawing/2014/main" id="{EE458438-0B91-4027-B8D9-6CFCFD1E342B}"/>
              </a:ext>
            </a:extLst>
          </p:cNvPr>
          <p:cNvCxnSpPr>
            <a:cxnSpLocks/>
            <a:stCxn id="58" idx="2"/>
            <a:endCxn id="89" idx="0"/>
          </p:cNvCxnSpPr>
          <p:nvPr/>
        </p:nvCxnSpPr>
        <p:spPr>
          <a:xfrm flipH="1">
            <a:off x="7247662" y="3266766"/>
            <a:ext cx="4280" cy="13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870D244-D5D9-4B13-8290-92EA09F42C2E}"/>
              </a:ext>
            </a:extLst>
          </p:cNvPr>
          <p:cNvSpPr txBox="1"/>
          <p:nvPr/>
        </p:nvSpPr>
        <p:spPr>
          <a:xfrm>
            <a:off x="7265738" y="3187585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sp>
        <p:nvSpPr>
          <p:cNvPr id="89" name="Блок-схема: рішення 88">
            <a:extLst>
              <a:ext uri="{FF2B5EF4-FFF2-40B4-BE49-F238E27FC236}">
                <a16:creationId xmlns:a16="http://schemas.microsoft.com/office/drawing/2014/main" id="{9CA2FB42-8004-4CDA-A088-493D44643F28}"/>
              </a:ext>
            </a:extLst>
          </p:cNvPr>
          <p:cNvSpPr/>
          <p:nvPr/>
        </p:nvSpPr>
        <p:spPr>
          <a:xfrm>
            <a:off x="6035898" y="3399943"/>
            <a:ext cx="2423528" cy="4287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Всі поля введені?</a:t>
            </a:r>
          </a:p>
        </p:txBody>
      </p:sp>
      <p:cxnSp>
        <p:nvCxnSpPr>
          <p:cNvPr id="98" name="Пряма зі стрілкою 97">
            <a:extLst>
              <a:ext uri="{FF2B5EF4-FFF2-40B4-BE49-F238E27FC236}">
                <a16:creationId xmlns:a16="http://schemas.microsoft.com/office/drawing/2014/main" id="{1D3A4285-10E0-43BC-9DA7-73C6213296D3}"/>
              </a:ext>
            </a:extLst>
          </p:cNvPr>
          <p:cNvCxnSpPr>
            <a:cxnSpLocks/>
            <a:stCxn id="89" idx="2"/>
            <a:endCxn id="11" idx="0"/>
          </p:cNvCxnSpPr>
          <p:nvPr/>
        </p:nvCxnSpPr>
        <p:spPr>
          <a:xfrm flipH="1">
            <a:off x="7228104" y="3828653"/>
            <a:ext cx="19558" cy="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F0492-B7A9-480F-AA15-82F6A0F5D443}"/>
              </a:ext>
            </a:extLst>
          </p:cNvPr>
          <p:cNvSpPr txBox="1"/>
          <p:nvPr/>
        </p:nvSpPr>
        <p:spPr>
          <a:xfrm>
            <a:off x="7410373" y="3733697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cxnSp>
        <p:nvCxnSpPr>
          <p:cNvPr id="102" name="Пряма зі стрілкою 101">
            <a:extLst>
              <a:ext uri="{FF2B5EF4-FFF2-40B4-BE49-F238E27FC236}">
                <a16:creationId xmlns:a16="http://schemas.microsoft.com/office/drawing/2014/main" id="{B9FBFD48-E22C-4570-B28C-D31B46501937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>
            <a:off x="7279944" y="5018383"/>
            <a:ext cx="10551" cy="8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Сполучна лінія: уступом 104">
            <a:extLst>
              <a:ext uri="{FF2B5EF4-FFF2-40B4-BE49-F238E27FC236}">
                <a16:creationId xmlns:a16="http://schemas.microsoft.com/office/drawing/2014/main" id="{86A88E61-7C85-4EBF-A524-66D79F8D7FE9}"/>
              </a:ext>
            </a:extLst>
          </p:cNvPr>
          <p:cNvCxnSpPr>
            <a:cxnSpLocks/>
            <a:stCxn id="110" idx="0"/>
            <a:endCxn id="53" idx="0"/>
          </p:cNvCxnSpPr>
          <p:nvPr/>
        </p:nvCxnSpPr>
        <p:spPr>
          <a:xfrm rot="5400000" flipH="1" flipV="1">
            <a:off x="6417244" y="1778067"/>
            <a:ext cx="615576" cy="1053819"/>
          </a:xfrm>
          <a:prstGeom prst="bentConnector3">
            <a:avLst>
              <a:gd name="adj1" fmla="val 127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9C3DBF-A106-4663-A3B7-7151CB6252B6}"/>
              </a:ext>
            </a:extLst>
          </p:cNvPr>
          <p:cNvSpPr txBox="1"/>
          <p:nvPr/>
        </p:nvSpPr>
        <p:spPr>
          <a:xfrm>
            <a:off x="5913218" y="3083006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sp>
        <p:nvSpPr>
          <p:cNvPr id="110" name="Прямокутник 109">
            <a:extLst>
              <a:ext uri="{FF2B5EF4-FFF2-40B4-BE49-F238E27FC236}">
                <a16:creationId xmlns:a16="http://schemas.microsoft.com/office/drawing/2014/main" id="{D2521FA6-E601-4DBA-846A-A7F031B19C27}"/>
              </a:ext>
            </a:extLst>
          </p:cNvPr>
          <p:cNvSpPr/>
          <p:nvPr/>
        </p:nvSpPr>
        <p:spPr>
          <a:xfrm>
            <a:off x="5901198" y="2612764"/>
            <a:ext cx="593849" cy="25642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Наступне поле</a:t>
            </a:r>
          </a:p>
        </p:txBody>
      </p:sp>
      <p:cxnSp>
        <p:nvCxnSpPr>
          <p:cNvPr id="112" name="Сполучна лінія: уступом 111">
            <a:extLst>
              <a:ext uri="{FF2B5EF4-FFF2-40B4-BE49-F238E27FC236}">
                <a16:creationId xmlns:a16="http://schemas.microsoft.com/office/drawing/2014/main" id="{C31C4582-69D2-470E-8E1F-C2FEC109A1AA}"/>
              </a:ext>
            </a:extLst>
          </p:cNvPr>
          <p:cNvCxnSpPr>
            <a:cxnSpLocks/>
            <a:stCxn id="89" idx="1"/>
            <a:endCxn id="110" idx="2"/>
          </p:cNvCxnSpPr>
          <p:nvPr/>
        </p:nvCxnSpPr>
        <p:spPr>
          <a:xfrm rot="10800000" flipH="1">
            <a:off x="6035898" y="2869191"/>
            <a:ext cx="162224" cy="745107"/>
          </a:xfrm>
          <a:prstGeom prst="bentConnector4">
            <a:avLst>
              <a:gd name="adj1" fmla="val -105687"/>
              <a:gd name="adj2" fmla="val 64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 зі стрілкою 126">
            <a:extLst>
              <a:ext uri="{FF2B5EF4-FFF2-40B4-BE49-F238E27FC236}">
                <a16:creationId xmlns:a16="http://schemas.microsoft.com/office/drawing/2014/main" id="{E309DB74-B838-49B3-9A08-D65F51F956E1}"/>
              </a:ext>
            </a:extLst>
          </p:cNvPr>
          <p:cNvCxnSpPr>
            <a:cxnSpLocks/>
            <a:stCxn id="19" idx="2"/>
            <a:endCxn id="129" idx="0"/>
          </p:cNvCxnSpPr>
          <p:nvPr/>
        </p:nvCxnSpPr>
        <p:spPr>
          <a:xfrm>
            <a:off x="4579968" y="3514530"/>
            <a:ext cx="0" cy="5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Блок-схема: процес 128">
            <a:extLst>
              <a:ext uri="{FF2B5EF4-FFF2-40B4-BE49-F238E27FC236}">
                <a16:creationId xmlns:a16="http://schemas.microsoft.com/office/drawing/2014/main" id="{9BF695CC-6C62-4703-8288-EDFC92F961A9}"/>
              </a:ext>
            </a:extLst>
          </p:cNvPr>
          <p:cNvSpPr/>
          <p:nvPr/>
        </p:nvSpPr>
        <p:spPr>
          <a:xfrm>
            <a:off x="3662863" y="4055891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Запис у файл</a:t>
            </a:r>
          </a:p>
        </p:txBody>
      </p:sp>
      <p:cxnSp>
        <p:nvCxnSpPr>
          <p:cNvPr id="132" name="Пряма зі стрілкою 131">
            <a:extLst>
              <a:ext uri="{FF2B5EF4-FFF2-40B4-BE49-F238E27FC236}">
                <a16:creationId xmlns:a16="http://schemas.microsoft.com/office/drawing/2014/main" id="{01F12263-5C73-4B83-B4DD-0B4A7BA3CE49}"/>
              </a:ext>
            </a:extLst>
          </p:cNvPr>
          <p:cNvCxnSpPr>
            <a:cxnSpLocks/>
            <a:stCxn id="129" idx="2"/>
            <a:endCxn id="13" idx="0"/>
          </p:cNvCxnSpPr>
          <p:nvPr/>
        </p:nvCxnSpPr>
        <p:spPr>
          <a:xfrm>
            <a:off x="4579968" y="4464780"/>
            <a:ext cx="0" cy="11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Блок-схема: процес 144">
            <a:extLst>
              <a:ext uri="{FF2B5EF4-FFF2-40B4-BE49-F238E27FC236}">
                <a16:creationId xmlns:a16="http://schemas.microsoft.com/office/drawing/2014/main" id="{F48136A6-1977-4AF4-BE97-00EC47B14911}"/>
              </a:ext>
            </a:extLst>
          </p:cNvPr>
          <p:cNvSpPr/>
          <p:nvPr/>
        </p:nvSpPr>
        <p:spPr>
          <a:xfrm>
            <a:off x="1147989" y="2182242"/>
            <a:ext cx="2227000" cy="358235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cxnSp>
        <p:nvCxnSpPr>
          <p:cNvPr id="146" name="Пряма зі стрілкою 145">
            <a:extLst>
              <a:ext uri="{FF2B5EF4-FFF2-40B4-BE49-F238E27FC236}">
                <a16:creationId xmlns:a16="http://schemas.microsoft.com/office/drawing/2014/main" id="{0D0388AC-FA54-4E99-B3B4-96997332C7CE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3365900" y="4260335"/>
            <a:ext cx="296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Пряма зі стрілкою 148">
            <a:extLst>
              <a:ext uri="{FF2B5EF4-FFF2-40B4-BE49-F238E27FC236}">
                <a16:creationId xmlns:a16="http://schemas.microsoft.com/office/drawing/2014/main" id="{20EE9BB5-85A0-48D1-B581-796A42CB3187}"/>
              </a:ext>
            </a:extLst>
          </p:cNvPr>
          <p:cNvCxnSpPr>
            <a:cxnSpLocks/>
          </p:cNvCxnSpPr>
          <p:nvPr/>
        </p:nvCxnSpPr>
        <p:spPr>
          <a:xfrm>
            <a:off x="3373169" y="4388253"/>
            <a:ext cx="296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595BD-F5CB-4E1F-9342-718BDB193387}"/>
              </a:ext>
            </a:extLst>
          </p:cNvPr>
          <p:cNvSpPr txBox="1"/>
          <p:nvPr/>
        </p:nvSpPr>
        <p:spPr>
          <a:xfrm>
            <a:off x="1002410" y="5521210"/>
            <a:ext cx="2531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350" dirty="0"/>
              <a:t>Схема функції запису у файл</a:t>
            </a:r>
          </a:p>
        </p:txBody>
      </p:sp>
      <p:sp>
        <p:nvSpPr>
          <p:cNvPr id="162" name="Прямокутник: округлені кути 161">
            <a:extLst>
              <a:ext uri="{FF2B5EF4-FFF2-40B4-BE49-F238E27FC236}">
                <a16:creationId xmlns:a16="http://schemas.microsoft.com/office/drawing/2014/main" id="{E91EAA72-F184-49C0-8120-C815D95D0376}"/>
              </a:ext>
            </a:extLst>
          </p:cNvPr>
          <p:cNvSpPr/>
          <p:nvPr/>
        </p:nvSpPr>
        <p:spPr>
          <a:xfrm>
            <a:off x="1817698" y="2210207"/>
            <a:ext cx="779720" cy="261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Початок</a:t>
            </a:r>
          </a:p>
        </p:txBody>
      </p:sp>
      <p:sp>
        <p:nvSpPr>
          <p:cNvPr id="163" name="Прямокутник: округлені кути 162">
            <a:extLst>
              <a:ext uri="{FF2B5EF4-FFF2-40B4-BE49-F238E27FC236}">
                <a16:creationId xmlns:a16="http://schemas.microsoft.com/office/drawing/2014/main" id="{C71E109C-4C69-4D0D-834D-FE89C379C7E0}"/>
              </a:ext>
            </a:extLst>
          </p:cNvPr>
          <p:cNvSpPr/>
          <p:nvPr/>
        </p:nvSpPr>
        <p:spPr>
          <a:xfrm>
            <a:off x="1834644" y="5210862"/>
            <a:ext cx="659101" cy="243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К</a:t>
            </a:r>
            <a:r>
              <a:rPr lang="uk-UA" sz="1350" dirty="0"/>
              <a:t>інець</a:t>
            </a:r>
          </a:p>
        </p:txBody>
      </p:sp>
      <p:sp>
        <p:nvSpPr>
          <p:cNvPr id="164" name="Блок-схема: процес 163">
            <a:extLst>
              <a:ext uri="{FF2B5EF4-FFF2-40B4-BE49-F238E27FC236}">
                <a16:creationId xmlns:a16="http://schemas.microsoft.com/office/drawing/2014/main" id="{C03130D1-096C-41BA-885D-5242D9884963}"/>
              </a:ext>
            </a:extLst>
          </p:cNvPr>
          <p:cNvSpPr/>
          <p:nvPr/>
        </p:nvSpPr>
        <p:spPr>
          <a:xfrm>
            <a:off x="1271140" y="2588577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Відкриття файлу з флагом «очищення»</a:t>
            </a:r>
          </a:p>
        </p:txBody>
      </p:sp>
      <p:sp>
        <p:nvSpPr>
          <p:cNvPr id="165" name="Блок-схема: процес 164">
            <a:extLst>
              <a:ext uri="{FF2B5EF4-FFF2-40B4-BE49-F238E27FC236}">
                <a16:creationId xmlns:a16="http://schemas.microsoft.com/office/drawing/2014/main" id="{053D0FD7-1867-494C-AB19-297760D84EF4}"/>
              </a:ext>
            </a:extLst>
          </p:cNvPr>
          <p:cNvSpPr/>
          <p:nvPr/>
        </p:nvSpPr>
        <p:spPr>
          <a:xfrm>
            <a:off x="1279127" y="3288069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Вивід об’єкта в файл</a:t>
            </a:r>
          </a:p>
        </p:txBody>
      </p:sp>
      <p:sp>
        <p:nvSpPr>
          <p:cNvPr id="166" name="Блок-схема: рішення 165">
            <a:extLst>
              <a:ext uri="{FF2B5EF4-FFF2-40B4-BE49-F238E27FC236}">
                <a16:creationId xmlns:a16="http://schemas.microsoft.com/office/drawing/2014/main" id="{5E1589A9-50CA-431E-B0B1-E9B566D9B932}"/>
              </a:ext>
            </a:extLst>
          </p:cNvPr>
          <p:cNvSpPr/>
          <p:nvPr/>
        </p:nvSpPr>
        <p:spPr>
          <a:xfrm>
            <a:off x="1160464" y="3833450"/>
            <a:ext cx="2007461" cy="7274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Це останній об’єкт?</a:t>
            </a:r>
          </a:p>
        </p:txBody>
      </p:sp>
      <p:cxnSp>
        <p:nvCxnSpPr>
          <p:cNvPr id="169" name="Пряма зі стрілкою 168">
            <a:extLst>
              <a:ext uri="{FF2B5EF4-FFF2-40B4-BE49-F238E27FC236}">
                <a16:creationId xmlns:a16="http://schemas.microsoft.com/office/drawing/2014/main" id="{106F4E7A-FA35-4621-AFB6-27F535D96BDB}"/>
              </a:ext>
            </a:extLst>
          </p:cNvPr>
          <p:cNvCxnSpPr>
            <a:cxnSpLocks/>
            <a:stCxn id="166" idx="2"/>
            <a:endCxn id="172" idx="0"/>
          </p:cNvCxnSpPr>
          <p:nvPr/>
        </p:nvCxnSpPr>
        <p:spPr>
          <a:xfrm>
            <a:off x="2164194" y="4560887"/>
            <a:ext cx="0" cy="1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Блок-схема: процес 171">
            <a:extLst>
              <a:ext uri="{FF2B5EF4-FFF2-40B4-BE49-F238E27FC236}">
                <a16:creationId xmlns:a16="http://schemas.microsoft.com/office/drawing/2014/main" id="{B6009A7E-25EA-42D8-8431-CE39DC33EF7B}"/>
              </a:ext>
            </a:extLst>
          </p:cNvPr>
          <p:cNvSpPr/>
          <p:nvPr/>
        </p:nvSpPr>
        <p:spPr>
          <a:xfrm>
            <a:off x="1247089" y="4679848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Закрити файл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5DB831-89AD-47F7-BFD6-D459BD0C35A1}"/>
              </a:ext>
            </a:extLst>
          </p:cNvPr>
          <p:cNvSpPr txBox="1"/>
          <p:nvPr/>
        </p:nvSpPr>
        <p:spPr>
          <a:xfrm>
            <a:off x="2404223" y="4441924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cxnSp>
        <p:nvCxnSpPr>
          <p:cNvPr id="176" name="Пряма зі стрілкою 175">
            <a:extLst>
              <a:ext uri="{FF2B5EF4-FFF2-40B4-BE49-F238E27FC236}">
                <a16:creationId xmlns:a16="http://schemas.microsoft.com/office/drawing/2014/main" id="{A1653AA7-88DE-4370-8BA6-A33266EFFEB8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>
            <a:off x="2164194" y="5088737"/>
            <a:ext cx="0" cy="1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Сполучна лінія: уступом 179">
            <a:extLst>
              <a:ext uri="{FF2B5EF4-FFF2-40B4-BE49-F238E27FC236}">
                <a16:creationId xmlns:a16="http://schemas.microsoft.com/office/drawing/2014/main" id="{B4D3518F-15DF-4CD9-883D-26915B3F6340}"/>
              </a:ext>
            </a:extLst>
          </p:cNvPr>
          <p:cNvCxnSpPr>
            <a:cxnSpLocks/>
            <a:endCxn id="165" idx="0"/>
          </p:cNvCxnSpPr>
          <p:nvPr/>
        </p:nvCxnSpPr>
        <p:spPr>
          <a:xfrm flipH="1" flipV="1">
            <a:off x="2196233" y="3288069"/>
            <a:ext cx="975608" cy="904303"/>
          </a:xfrm>
          <a:prstGeom prst="bentConnector4">
            <a:avLst>
              <a:gd name="adj1" fmla="val -17574"/>
              <a:gd name="adj2" fmla="val 118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72CD4B1-075F-43E6-854E-22E3D78E78AD}"/>
              </a:ext>
            </a:extLst>
          </p:cNvPr>
          <p:cNvSpPr txBox="1"/>
          <p:nvPr/>
        </p:nvSpPr>
        <p:spPr>
          <a:xfrm>
            <a:off x="3072771" y="3922687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cxnSp>
        <p:nvCxnSpPr>
          <p:cNvPr id="191" name="Пряма зі стрілкою 190">
            <a:extLst>
              <a:ext uri="{FF2B5EF4-FFF2-40B4-BE49-F238E27FC236}">
                <a16:creationId xmlns:a16="http://schemas.microsoft.com/office/drawing/2014/main" id="{1CB6CE74-1AE1-4AD5-99CE-6EEDA02EA0B4}"/>
              </a:ext>
            </a:extLst>
          </p:cNvPr>
          <p:cNvCxnSpPr>
            <a:cxnSpLocks/>
            <a:stCxn id="165" idx="2"/>
            <a:endCxn id="166" idx="0"/>
          </p:cNvCxnSpPr>
          <p:nvPr/>
        </p:nvCxnSpPr>
        <p:spPr>
          <a:xfrm flipH="1">
            <a:off x="2164194" y="3696958"/>
            <a:ext cx="32039" cy="13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Пряма зі стрілкою 195">
            <a:extLst>
              <a:ext uri="{FF2B5EF4-FFF2-40B4-BE49-F238E27FC236}">
                <a16:creationId xmlns:a16="http://schemas.microsoft.com/office/drawing/2014/main" id="{A3388C43-CC12-44BF-AAAD-BF0CE2A53717}"/>
              </a:ext>
            </a:extLst>
          </p:cNvPr>
          <p:cNvCxnSpPr>
            <a:cxnSpLocks/>
            <a:stCxn id="162" idx="2"/>
            <a:endCxn id="164" idx="0"/>
          </p:cNvCxnSpPr>
          <p:nvPr/>
        </p:nvCxnSpPr>
        <p:spPr>
          <a:xfrm flipH="1">
            <a:off x="2188245" y="2472139"/>
            <a:ext cx="19313" cy="11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Пряма зі стрілкою 198">
            <a:extLst>
              <a:ext uri="{FF2B5EF4-FFF2-40B4-BE49-F238E27FC236}">
                <a16:creationId xmlns:a16="http://schemas.microsoft.com/office/drawing/2014/main" id="{9C59E667-FB27-4733-877B-8F5B46045713}"/>
              </a:ext>
            </a:extLst>
          </p:cNvPr>
          <p:cNvCxnSpPr>
            <a:cxnSpLocks/>
            <a:stCxn id="164" idx="2"/>
            <a:endCxn id="165" idx="0"/>
          </p:cNvCxnSpPr>
          <p:nvPr/>
        </p:nvCxnSpPr>
        <p:spPr>
          <a:xfrm>
            <a:off x="2188245" y="2997465"/>
            <a:ext cx="7988" cy="29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5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і 5">
            <a:extLst>
              <a:ext uri="{FF2B5EF4-FFF2-40B4-BE49-F238E27FC236}">
                <a16:creationId xmlns:a16="http://schemas.microsoft.com/office/drawing/2014/main" id="{001E045F-9D06-47B7-8F97-F0134C6ED8C0}"/>
              </a:ext>
            </a:extLst>
          </p:cNvPr>
          <p:cNvSpPr/>
          <p:nvPr/>
        </p:nvSpPr>
        <p:spPr>
          <a:xfrm>
            <a:off x="137709" y="851984"/>
            <a:ext cx="6082116" cy="11039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/>
              <a:t>cout &lt;&lt; "Файл успішно прочитано!" &lt;&lt; endl;</a:t>
            </a:r>
          </a:p>
          <a:p>
            <a:r>
              <a:rPr lang="ru-RU" sz="1400"/>
              <a:t>cout &lt;&lt; "Вивести всі записи? 1/0 :";</a:t>
            </a:r>
          </a:p>
          <a:p>
            <a:r>
              <a:rPr lang="fr-FR" sz="1400"/>
              <a:t>int x; cin &gt;&gt; x; cin.get();</a:t>
            </a:r>
            <a:endParaRPr lang="uk-UA" sz="1050" dirty="0"/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8FDA70A4-7E7E-41BA-A905-1BFC48F81FFC}"/>
              </a:ext>
            </a:extLst>
          </p:cNvPr>
          <p:cNvCxnSpPr>
            <a:cxnSpLocks/>
            <a:stCxn id="34" idx="2"/>
            <a:endCxn id="74" idx="0"/>
          </p:cNvCxnSpPr>
          <p:nvPr/>
        </p:nvCxnSpPr>
        <p:spPr>
          <a:xfrm>
            <a:off x="5092821" y="2794440"/>
            <a:ext cx="9060" cy="2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353B55CB-C9E0-4A0F-BAD7-E348CE5B0E79}"/>
              </a:ext>
            </a:extLst>
          </p:cNvPr>
          <p:cNvSpPr/>
          <p:nvPr/>
        </p:nvSpPr>
        <p:spPr>
          <a:xfrm>
            <a:off x="2908087" y="88791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</a:t>
            </a:r>
            <a:endParaRPr lang="uk-UA" sz="1600" dirty="0"/>
          </a:p>
        </p:txBody>
      </p: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DE106234-AF82-45F0-B964-E8297E4CAF2E}"/>
              </a:ext>
            </a:extLst>
          </p:cNvPr>
          <p:cNvCxnSpPr>
            <a:cxnSpLocks/>
            <a:stCxn id="14" idx="4"/>
            <a:endCxn id="6" idx="1"/>
          </p:cNvCxnSpPr>
          <p:nvPr/>
        </p:nvCxnSpPr>
        <p:spPr>
          <a:xfrm rot="5400000">
            <a:off x="3067852" y="741068"/>
            <a:ext cx="2218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Блок-схема: рішення 33">
            <a:extLst>
              <a:ext uri="{FF2B5EF4-FFF2-40B4-BE49-F238E27FC236}">
                <a16:creationId xmlns:a16="http://schemas.microsoft.com/office/drawing/2014/main" id="{5DD08D26-5383-42E5-A8AF-01E4E4F527F6}"/>
              </a:ext>
            </a:extLst>
          </p:cNvPr>
          <p:cNvSpPr/>
          <p:nvPr/>
        </p:nvSpPr>
        <p:spPr>
          <a:xfrm>
            <a:off x="4089090" y="2309692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X == 1</a:t>
            </a:r>
            <a:endParaRPr lang="uk-UA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B7411-B728-4B3B-804A-FFB7DFE61822}"/>
              </a:ext>
            </a:extLst>
          </p:cNvPr>
          <p:cNvSpPr txBox="1"/>
          <p:nvPr/>
        </p:nvSpPr>
        <p:spPr>
          <a:xfrm>
            <a:off x="4433523" y="2659786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1286A6-458A-4054-AAEC-614D5F6765FB}"/>
              </a:ext>
            </a:extLst>
          </p:cNvPr>
          <p:cNvSpPr txBox="1"/>
          <p:nvPr/>
        </p:nvSpPr>
        <p:spPr>
          <a:xfrm>
            <a:off x="6107028" y="2177738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39" name="Сполучна лінія: уступом 38">
            <a:extLst>
              <a:ext uri="{FF2B5EF4-FFF2-40B4-BE49-F238E27FC236}">
                <a16:creationId xmlns:a16="http://schemas.microsoft.com/office/drawing/2014/main" id="{F2441E77-3152-4AEC-B6CD-7B239A2A6F62}"/>
              </a:ext>
            </a:extLst>
          </p:cNvPr>
          <p:cNvCxnSpPr>
            <a:cxnSpLocks/>
            <a:stCxn id="34" idx="3"/>
            <a:endCxn id="44" idx="0"/>
          </p:cNvCxnSpPr>
          <p:nvPr/>
        </p:nvCxnSpPr>
        <p:spPr>
          <a:xfrm>
            <a:off x="6096551" y="2552066"/>
            <a:ext cx="1534493" cy="205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019AA66B-30ED-48D3-8624-14B56B6DC719}"/>
              </a:ext>
            </a:extLst>
          </p:cNvPr>
          <p:cNvSpPr/>
          <p:nvPr/>
        </p:nvSpPr>
        <p:spPr>
          <a:xfrm>
            <a:off x="7360363" y="275759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3</a:t>
            </a:r>
            <a:endParaRPr lang="uk-UA" sz="1600" dirty="0"/>
          </a:p>
        </p:txBody>
      </p:sp>
      <p:cxnSp>
        <p:nvCxnSpPr>
          <p:cNvPr id="56" name="Сполучна лінія: уступом 55">
            <a:extLst>
              <a:ext uri="{FF2B5EF4-FFF2-40B4-BE49-F238E27FC236}">
                <a16:creationId xmlns:a16="http://schemas.microsoft.com/office/drawing/2014/main" id="{DC12B550-D84D-4A5C-BC68-9441F56EB365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 rot="16200000" flipH="1">
            <a:off x="3958901" y="1175772"/>
            <a:ext cx="353786" cy="1914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63EBBBB5-0B1C-4607-8255-27152E35CF89}"/>
              </a:ext>
            </a:extLst>
          </p:cNvPr>
          <p:cNvSpPr/>
          <p:nvPr/>
        </p:nvSpPr>
        <p:spPr>
          <a:xfrm>
            <a:off x="4831200" y="302827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66090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3320618" y="1461694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i</a:t>
            </a:r>
            <a:r>
              <a:rPr lang="en-US" sz="1350" dirty="0"/>
              <a:t> &lt; ::count</a:t>
            </a:r>
            <a:endParaRPr lang="uk-UA" sz="1350" dirty="0"/>
          </a:p>
        </p:txBody>
      </p:sp>
      <p:sp>
        <p:nvSpPr>
          <p:cNvPr id="18" name="Блок-схема: рішення 17">
            <a:extLst>
              <a:ext uri="{FF2B5EF4-FFF2-40B4-BE49-F238E27FC236}">
                <a16:creationId xmlns:a16="http://schemas.microsoft.com/office/drawing/2014/main" id="{7321C8CC-CBB9-4B26-A99F-44372AAA63DC}"/>
              </a:ext>
            </a:extLst>
          </p:cNvPr>
          <p:cNvSpPr/>
          <p:nvPr/>
        </p:nvSpPr>
        <p:spPr>
          <a:xfrm>
            <a:off x="1487329" y="2142046"/>
            <a:ext cx="5674035" cy="8471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(2017 - </a:t>
            </a:r>
            <a:r>
              <a:rPr lang="en-US" sz="1350" dirty="0" err="1"/>
              <a:t>atoi</a:t>
            </a:r>
            <a:r>
              <a:rPr lang="en-US" sz="1350" dirty="0"/>
              <a:t>(all_items[</a:t>
            </a:r>
            <a:r>
              <a:rPr lang="en-US" sz="1350" dirty="0" err="1"/>
              <a:t>i</a:t>
            </a:r>
            <a:r>
              <a:rPr lang="en-US" sz="1350" dirty="0"/>
              <a:t>].b_date)) &lt; 20</a:t>
            </a:r>
            <a:endParaRPr lang="uk-UA" sz="1350" dirty="0"/>
          </a:p>
        </p:txBody>
      </p: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BE55FE23-F6A6-4997-933D-DDF39D3B027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324347" y="1946442"/>
            <a:ext cx="2" cy="1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1643707" y="389590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27" idx="1"/>
          </p:cNvCxnSpPr>
          <p:nvPr/>
        </p:nvCxnSpPr>
        <p:spPr>
          <a:xfrm>
            <a:off x="2185068" y="660271"/>
            <a:ext cx="6122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Блок-схема: процес 26">
            <a:extLst>
              <a:ext uri="{FF2B5EF4-FFF2-40B4-BE49-F238E27FC236}">
                <a16:creationId xmlns:a16="http://schemas.microsoft.com/office/drawing/2014/main" id="{24D735A6-D69D-4FCA-AFF8-44DB490747E0}"/>
              </a:ext>
            </a:extLst>
          </p:cNvPr>
          <p:cNvSpPr/>
          <p:nvPr/>
        </p:nvSpPr>
        <p:spPr>
          <a:xfrm>
            <a:off x="2797310" y="108310"/>
            <a:ext cx="3054074" cy="11039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cout &lt;&lt; "\n\n\nДо 20 років :";</a:t>
            </a:r>
          </a:p>
          <a:p>
            <a:r>
              <a:rPr lang="en-US" dirty="0"/>
              <a:t>vector &lt;Item&gt; sorted;</a:t>
            </a:r>
            <a:endParaRPr lang="uk-UA" sz="1050" dirty="0"/>
          </a:p>
        </p:txBody>
      </p: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F04733D3-7A0F-4CD5-A90F-D61A59092814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>
            <a:off x="4324347" y="1212232"/>
            <a:ext cx="2" cy="24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кутник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2775781" y="3272668"/>
            <a:ext cx="30971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err="1"/>
              <a:t>Додавання</a:t>
            </a:r>
            <a:r>
              <a:rPr lang="ru-RU" dirty="0"/>
              <a:t> у вектор</a:t>
            </a:r>
          </a:p>
          <a:p>
            <a:pPr algn="ctr"/>
            <a:r>
              <a:rPr lang="en-US" dirty="0" err="1"/>
              <a:t>sorted.push_back</a:t>
            </a:r>
            <a:r>
              <a:rPr lang="en-US" dirty="0"/>
              <a:t>(all_items[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uk-UA" dirty="0"/>
          </a:p>
        </p:txBody>
      </p:sp>
      <p:cxnSp>
        <p:nvCxnSpPr>
          <p:cNvPr id="54" name="Пряма зі стрілкою 53">
            <a:extLst>
              <a:ext uri="{FF2B5EF4-FFF2-40B4-BE49-F238E27FC236}">
                <a16:creationId xmlns:a16="http://schemas.microsoft.com/office/drawing/2014/main" id="{E0DB4626-8749-46A2-887B-A55BC623B129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4324346" y="2989185"/>
            <a:ext cx="1" cy="28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получна лінія: уступом 62">
            <a:extLst>
              <a:ext uri="{FF2B5EF4-FFF2-40B4-BE49-F238E27FC236}">
                <a16:creationId xmlns:a16="http://schemas.microsoft.com/office/drawing/2014/main" id="{2A58B612-A720-4A61-A805-2A28EA58350A}"/>
              </a:ext>
            </a:extLst>
          </p:cNvPr>
          <p:cNvCxnSpPr>
            <a:cxnSpLocks/>
            <a:stCxn id="47" idx="2"/>
            <a:endCxn id="17" idx="1"/>
          </p:cNvCxnSpPr>
          <p:nvPr/>
        </p:nvCxnSpPr>
        <p:spPr>
          <a:xfrm rot="5400000" flipH="1">
            <a:off x="2715016" y="2309670"/>
            <a:ext cx="2214931" cy="1003728"/>
          </a:xfrm>
          <a:prstGeom prst="bentConnector4">
            <a:avLst>
              <a:gd name="adj1" fmla="val -10321"/>
              <a:gd name="adj2" fmla="val 302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10D1B2-2BC5-43FE-8420-F4B81F2819C5}"/>
              </a:ext>
            </a:extLst>
          </p:cNvPr>
          <p:cNvSpPr txBox="1"/>
          <p:nvPr/>
        </p:nvSpPr>
        <p:spPr>
          <a:xfrm>
            <a:off x="4394609" y="2903335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68" name="Сполучна лінія: уступом 67">
            <a:extLst>
              <a:ext uri="{FF2B5EF4-FFF2-40B4-BE49-F238E27FC236}">
                <a16:creationId xmlns:a16="http://schemas.microsoft.com/office/drawing/2014/main" id="{CD58CEEB-AB99-48F2-84D2-37A8EF8D388C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 flipV="1">
            <a:off x="3320618" y="1704068"/>
            <a:ext cx="3840746" cy="861548"/>
          </a:xfrm>
          <a:prstGeom prst="bentConnector5">
            <a:avLst>
              <a:gd name="adj1" fmla="val -5952"/>
              <a:gd name="adj2" fmla="val -182709"/>
              <a:gd name="adj3" fmla="val 152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826E17-3E68-4B62-9551-FEB81683B112}"/>
              </a:ext>
            </a:extLst>
          </p:cNvPr>
          <p:cNvSpPr txBox="1"/>
          <p:nvPr/>
        </p:nvSpPr>
        <p:spPr>
          <a:xfrm>
            <a:off x="6828538" y="2180478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B64C08B8-911D-48A1-8897-B46CC7AD4F20}"/>
              </a:ext>
            </a:extLst>
          </p:cNvPr>
          <p:cNvSpPr/>
          <p:nvPr/>
        </p:nvSpPr>
        <p:spPr>
          <a:xfrm>
            <a:off x="4053665" y="4883251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5</a:t>
            </a:r>
          </a:p>
        </p:txBody>
      </p: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977097F-63DC-4CA1-A127-65AF9E1B5A1E}"/>
              </a:ext>
            </a:extLst>
          </p:cNvPr>
          <p:cNvCxnSpPr>
            <a:cxnSpLocks/>
            <a:stCxn id="17" idx="3"/>
            <a:endCxn id="73" idx="0"/>
          </p:cNvCxnSpPr>
          <p:nvPr/>
        </p:nvCxnSpPr>
        <p:spPr>
          <a:xfrm flipH="1">
            <a:off x="4324346" y="1704068"/>
            <a:ext cx="1003733" cy="3179183"/>
          </a:xfrm>
          <a:prstGeom prst="bentConnector4">
            <a:avLst>
              <a:gd name="adj1" fmla="val -275198"/>
              <a:gd name="adj2" fmla="val 95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4390897" y="1836193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9743D0-805D-4289-9075-6EF51791455C}"/>
              </a:ext>
            </a:extLst>
          </p:cNvPr>
          <p:cNvSpPr txBox="1"/>
          <p:nvPr/>
        </p:nvSpPr>
        <p:spPr>
          <a:xfrm>
            <a:off x="5207259" y="1369059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264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3342146" y="2446467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/>
              <a:t> &lt; ::count</a:t>
            </a:r>
            <a:endParaRPr lang="uk-UA" sz="1600" dirty="0"/>
          </a:p>
        </p:txBody>
      </p:sp>
      <p:sp>
        <p:nvSpPr>
          <p:cNvPr id="18" name="Блок-схема: рішення 17">
            <a:extLst>
              <a:ext uri="{FF2B5EF4-FFF2-40B4-BE49-F238E27FC236}">
                <a16:creationId xmlns:a16="http://schemas.microsoft.com/office/drawing/2014/main" id="{7321C8CC-CBB9-4B26-A99F-44372AAA63DC}"/>
              </a:ext>
            </a:extLst>
          </p:cNvPr>
          <p:cNvSpPr/>
          <p:nvPr/>
        </p:nvSpPr>
        <p:spPr>
          <a:xfrm>
            <a:off x="1518213" y="3775843"/>
            <a:ext cx="5674035" cy="8471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ys &gt;= 20 &amp;&amp; ys &lt;= 30</a:t>
            </a:r>
            <a:endParaRPr lang="uk-UA" dirty="0"/>
          </a:p>
        </p:txBody>
      </p: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BE55FE23-F6A6-4997-933D-DDF39D3B0275}"/>
              </a:ext>
            </a:extLst>
          </p:cNvPr>
          <p:cNvCxnSpPr>
            <a:cxnSpLocks/>
            <a:stCxn id="17" idx="2"/>
            <a:endCxn id="75" idx="0"/>
          </p:cNvCxnSpPr>
          <p:nvPr/>
        </p:nvCxnSpPr>
        <p:spPr>
          <a:xfrm>
            <a:off x="4345877" y="2931215"/>
            <a:ext cx="9354" cy="15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501640" y="617224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5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27" idx="1"/>
          </p:cNvCxnSpPr>
          <p:nvPr/>
        </p:nvCxnSpPr>
        <p:spPr>
          <a:xfrm>
            <a:off x="1043001" y="887905"/>
            <a:ext cx="2118683" cy="19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Блок-схема: процес 26">
            <a:extLst>
              <a:ext uri="{FF2B5EF4-FFF2-40B4-BE49-F238E27FC236}">
                <a16:creationId xmlns:a16="http://schemas.microsoft.com/office/drawing/2014/main" id="{24D735A6-D69D-4FCA-AFF8-44DB490747E0}"/>
              </a:ext>
            </a:extLst>
          </p:cNvPr>
          <p:cNvSpPr/>
          <p:nvPr/>
        </p:nvSpPr>
        <p:spPr>
          <a:xfrm>
            <a:off x="3161684" y="631355"/>
            <a:ext cx="2387094" cy="551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uniteEnterp</a:t>
            </a:r>
            <a:r>
              <a:rPr lang="en-US" dirty="0"/>
              <a:t>(sorted); </a:t>
            </a:r>
            <a:endParaRPr lang="ru-RU" dirty="0"/>
          </a:p>
          <a:p>
            <a:pPr algn="ctr"/>
            <a:r>
              <a:rPr lang="en-US" dirty="0" err="1"/>
              <a:t>sorted.clear</a:t>
            </a:r>
            <a:r>
              <a:rPr lang="en-US" dirty="0"/>
              <a:t>();</a:t>
            </a:r>
            <a:endParaRPr lang="uk-UA" sz="1050" dirty="0"/>
          </a:p>
        </p:txBody>
      </p: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F04733D3-7A0F-4CD5-A90F-D61A59092814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>
            <a:off x="4355231" y="1183316"/>
            <a:ext cx="1" cy="41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кутник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2806666" y="4837807"/>
            <a:ext cx="30971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err="1"/>
              <a:t>Додавання</a:t>
            </a:r>
            <a:r>
              <a:rPr lang="ru-RU" dirty="0"/>
              <a:t> у вектор</a:t>
            </a:r>
          </a:p>
          <a:p>
            <a:pPr algn="ctr"/>
            <a:r>
              <a:rPr lang="en-US" dirty="0" err="1"/>
              <a:t>sorted.push_back</a:t>
            </a:r>
            <a:r>
              <a:rPr lang="en-US" dirty="0"/>
              <a:t>(all_items[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uk-UA" dirty="0"/>
          </a:p>
        </p:txBody>
      </p:sp>
      <p:cxnSp>
        <p:nvCxnSpPr>
          <p:cNvPr id="54" name="Пряма зі стрілкою 53">
            <a:extLst>
              <a:ext uri="{FF2B5EF4-FFF2-40B4-BE49-F238E27FC236}">
                <a16:creationId xmlns:a16="http://schemas.microsoft.com/office/drawing/2014/main" id="{E0DB4626-8749-46A2-887B-A55BC623B129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>
            <a:off x="4355231" y="4622982"/>
            <a:ext cx="0" cy="2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получна лінія: уступом 62">
            <a:extLst>
              <a:ext uri="{FF2B5EF4-FFF2-40B4-BE49-F238E27FC236}">
                <a16:creationId xmlns:a16="http://schemas.microsoft.com/office/drawing/2014/main" id="{2A58B612-A720-4A61-A805-2A28EA58350A}"/>
              </a:ext>
            </a:extLst>
          </p:cNvPr>
          <p:cNvCxnSpPr>
            <a:cxnSpLocks/>
            <a:stCxn id="47" idx="2"/>
            <a:endCxn id="17" idx="1"/>
          </p:cNvCxnSpPr>
          <p:nvPr/>
        </p:nvCxnSpPr>
        <p:spPr>
          <a:xfrm rot="5400000" flipH="1">
            <a:off x="2451040" y="3579948"/>
            <a:ext cx="2795297" cy="1013085"/>
          </a:xfrm>
          <a:prstGeom prst="bentConnector4">
            <a:avLst>
              <a:gd name="adj1" fmla="val -5111"/>
              <a:gd name="adj2" fmla="val 304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10D1B2-2BC5-43FE-8420-F4B81F2819C5}"/>
              </a:ext>
            </a:extLst>
          </p:cNvPr>
          <p:cNvSpPr txBox="1"/>
          <p:nvPr/>
        </p:nvSpPr>
        <p:spPr>
          <a:xfrm>
            <a:off x="4343537" y="4495005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68" name="Сполучна лінія: уступом 67">
            <a:extLst>
              <a:ext uri="{FF2B5EF4-FFF2-40B4-BE49-F238E27FC236}">
                <a16:creationId xmlns:a16="http://schemas.microsoft.com/office/drawing/2014/main" id="{CD58CEEB-AB99-48F2-84D2-37A8EF8D388C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 rot="10800000" flipH="1">
            <a:off x="1518212" y="2688841"/>
            <a:ext cx="1823933" cy="1510572"/>
          </a:xfrm>
          <a:prstGeom prst="bentConnector3">
            <a:avLst>
              <a:gd name="adj1" fmla="val -12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826E17-3E68-4B62-9551-FEB81683B112}"/>
              </a:ext>
            </a:extLst>
          </p:cNvPr>
          <p:cNvSpPr txBox="1"/>
          <p:nvPr/>
        </p:nvSpPr>
        <p:spPr>
          <a:xfrm>
            <a:off x="1262849" y="3670406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B64C08B8-911D-48A1-8897-B46CC7AD4F20}"/>
              </a:ext>
            </a:extLst>
          </p:cNvPr>
          <p:cNvSpPr/>
          <p:nvPr/>
        </p:nvSpPr>
        <p:spPr>
          <a:xfrm>
            <a:off x="4075193" y="5868024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7</a:t>
            </a:r>
          </a:p>
        </p:txBody>
      </p: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977097F-63DC-4CA1-A127-65AF9E1B5A1E}"/>
              </a:ext>
            </a:extLst>
          </p:cNvPr>
          <p:cNvCxnSpPr>
            <a:cxnSpLocks/>
            <a:stCxn id="17" idx="3"/>
            <a:endCxn id="73" idx="0"/>
          </p:cNvCxnSpPr>
          <p:nvPr/>
        </p:nvCxnSpPr>
        <p:spPr>
          <a:xfrm flipH="1">
            <a:off x="4345874" y="2688841"/>
            <a:ext cx="1003733" cy="3179183"/>
          </a:xfrm>
          <a:prstGeom prst="bentConnector4">
            <a:avLst>
              <a:gd name="adj1" fmla="val -275198"/>
              <a:gd name="adj2" fmla="val 95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4396301" y="277126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9743D0-805D-4289-9075-6EF51791455C}"/>
              </a:ext>
            </a:extLst>
          </p:cNvPr>
          <p:cNvSpPr txBox="1"/>
          <p:nvPr/>
        </p:nvSpPr>
        <p:spPr>
          <a:xfrm>
            <a:off x="5287462" y="2333918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4B126CA-836F-4ED9-87FE-BCCED07A9E2F}"/>
              </a:ext>
            </a:extLst>
          </p:cNvPr>
          <p:cNvSpPr/>
          <p:nvPr/>
        </p:nvSpPr>
        <p:spPr>
          <a:xfrm>
            <a:off x="7559638" y="630472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6</a:t>
            </a:r>
          </a:p>
        </p:txBody>
      </p:sp>
      <p:cxnSp>
        <p:nvCxnSpPr>
          <p:cNvPr id="25" name="Сполучна лінія: уступом 24">
            <a:extLst>
              <a:ext uri="{FF2B5EF4-FFF2-40B4-BE49-F238E27FC236}">
                <a16:creationId xmlns:a16="http://schemas.microsoft.com/office/drawing/2014/main" id="{19FB251E-D05D-44CA-B04D-00370539F6FC}"/>
              </a:ext>
            </a:extLst>
          </p:cNvPr>
          <p:cNvCxnSpPr>
            <a:cxnSpLocks/>
            <a:stCxn id="24" idx="2"/>
            <a:endCxn id="27" idx="3"/>
          </p:cNvCxnSpPr>
          <p:nvPr/>
        </p:nvCxnSpPr>
        <p:spPr>
          <a:xfrm rot="10800000" flipV="1">
            <a:off x="5548778" y="901152"/>
            <a:ext cx="2010860" cy="6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Блок-схема: дані 28">
            <a:extLst>
              <a:ext uri="{FF2B5EF4-FFF2-40B4-BE49-F238E27FC236}">
                <a16:creationId xmlns:a16="http://schemas.microsoft.com/office/drawing/2014/main" id="{923241C0-E682-4586-AB2D-682312C1D774}"/>
              </a:ext>
            </a:extLst>
          </p:cNvPr>
          <p:cNvSpPr/>
          <p:nvPr/>
        </p:nvSpPr>
        <p:spPr>
          <a:xfrm>
            <a:off x="1262849" y="1597458"/>
            <a:ext cx="6184765" cy="5022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cout</a:t>
            </a:r>
            <a:r>
              <a:rPr lang="en-US" dirty="0"/>
              <a:t> &lt;&lt; "\n\n\n</a:t>
            </a:r>
            <a:r>
              <a:rPr lang="uk-UA" dirty="0"/>
              <a:t>Від 20 до 30 років :";</a:t>
            </a:r>
            <a:endParaRPr lang="uk-UA" sz="1050" dirty="0"/>
          </a:p>
        </p:txBody>
      </p: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E6EE5CFF-04E2-48BD-A667-997B81DE1E14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>
          <a:xfrm flipH="1">
            <a:off x="4345877" y="2099709"/>
            <a:ext cx="9355" cy="3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Блок-схема: процес 74">
            <a:extLst>
              <a:ext uri="{FF2B5EF4-FFF2-40B4-BE49-F238E27FC236}">
                <a16:creationId xmlns:a16="http://schemas.microsoft.com/office/drawing/2014/main" id="{27C61953-A84E-4DEB-8D38-C08737086D6E}"/>
              </a:ext>
            </a:extLst>
          </p:cNvPr>
          <p:cNvSpPr/>
          <p:nvPr/>
        </p:nvSpPr>
        <p:spPr>
          <a:xfrm>
            <a:off x="2649948" y="3087135"/>
            <a:ext cx="3410566" cy="551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ys</a:t>
            </a:r>
            <a:r>
              <a:rPr lang="en-US" sz="1400" dirty="0"/>
              <a:t> = 2017 - </a:t>
            </a:r>
            <a:r>
              <a:rPr lang="en-US" sz="1400" dirty="0" err="1"/>
              <a:t>atoi</a:t>
            </a:r>
            <a:r>
              <a:rPr lang="en-US" sz="1400" dirty="0"/>
              <a:t>(all_items[</a:t>
            </a:r>
            <a:r>
              <a:rPr lang="en-US" sz="1400" dirty="0" err="1"/>
              <a:t>i</a:t>
            </a:r>
            <a:r>
              <a:rPr lang="en-US" sz="1400" dirty="0"/>
              <a:t>].b_date);</a:t>
            </a:r>
            <a:endParaRPr lang="uk-UA" sz="1400" dirty="0"/>
          </a:p>
        </p:txBody>
      </p: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E2BE952B-92B2-47F6-8A18-52CA9C875423}"/>
              </a:ext>
            </a:extLst>
          </p:cNvPr>
          <p:cNvCxnSpPr>
            <a:cxnSpLocks/>
            <a:stCxn id="75" idx="2"/>
            <a:endCxn id="18" idx="0"/>
          </p:cNvCxnSpPr>
          <p:nvPr/>
        </p:nvCxnSpPr>
        <p:spPr>
          <a:xfrm>
            <a:off x="4355231" y="3639096"/>
            <a:ext cx="0" cy="1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4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3342146" y="2446467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/>
              <a:t> &lt; ::count</a:t>
            </a:r>
            <a:endParaRPr lang="uk-UA" sz="1600" dirty="0"/>
          </a:p>
        </p:txBody>
      </p:sp>
      <p:sp>
        <p:nvSpPr>
          <p:cNvPr id="18" name="Блок-схема: рішення 17">
            <a:extLst>
              <a:ext uri="{FF2B5EF4-FFF2-40B4-BE49-F238E27FC236}">
                <a16:creationId xmlns:a16="http://schemas.microsoft.com/office/drawing/2014/main" id="{7321C8CC-CBB9-4B26-A99F-44372AAA63DC}"/>
              </a:ext>
            </a:extLst>
          </p:cNvPr>
          <p:cNvSpPr/>
          <p:nvPr/>
        </p:nvSpPr>
        <p:spPr>
          <a:xfrm>
            <a:off x="717551" y="3241465"/>
            <a:ext cx="7266006" cy="8471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2017 - </a:t>
            </a:r>
            <a:r>
              <a:rPr lang="en-US" dirty="0" err="1"/>
              <a:t>atoi</a:t>
            </a:r>
            <a:r>
              <a:rPr lang="en-US" dirty="0"/>
              <a:t>(all_items[</a:t>
            </a:r>
            <a:r>
              <a:rPr lang="en-US" dirty="0" err="1"/>
              <a:t>i</a:t>
            </a:r>
            <a:r>
              <a:rPr lang="en-US" dirty="0"/>
              <a:t>].b_date)) &gt; 30</a:t>
            </a:r>
            <a:endParaRPr lang="uk-UA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501640" y="617224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7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27" idx="1"/>
          </p:cNvCxnSpPr>
          <p:nvPr/>
        </p:nvCxnSpPr>
        <p:spPr>
          <a:xfrm>
            <a:off x="1043001" y="887905"/>
            <a:ext cx="2118683" cy="19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Блок-схема: процес 26">
            <a:extLst>
              <a:ext uri="{FF2B5EF4-FFF2-40B4-BE49-F238E27FC236}">
                <a16:creationId xmlns:a16="http://schemas.microsoft.com/office/drawing/2014/main" id="{24D735A6-D69D-4FCA-AFF8-44DB490747E0}"/>
              </a:ext>
            </a:extLst>
          </p:cNvPr>
          <p:cNvSpPr/>
          <p:nvPr/>
        </p:nvSpPr>
        <p:spPr>
          <a:xfrm>
            <a:off x="3161684" y="631355"/>
            <a:ext cx="2387094" cy="551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uniteEnterp</a:t>
            </a:r>
            <a:r>
              <a:rPr lang="en-US" dirty="0"/>
              <a:t>(sorted); </a:t>
            </a:r>
            <a:endParaRPr lang="ru-RU" dirty="0"/>
          </a:p>
          <a:p>
            <a:pPr algn="ctr"/>
            <a:r>
              <a:rPr lang="en-US" dirty="0" err="1"/>
              <a:t>sorted.clear</a:t>
            </a:r>
            <a:r>
              <a:rPr lang="en-US" dirty="0"/>
              <a:t>();</a:t>
            </a:r>
            <a:endParaRPr lang="uk-UA" sz="1050" dirty="0"/>
          </a:p>
        </p:txBody>
      </p: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F04733D3-7A0F-4CD5-A90F-D61A59092814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>
            <a:off x="4355231" y="1183316"/>
            <a:ext cx="1" cy="41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кутник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2794971" y="4496541"/>
            <a:ext cx="30971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err="1"/>
              <a:t>Додавання</a:t>
            </a:r>
            <a:r>
              <a:rPr lang="ru-RU" dirty="0"/>
              <a:t> у вектор</a:t>
            </a:r>
          </a:p>
          <a:p>
            <a:pPr algn="ctr"/>
            <a:r>
              <a:rPr lang="en-US" dirty="0" err="1"/>
              <a:t>sorted.push_back</a:t>
            </a:r>
            <a:r>
              <a:rPr lang="en-US" dirty="0"/>
              <a:t>(all_items[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uk-UA" dirty="0"/>
          </a:p>
        </p:txBody>
      </p:sp>
      <p:cxnSp>
        <p:nvCxnSpPr>
          <p:cNvPr id="54" name="Пряма зі стрілкою 53">
            <a:extLst>
              <a:ext uri="{FF2B5EF4-FFF2-40B4-BE49-F238E27FC236}">
                <a16:creationId xmlns:a16="http://schemas.microsoft.com/office/drawing/2014/main" id="{E0DB4626-8749-46A2-887B-A55BC623B129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4343536" y="4088604"/>
            <a:ext cx="7018" cy="40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получна лінія: уступом 62">
            <a:extLst>
              <a:ext uri="{FF2B5EF4-FFF2-40B4-BE49-F238E27FC236}">
                <a16:creationId xmlns:a16="http://schemas.microsoft.com/office/drawing/2014/main" id="{2A58B612-A720-4A61-A805-2A28EA58350A}"/>
              </a:ext>
            </a:extLst>
          </p:cNvPr>
          <p:cNvCxnSpPr>
            <a:cxnSpLocks/>
            <a:stCxn id="47" idx="2"/>
            <a:endCxn id="17" idx="1"/>
          </p:cNvCxnSpPr>
          <p:nvPr/>
        </p:nvCxnSpPr>
        <p:spPr>
          <a:xfrm rot="5400000" flipH="1">
            <a:off x="2615825" y="3415162"/>
            <a:ext cx="2454031" cy="1001390"/>
          </a:xfrm>
          <a:prstGeom prst="bentConnector4">
            <a:avLst>
              <a:gd name="adj1" fmla="val -9315"/>
              <a:gd name="adj2" fmla="val 3876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10D1B2-2BC5-43FE-8420-F4B81F2819C5}"/>
              </a:ext>
            </a:extLst>
          </p:cNvPr>
          <p:cNvSpPr txBox="1"/>
          <p:nvPr/>
        </p:nvSpPr>
        <p:spPr>
          <a:xfrm>
            <a:off x="4343536" y="413362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68" name="Сполучна лінія: уступом 67">
            <a:extLst>
              <a:ext uri="{FF2B5EF4-FFF2-40B4-BE49-F238E27FC236}">
                <a16:creationId xmlns:a16="http://schemas.microsoft.com/office/drawing/2014/main" id="{CD58CEEB-AB99-48F2-84D2-37A8EF8D388C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 rot="10800000" flipH="1">
            <a:off x="717550" y="2688841"/>
            <a:ext cx="2624595" cy="976194"/>
          </a:xfrm>
          <a:prstGeom prst="bentConnector3">
            <a:avLst>
              <a:gd name="adj1" fmla="val -87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826E17-3E68-4B62-9551-FEB81683B112}"/>
              </a:ext>
            </a:extLst>
          </p:cNvPr>
          <p:cNvSpPr txBox="1"/>
          <p:nvPr/>
        </p:nvSpPr>
        <p:spPr>
          <a:xfrm>
            <a:off x="501640" y="3738574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977097F-63DC-4CA1-A127-65AF9E1B5A1E}"/>
              </a:ext>
            </a:extLst>
          </p:cNvPr>
          <p:cNvCxnSpPr>
            <a:cxnSpLocks/>
            <a:stCxn id="17" idx="3"/>
            <a:endCxn id="46" idx="0"/>
          </p:cNvCxnSpPr>
          <p:nvPr/>
        </p:nvCxnSpPr>
        <p:spPr>
          <a:xfrm flipH="1">
            <a:off x="4535692" y="2688841"/>
            <a:ext cx="813915" cy="2816950"/>
          </a:xfrm>
          <a:prstGeom prst="bentConnector4">
            <a:avLst>
              <a:gd name="adj1" fmla="val -356932"/>
              <a:gd name="adj2" fmla="val 94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4396301" y="277126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9743D0-805D-4289-9075-6EF51791455C}"/>
              </a:ext>
            </a:extLst>
          </p:cNvPr>
          <p:cNvSpPr txBox="1"/>
          <p:nvPr/>
        </p:nvSpPr>
        <p:spPr>
          <a:xfrm>
            <a:off x="5287462" y="2333918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4B126CA-836F-4ED9-87FE-BCCED07A9E2F}"/>
              </a:ext>
            </a:extLst>
          </p:cNvPr>
          <p:cNvSpPr/>
          <p:nvPr/>
        </p:nvSpPr>
        <p:spPr>
          <a:xfrm>
            <a:off x="7559638" y="630472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6</a:t>
            </a:r>
          </a:p>
        </p:txBody>
      </p:sp>
      <p:cxnSp>
        <p:nvCxnSpPr>
          <p:cNvPr id="25" name="Сполучна лінія: уступом 24">
            <a:extLst>
              <a:ext uri="{FF2B5EF4-FFF2-40B4-BE49-F238E27FC236}">
                <a16:creationId xmlns:a16="http://schemas.microsoft.com/office/drawing/2014/main" id="{19FB251E-D05D-44CA-B04D-00370539F6FC}"/>
              </a:ext>
            </a:extLst>
          </p:cNvPr>
          <p:cNvCxnSpPr>
            <a:cxnSpLocks/>
            <a:stCxn id="24" idx="2"/>
            <a:endCxn id="27" idx="3"/>
          </p:cNvCxnSpPr>
          <p:nvPr/>
        </p:nvCxnSpPr>
        <p:spPr>
          <a:xfrm rot="10800000" flipV="1">
            <a:off x="5548778" y="901152"/>
            <a:ext cx="2010860" cy="6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Блок-схема: дані 28">
            <a:extLst>
              <a:ext uri="{FF2B5EF4-FFF2-40B4-BE49-F238E27FC236}">
                <a16:creationId xmlns:a16="http://schemas.microsoft.com/office/drawing/2014/main" id="{923241C0-E682-4586-AB2D-682312C1D774}"/>
              </a:ext>
            </a:extLst>
          </p:cNvPr>
          <p:cNvSpPr/>
          <p:nvPr/>
        </p:nvSpPr>
        <p:spPr>
          <a:xfrm>
            <a:off x="1262849" y="1597458"/>
            <a:ext cx="6184765" cy="5022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cout &lt;&lt; "\n\n\nБільше 30 років :" ;</a:t>
            </a:r>
            <a:endParaRPr lang="uk-UA" sz="1050" dirty="0"/>
          </a:p>
        </p:txBody>
      </p: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E6EE5CFF-04E2-48BD-A667-997B81DE1E14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>
          <a:xfrm flipH="1">
            <a:off x="4345877" y="2099709"/>
            <a:ext cx="9355" cy="3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E2BE952B-92B2-47F6-8A18-52CA9C87542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45877" y="2931215"/>
            <a:ext cx="4677" cy="31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Блок-схема: процес 45">
            <a:extLst>
              <a:ext uri="{FF2B5EF4-FFF2-40B4-BE49-F238E27FC236}">
                <a16:creationId xmlns:a16="http://schemas.microsoft.com/office/drawing/2014/main" id="{9B4434F2-9672-4B3E-8F9A-F28673730449}"/>
              </a:ext>
            </a:extLst>
          </p:cNvPr>
          <p:cNvSpPr/>
          <p:nvPr/>
        </p:nvSpPr>
        <p:spPr>
          <a:xfrm>
            <a:off x="3342145" y="5505791"/>
            <a:ext cx="2387094" cy="551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uniteEnterp</a:t>
            </a:r>
            <a:r>
              <a:rPr lang="en-US" dirty="0"/>
              <a:t>(sorted); </a:t>
            </a:r>
            <a:endParaRPr lang="ru-RU" dirty="0"/>
          </a:p>
          <a:p>
            <a:pPr algn="ctr"/>
            <a:r>
              <a:rPr lang="en-US" dirty="0" err="1"/>
              <a:t>sorted.clear</a:t>
            </a:r>
            <a:r>
              <a:rPr lang="en-US" dirty="0"/>
              <a:t>();</a:t>
            </a:r>
            <a:endParaRPr lang="uk-UA" sz="1050" dirty="0"/>
          </a:p>
        </p:txBody>
      </p: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18A4B939-8A10-4CF7-A5D0-A25DA1E73A55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4535692" y="6057752"/>
            <a:ext cx="0" cy="36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Прямокутник: округлені кути 48">
            <a:extLst>
              <a:ext uri="{FF2B5EF4-FFF2-40B4-BE49-F238E27FC236}">
                <a16:creationId xmlns:a16="http://schemas.microsoft.com/office/drawing/2014/main" id="{EAA6E8FA-CB87-4291-8DD5-45C3198E88E1}"/>
              </a:ext>
            </a:extLst>
          </p:cNvPr>
          <p:cNvSpPr/>
          <p:nvPr/>
        </p:nvSpPr>
        <p:spPr>
          <a:xfrm>
            <a:off x="4033825" y="6418110"/>
            <a:ext cx="1003733" cy="389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 err="1"/>
              <a:t>Кінець</a:t>
            </a:r>
            <a:endParaRPr lang="ru-RU" sz="1600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EDAA558E-2614-4D1A-9BED-C352FFCC4901}"/>
              </a:ext>
            </a:extLst>
          </p:cNvPr>
          <p:cNvSpPr/>
          <p:nvPr/>
        </p:nvSpPr>
        <p:spPr>
          <a:xfrm>
            <a:off x="7740099" y="550490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6</a:t>
            </a:r>
          </a:p>
        </p:txBody>
      </p:sp>
      <p:cxnSp>
        <p:nvCxnSpPr>
          <p:cNvPr id="51" name="Сполучна лінія: уступом 50">
            <a:extLst>
              <a:ext uri="{FF2B5EF4-FFF2-40B4-BE49-F238E27FC236}">
                <a16:creationId xmlns:a16="http://schemas.microsoft.com/office/drawing/2014/main" id="{F50EA074-50C6-4ADD-BCFE-E6FF8AEACDF9}"/>
              </a:ext>
            </a:extLst>
          </p:cNvPr>
          <p:cNvCxnSpPr>
            <a:cxnSpLocks/>
            <a:stCxn id="50" idx="2"/>
            <a:endCxn id="46" idx="3"/>
          </p:cNvCxnSpPr>
          <p:nvPr/>
        </p:nvCxnSpPr>
        <p:spPr>
          <a:xfrm rot="10800000" flipV="1">
            <a:off x="5729239" y="5775588"/>
            <a:ext cx="2010860" cy="6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4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4013212" y="861747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/>
              <a:t> &lt; ::count</a:t>
            </a:r>
            <a:endParaRPr lang="uk-UA" sz="16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2817035" y="156484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3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17" idx="0"/>
          </p:cNvCxnSpPr>
          <p:nvPr/>
        </p:nvCxnSpPr>
        <p:spPr>
          <a:xfrm>
            <a:off x="3358396" y="427165"/>
            <a:ext cx="1658547" cy="434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Блок-схема: дані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574079" y="1543328"/>
            <a:ext cx="7404773" cy="28931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Код </a:t>
            </a:r>
            <a:r>
              <a:rPr lang="uk-UA" sz="1400" dirty="0" err="1"/>
              <a:t>підп</a:t>
            </a:r>
            <a:r>
              <a:rPr lang="en-US" sz="1400" dirty="0"/>
              <a:t>p</a:t>
            </a:r>
            <a:r>
              <a:rPr lang="uk-UA" sz="1400" dirty="0" err="1"/>
              <a:t>иємства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].entertp_code &lt;&lt;</a:t>
            </a:r>
          </a:p>
          <a:p>
            <a:r>
              <a:rPr lang="en-US" sz="1400" dirty="0"/>
              <a:t>"\</a:t>
            </a:r>
            <a:r>
              <a:rPr lang="en-US" sz="1400" dirty="0" err="1"/>
              <a:t>nКод</a:t>
            </a:r>
            <a:r>
              <a:rPr lang="en-US" sz="1400" dirty="0"/>
              <a:t> </a:t>
            </a:r>
            <a:r>
              <a:rPr lang="en-US" sz="1400" dirty="0" err="1"/>
              <a:t>цеху</a:t>
            </a:r>
            <a:r>
              <a:rPr lang="en-US" sz="1400" dirty="0"/>
              <a:t>: " &lt;&lt; all[</a:t>
            </a:r>
            <a:r>
              <a:rPr lang="en-US" sz="1400" dirty="0" err="1"/>
              <a:t>i</a:t>
            </a:r>
            <a:r>
              <a:rPr lang="en-US" sz="1400" dirty="0"/>
              <a:t>].shop_code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Табельний </a:t>
            </a:r>
            <a:r>
              <a:rPr lang="uk-UA" sz="1400" dirty="0" err="1"/>
              <a:t>номе</a:t>
            </a:r>
            <a:r>
              <a:rPr lang="en-US" sz="1400" dirty="0"/>
              <a:t>p </a:t>
            </a:r>
            <a:r>
              <a:rPr lang="uk-UA" sz="1400" dirty="0"/>
              <a:t>п</a:t>
            </a:r>
            <a:r>
              <a:rPr lang="en-US" sz="1400" dirty="0"/>
              <a:t>p</a:t>
            </a:r>
            <a:r>
              <a:rPr lang="uk-UA" sz="1400" dirty="0" err="1"/>
              <a:t>ацівника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].empl_num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П</a:t>
            </a:r>
            <a:r>
              <a:rPr lang="en-US" sz="1400" dirty="0"/>
              <a:t>p</a:t>
            </a:r>
            <a:r>
              <a:rPr lang="uk-UA" sz="1400" dirty="0" err="1"/>
              <a:t>ізвище</a:t>
            </a:r>
            <a:r>
              <a:rPr lang="uk-UA" sz="1400" dirty="0"/>
              <a:t> п</a:t>
            </a:r>
            <a:r>
              <a:rPr lang="en-US" sz="1400" dirty="0"/>
              <a:t>p</a:t>
            </a:r>
            <a:r>
              <a:rPr lang="uk-UA" sz="1400" dirty="0" err="1"/>
              <a:t>ацівника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].empl_surn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Рік на</a:t>
            </a:r>
            <a:r>
              <a:rPr lang="en-US" sz="1400" dirty="0"/>
              <a:t>p</a:t>
            </a:r>
            <a:r>
              <a:rPr lang="uk-UA" sz="1400" dirty="0" err="1"/>
              <a:t>одження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].b_date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Код національності: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].nat_code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Сімейний стан: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].maried &lt;&lt;</a:t>
            </a:r>
          </a:p>
          <a:p>
            <a:r>
              <a:rPr lang="sv-SE" sz="1400" dirty="0"/>
              <a:t>"\nСтаж pоботи загальний: " &lt;&lt; all[i].all_exp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Стаж </a:t>
            </a:r>
            <a:r>
              <a:rPr lang="en-US" sz="1400" dirty="0"/>
              <a:t>p</a:t>
            </a:r>
            <a:r>
              <a:rPr lang="uk-UA" sz="1400" dirty="0" err="1"/>
              <a:t>оботи</a:t>
            </a:r>
            <a:r>
              <a:rPr lang="uk-UA" sz="1400" dirty="0"/>
              <a:t> непе</a:t>
            </a:r>
            <a:r>
              <a:rPr lang="en-US" sz="1400" dirty="0"/>
              <a:t>p</a:t>
            </a:r>
            <a:r>
              <a:rPr lang="uk-UA" sz="1400" dirty="0"/>
              <a:t>е</a:t>
            </a:r>
            <a:r>
              <a:rPr lang="en-US" sz="1400" dirty="0"/>
              <a:t>p</a:t>
            </a:r>
            <a:r>
              <a:rPr lang="uk-UA" sz="1400" dirty="0" err="1"/>
              <a:t>вний</a:t>
            </a:r>
            <a:r>
              <a:rPr lang="uk-UA" sz="1400" dirty="0"/>
              <a:t> 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].unnint_exp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Код п</a:t>
            </a:r>
            <a:r>
              <a:rPr lang="en-US" sz="1400" dirty="0"/>
              <a:t>p</a:t>
            </a:r>
            <a:r>
              <a:rPr lang="uk-UA" sz="1400" dirty="0" err="1"/>
              <a:t>офесії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].prof_code &lt;&lt;</a:t>
            </a:r>
          </a:p>
          <a:p>
            <a:r>
              <a:rPr lang="en-US" sz="1400" dirty="0"/>
              <a:t>"\n</a:t>
            </a:r>
            <a:r>
              <a:rPr lang="uk-UA" sz="1400" dirty="0"/>
              <a:t>Роз</a:t>
            </a:r>
            <a:r>
              <a:rPr lang="en-US" sz="1400" dirty="0"/>
              <a:t>p</a:t>
            </a:r>
            <a:r>
              <a:rPr lang="uk-UA" sz="1400" dirty="0" err="1"/>
              <a:t>яд</a:t>
            </a:r>
            <a:r>
              <a:rPr lang="uk-UA" sz="1400" dirty="0"/>
              <a:t>: " &lt;&lt; </a:t>
            </a:r>
            <a:r>
              <a:rPr lang="en-US" sz="1400" dirty="0"/>
              <a:t>all[</a:t>
            </a:r>
            <a:r>
              <a:rPr lang="en-US" sz="1400" dirty="0" err="1"/>
              <a:t>i</a:t>
            </a:r>
            <a:r>
              <a:rPr lang="en-US" sz="1400" dirty="0"/>
              <a:t>]._class &lt;&lt;</a:t>
            </a:r>
          </a:p>
          <a:p>
            <a:r>
              <a:rPr lang="en-US" sz="1400" dirty="0"/>
              <a:t>"\</a:t>
            </a:r>
            <a:r>
              <a:rPr lang="en-US" sz="1400" dirty="0" err="1"/>
              <a:t>nОклад</a:t>
            </a:r>
            <a:r>
              <a:rPr lang="en-US" sz="1400" dirty="0"/>
              <a:t> : " &lt;&lt; all[</a:t>
            </a:r>
            <a:r>
              <a:rPr lang="en-US" sz="1400" dirty="0" err="1"/>
              <a:t>i</a:t>
            </a:r>
            <a:r>
              <a:rPr lang="en-US" sz="1400" dirty="0"/>
              <a:t>].salary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  <a:endParaRPr lang="uk-UA" sz="1400" dirty="0"/>
          </a:p>
        </p:txBody>
      </p:sp>
      <p:cxnSp>
        <p:nvCxnSpPr>
          <p:cNvPr id="63" name="Сполучна лінія: уступом 62">
            <a:extLst>
              <a:ext uri="{FF2B5EF4-FFF2-40B4-BE49-F238E27FC236}">
                <a16:creationId xmlns:a16="http://schemas.microsoft.com/office/drawing/2014/main" id="{2A58B612-A720-4A61-A805-2A28EA58350A}"/>
              </a:ext>
            </a:extLst>
          </p:cNvPr>
          <p:cNvCxnSpPr>
            <a:cxnSpLocks/>
            <a:stCxn id="47" idx="2"/>
            <a:endCxn id="17" idx="1"/>
          </p:cNvCxnSpPr>
          <p:nvPr/>
        </p:nvCxnSpPr>
        <p:spPr>
          <a:xfrm rot="10800000" flipH="1">
            <a:off x="1314556" y="1104122"/>
            <a:ext cx="2698656" cy="1885757"/>
          </a:xfrm>
          <a:prstGeom prst="bentConnector3">
            <a:avLst>
              <a:gd name="adj1" fmla="val -35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4392475" y="1259969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E2BE952B-92B2-47F6-8A18-52CA9C875423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>
            <a:off x="5016943" y="1346495"/>
            <a:ext cx="0" cy="19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9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2067167" y="1098236"/>
            <a:ext cx="2549955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r>
              <a:rPr lang="en-US" sz="1600" dirty="0" err="1"/>
              <a:t>ifs.is_open</a:t>
            </a:r>
            <a:r>
              <a:rPr lang="en-US" sz="1600" dirty="0"/>
              <a:t>()</a:t>
            </a:r>
            <a:endParaRPr lang="uk-UA" sz="16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501640" y="425829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1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27" idx="1"/>
          </p:cNvCxnSpPr>
          <p:nvPr/>
        </p:nvCxnSpPr>
        <p:spPr>
          <a:xfrm>
            <a:off x="1043001" y="696510"/>
            <a:ext cx="727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Блок-схема: процес 26">
            <a:extLst>
              <a:ext uri="{FF2B5EF4-FFF2-40B4-BE49-F238E27FC236}">
                <a16:creationId xmlns:a16="http://schemas.microsoft.com/office/drawing/2014/main" id="{24D735A6-D69D-4FCA-AFF8-44DB490747E0}"/>
              </a:ext>
            </a:extLst>
          </p:cNvPr>
          <p:cNvSpPr/>
          <p:nvPr/>
        </p:nvSpPr>
        <p:spPr>
          <a:xfrm>
            <a:off x="1770212" y="455833"/>
            <a:ext cx="3143866" cy="481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ifstream</a:t>
            </a:r>
            <a:r>
              <a:rPr lang="en-US" dirty="0"/>
              <a:t> ifs("data.dat", </a:t>
            </a:r>
            <a:r>
              <a:rPr lang="en-US" dirty="0" err="1"/>
              <a:t>ios</a:t>
            </a:r>
            <a:r>
              <a:rPr lang="en-US" dirty="0"/>
              <a:t>::in);</a:t>
            </a:r>
            <a:endParaRPr lang="uk-UA" sz="1050" dirty="0"/>
          </a:p>
        </p:txBody>
      </p: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F04733D3-7A0F-4CD5-A90F-D61A59092814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>
            <a:off x="3342145" y="937188"/>
            <a:ext cx="0" cy="1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кутник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5436529" y="3307565"/>
            <a:ext cx="30438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char*buff = new char[100];</a:t>
            </a:r>
            <a:endParaRPr lang="uk-UA" dirty="0"/>
          </a:p>
          <a:p>
            <a:r>
              <a:rPr lang="en-US" dirty="0"/>
              <a:t>vector&lt;Item&gt; all;</a:t>
            </a:r>
            <a:endParaRPr lang="uk-UA" dirty="0"/>
          </a:p>
        </p:txBody>
      </p: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977097F-63DC-4CA1-A127-65AF9E1B5A1E}"/>
              </a:ext>
            </a:extLst>
          </p:cNvPr>
          <p:cNvCxnSpPr>
            <a:cxnSpLocks/>
            <a:stCxn id="17" idx="3"/>
            <a:endCxn id="47" idx="0"/>
          </p:cNvCxnSpPr>
          <p:nvPr/>
        </p:nvCxnSpPr>
        <p:spPr>
          <a:xfrm>
            <a:off x="4617122" y="1340610"/>
            <a:ext cx="2341334" cy="1966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3382842" y="148092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9743D0-805D-4289-9075-6EF51791455C}"/>
              </a:ext>
            </a:extLst>
          </p:cNvPr>
          <p:cNvSpPr txBox="1"/>
          <p:nvPr/>
        </p:nvSpPr>
        <p:spPr>
          <a:xfrm>
            <a:off x="4527975" y="92626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E2BE952B-92B2-47F6-8A18-52CA9C875423}"/>
              </a:ext>
            </a:extLst>
          </p:cNvPr>
          <p:cNvCxnSpPr>
            <a:cxnSpLocks/>
            <a:stCxn id="17" idx="2"/>
            <a:endCxn id="59" idx="1"/>
          </p:cNvCxnSpPr>
          <p:nvPr/>
        </p:nvCxnSpPr>
        <p:spPr>
          <a:xfrm flipH="1">
            <a:off x="3342144" y="1582984"/>
            <a:ext cx="1" cy="23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Блок-схема: дані 58">
            <a:extLst>
              <a:ext uri="{FF2B5EF4-FFF2-40B4-BE49-F238E27FC236}">
                <a16:creationId xmlns:a16="http://schemas.microsoft.com/office/drawing/2014/main" id="{2F895D9D-42A4-497A-99E5-54E7B98DC85D}"/>
              </a:ext>
            </a:extLst>
          </p:cNvPr>
          <p:cNvSpPr/>
          <p:nvPr/>
        </p:nvSpPr>
        <p:spPr>
          <a:xfrm>
            <a:off x="316381" y="1815706"/>
            <a:ext cx="6051525" cy="10189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uk-UA" dirty="0"/>
              <a:t>Файл не знайдено. Це має бути </a:t>
            </a:r>
            <a:r>
              <a:rPr lang="en-US" dirty="0"/>
              <a:t>data.</a:t>
            </a:r>
            <a:r>
              <a:rPr lang="en-US" dirty="0" err="1"/>
              <a:t>dat</a:t>
            </a:r>
            <a:r>
              <a:rPr lang="en-US" dirty="0"/>
              <a:t>";_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exit(1);</a:t>
            </a:r>
            <a:endParaRPr lang="uk-UA" sz="1050" dirty="0"/>
          </a:p>
        </p:txBody>
      </p:sp>
      <p:sp>
        <p:nvSpPr>
          <p:cNvPr id="72" name="Прямокутник: округлені кути 71">
            <a:extLst>
              <a:ext uri="{FF2B5EF4-FFF2-40B4-BE49-F238E27FC236}">
                <a16:creationId xmlns:a16="http://schemas.microsoft.com/office/drawing/2014/main" id="{3AA3CDF2-313E-43E2-89AF-FC9BD9BD8637}"/>
              </a:ext>
            </a:extLst>
          </p:cNvPr>
          <p:cNvSpPr/>
          <p:nvPr/>
        </p:nvSpPr>
        <p:spPr>
          <a:xfrm>
            <a:off x="2840276" y="3027370"/>
            <a:ext cx="1003733" cy="389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 err="1"/>
              <a:t>Кінець</a:t>
            </a:r>
            <a:endParaRPr lang="ru-RU" sz="1600" dirty="0"/>
          </a:p>
        </p:txBody>
      </p:sp>
      <p:cxnSp>
        <p:nvCxnSpPr>
          <p:cNvPr id="73" name="Пряма зі стрілкою 72">
            <a:extLst>
              <a:ext uri="{FF2B5EF4-FFF2-40B4-BE49-F238E27FC236}">
                <a16:creationId xmlns:a16="http://schemas.microsoft.com/office/drawing/2014/main" id="{D0BCE9AB-61C9-4A98-B5E8-F6744F6F6742}"/>
              </a:ext>
            </a:extLst>
          </p:cNvPr>
          <p:cNvCxnSpPr>
            <a:cxnSpLocks/>
            <a:stCxn id="59" idx="4"/>
            <a:endCxn id="72" idx="0"/>
          </p:cNvCxnSpPr>
          <p:nvPr/>
        </p:nvCxnSpPr>
        <p:spPr>
          <a:xfrm flipH="1">
            <a:off x="3342143" y="2834701"/>
            <a:ext cx="1" cy="1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4FBF5E54-AF5C-408E-B77F-C6DB00E2F88A}"/>
              </a:ext>
            </a:extLst>
          </p:cNvPr>
          <p:cNvSpPr/>
          <p:nvPr/>
        </p:nvSpPr>
        <p:spPr>
          <a:xfrm>
            <a:off x="6549493" y="4230043"/>
            <a:ext cx="817925" cy="817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1.1</a:t>
            </a:r>
          </a:p>
        </p:txBody>
      </p:sp>
      <p:cxnSp>
        <p:nvCxnSpPr>
          <p:cNvPr id="83" name="Сполучна лінія: уступом 82">
            <a:extLst>
              <a:ext uri="{FF2B5EF4-FFF2-40B4-BE49-F238E27FC236}">
                <a16:creationId xmlns:a16="http://schemas.microsoft.com/office/drawing/2014/main" id="{098D8AC1-362C-4549-9E01-4B2A59847B7E}"/>
              </a:ext>
            </a:extLst>
          </p:cNvPr>
          <p:cNvCxnSpPr>
            <a:cxnSpLocks/>
            <a:stCxn id="47" idx="2"/>
            <a:endCxn id="82" idx="0"/>
          </p:cNvCxnSpPr>
          <p:nvPr/>
        </p:nvCxnSpPr>
        <p:spPr>
          <a:xfrm rot="5400000">
            <a:off x="6820383" y="4091969"/>
            <a:ext cx="2761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Блок-схема: рішення 16">
            <a:extLst>
              <a:ext uri="{FF2B5EF4-FFF2-40B4-BE49-F238E27FC236}">
                <a16:creationId xmlns:a16="http://schemas.microsoft.com/office/drawing/2014/main" id="{D7AE0723-266F-4EBA-97EA-F53FE6C3EF26}"/>
              </a:ext>
            </a:extLst>
          </p:cNvPr>
          <p:cNvSpPr/>
          <p:nvPr/>
        </p:nvSpPr>
        <p:spPr>
          <a:xfrm>
            <a:off x="2067167" y="1098236"/>
            <a:ext cx="2549955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r>
              <a:rPr lang="en-US" dirty="0" err="1"/>
              <a:t>ifs.eof</a:t>
            </a:r>
            <a:r>
              <a:rPr lang="en-US" dirty="0"/>
              <a:t>()</a:t>
            </a:r>
            <a:endParaRPr lang="uk-UA" sz="16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501640" y="425829"/>
            <a:ext cx="672407" cy="672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1.1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17" idx="0"/>
          </p:cNvCxnSpPr>
          <p:nvPr/>
        </p:nvCxnSpPr>
        <p:spPr>
          <a:xfrm>
            <a:off x="1174047" y="762033"/>
            <a:ext cx="2168098" cy="336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кутник 46">
            <a:extLst>
              <a:ext uri="{FF2B5EF4-FFF2-40B4-BE49-F238E27FC236}">
                <a16:creationId xmlns:a16="http://schemas.microsoft.com/office/drawing/2014/main" id="{82154B57-75D9-430D-BA2D-0D78CAB4F92A}"/>
              </a:ext>
            </a:extLst>
          </p:cNvPr>
          <p:cNvSpPr/>
          <p:nvPr/>
        </p:nvSpPr>
        <p:spPr>
          <a:xfrm>
            <a:off x="5462525" y="1694306"/>
            <a:ext cx="30438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char*buff = new char[100];</a:t>
            </a:r>
            <a:endParaRPr lang="uk-UA" dirty="0"/>
          </a:p>
          <a:p>
            <a:r>
              <a:rPr lang="en-US" dirty="0"/>
              <a:t>vector&lt;Item&gt; all;</a:t>
            </a:r>
            <a:endParaRPr lang="uk-UA" dirty="0"/>
          </a:p>
        </p:txBody>
      </p: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977097F-63DC-4CA1-A127-65AF9E1B5A1E}"/>
              </a:ext>
            </a:extLst>
          </p:cNvPr>
          <p:cNvCxnSpPr>
            <a:cxnSpLocks/>
            <a:stCxn id="17" idx="3"/>
            <a:endCxn id="47" idx="0"/>
          </p:cNvCxnSpPr>
          <p:nvPr/>
        </p:nvCxnSpPr>
        <p:spPr>
          <a:xfrm>
            <a:off x="4617122" y="1340610"/>
            <a:ext cx="2367330" cy="353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72B0FF-0983-4B07-9B9C-EB230D61BD0C}"/>
              </a:ext>
            </a:extLst>
          </p:cNvPr>
          <p:cNvSpPr txBox="1"/>
          <p:nvPr/>
        </p:nvSpPr>
        <p:spPr>
          <a:xfrm>
            <a:off x="3382842" y="148092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9743D0-805D-4289-9075-6EF51791455C}"/>
              </a:ext>
            </a:extLst>
          </p:cNvPr>
          <p:cNvSpPr txBox="1"/>
          <p:nvPr/>
        </p:nvSpPr>
        <p:spPr>
          <a:xfrm>
            <a:off x="4527975" y="92626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E2BE952B-92B2-47F6-8A18-52CA9C875423}"/>
              </a:ext>
            </a:extLst>
          </p:cNvPr>
          <p:cNvCxnSpPr>
            <a:cxnSpLocks/>
            <a:stCxn id="17" idx="2"/>
            <a:endCxn id="59" idx="1"/>
          </p:cNvCxnSpPr>
          <p:nvPr/>
        </p:nvCxnSpPr>
        <p:spPr>
          <a:xfrm>
            <a:off x="3342145" y="1582984"/>
            <a:ext cx="0" cy="22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Блок-схема: дані 58">
            <a:extLst>
              <a:ext uri="{FF2B5EF4-FFF2-40B4-BE49-F238E27FC236}">
                <a16:creationId xmlns:a16="http://schemas.microsoft.com/office/drawing/2014/main" id="{2F895D9D-42A4-497A-99E5-54E7B98DC85D}"/>
              </a:ext>
            </a:extLst>
          </p:cNvPr>
          <p:cNvSpPr/>
          <p:nvPr/>
        </p:nvSpPr>
        <p:spPr>
          <a:xfrm>
            <a:off x="1438173" y="1805629"/>
            <a:ext cx="3807944" cy="72691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Item a;</a:t>
            </a:r>
          </a:p>
          <a:p>
            <a:r>
              <a:rPr lang="en-US"/>
              <a:t>ifs.getline(buff, 500);</a:t>
            </a:r>
            <a:endParaRPr lang="uk-UA" sz="1050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4FBF5E54-AF5C-408E-B77F-C6DB00E2F88A}"/>
              </a:ext>
            </a:extLst>
          </p:cNvPr>
          <p:cNvSpPr/>
          <p:nvPr/>
        </p:nvSpPr>
        <p:spPr>
          <a:xfrm>
            <a:off x="6583981" y="2644840"/>
            <a:ext cx="817925" cy="817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1.2</a:t>
            </a:r>
          </a:p>
        </p:txBody>
      </p:sp>
      <p:cxnSp>
        <p:nvCxnSpPr>
          <p:cNvPr id="83" name="Сполучна лінія: уступом 82">
            <a:extLst>
              <a:ext uri="{FF2B5EF4-FFF2-40B4-BE49-F238E27FC236}">
                <a16:creationId xmlns:a16="http://schemas.microsoft.com/office/drawing/2014/main" id="{098D8AC1-362C-4549-9E01-4B2A59847B7E}"/>
              </a:ext>
            </a:extLst>
          </p:cNvPr>
          <p:cNvCxnSpPr>
            <a:cxnSpLocks/>
            <a:stCxn id="47" idx="2"/>
            <a:endCxn id="82" idx="0"/>
          </p:cNvCxnSpPr>
          <p:nvPr/>
        </p:nvCxnSpPr>
        <p:spPr>
          <a:xfrm rot="16200000" flipH="1">
            <a:off x="6836597" y="2488492"/>
            <a:ext cx="304203" cy="8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EAAEA9-A033-4D7B-8581-B5FB9C55F40E}"/>
              </a:ext>
            </a:extLst>
          </p:cNvPr>
          <p:cNvSpPr txBox="1"/>
          <p:nvPr/>
        </p:nvSpPr>
        <p:spPr>
          <a:xfrm>
            <a:off x="3478455" y="3162988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413D4-1830-49D9-82B8-A18BFE44B2D4}"/>
              </a:ext>
            </a:extLst>
          </p:cNvPr>
          <p:cNvSpPr txBox="1"/>
          <p:nvPr/>
        </p:nvSpPr>
        <p:spPr>
          <a:xfrm>
            <a:off x="1610867" y="2653634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29" name="Блок-схема: рішення 28">
            <a:extLst>
              <a:ext uri="{FF2B5EF4-FFF2-40B4-BE49-F238E27FC236}">
                <a16:creationId xmlns:a16="http://schemas.microsoft.com/office/drawing/2014/main" id="{8112132E-CC07-432E-B609-2116B67E39B4}"/>
              </a:ext>
            </a:extLst>
          </p:cNvPr>
          <p:cNvSpPr/>
          <p:nvPr/>
        </p:nvSpPr>
        <p:spPr>
          <a:xfrm>
            <a:off x="1820218" y="2838300"/>
            <a:ext cx="3043854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buff[0] != '\0'</a:t>
            </a:r>
            <a:endParaRPr lang="uk-UA" sz="1600" dirty="0"/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98CC90A6-8E9B-4004-AC12-EC9096CC5907}"/>
              </a:ext>
            </a:extLst>
          </p:cNvPr>
          <p:cNvCxnSpPr>
            <a:cxnSpLocks/>
            <a:stCxn id="59" idx="4"/>
            <a:endCxn id="29" idx="0"/>
          </p:cNvCxnSpPr>
          <p:nvPr/>
        </p:nvCxnSpPr>
        <p:spPr>
          <a:xfrm>
            <a:off x="3342145" y="2532545"/>
            <a:ext cx="0" cy="3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получна лінія: уступом 31">
            <a:extLst>
              <a:ext uri="{FF2B5EF4-FFF2-40B4-BE49-F238E27FC236}">
                <a16:creationId xmlns:a16="http://schemas.microsoft.com/office/drawing/2014/main" id="{AA92A0D7-3B57-403E-B9F8-23E744F6E347}"/>
              </a:ext>
            </a:extLst>
          </p:cNvPr>
          <p:cNvCxnSpPr>
            <a:cxnSpLocks/>
            <a:stCxn id="29" idx="1"/>
            <a:endCxn id="17" idx="1"/>
          </p:cNvCxnSpPr>
          <p:nvPr/>
        </p:nvCxnSpPr>
        <p:spPr>
          <a:xfrm rot="10800000" flipH="1">
            <a:off x="1820217" y="1340610"/>
            <a:ext cx="246949" cy="1740064"/>
          </a:xfrm>
          <a:prstGeom prst="bentConnector3">
            <a:avLst>
              <a:gd name="adj1" fmla="val -300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Блок-схема: рішення 37">
            <a:extLst>
              <a:ext uri="{FF2B5EF4-FFF2-40B4-BE49-F238E27FC236}">
                <a16:creationId xmlns:a16="http://schemas.microsoft.com/office/drawing/2014/main" id="{6F4BB091-6EAB-43C2-AB9C-FEC184F5BF48}"/>
              </a:ext>
            </a:extLst>
          </p:cNvPr>
          <p:cNvSpPr/>
          <p:nvPr/>
        </p:nvSpPr>
        <p:spPr>
          <a:xfrm>
            <a:off x="2318587" y="4624496"/>
            <a:ext cx="3043854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buff[</a:t>
            </a:r>
            <a:r>
              <a:rPr lang="en-US" dirty="0" err="1"/>
              <a:t>i</a:t>
            </a:r>
            <a:r>
              <a:rPr lang="en-US" dirty="0"/>
              <a:t>] != '|'</a:t>
            </a:r>
            <a:endParaRPr lang="uk-UA" sz="1600" dirty="0"/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631EBE62-54B1-4063-8305-D58C49B268AF}"/>
              </a:ext>
            </a:extLst>
          </p:cNvPr>
          <p:cNvSpPr/>
          <p:nvPr/>
        </p:nvSpPr>
        <p:spPr>
          <a:xfrm>
            <a:off x="2228131" y="3673829"/>
            <a:ext cx="3231305" cy="72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/>
              <a:t>int j = 0, i = 0;</a:t>
            </a:r>
          </a:p>
          <a:p>
            <a:r>
              <a:rPr lang="en-US"/>
              <a:t>a.entertp_code = new char[5];</a:t>
            </a:r>
            <a:endParaRPr lang="uk-UA" sz="1050" dirty="0"/>
          </a:p>
        </p:txBody>
      </p: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7D3E26E6-1ED5-4715-BCC0-B3859A2FC1D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3840514" y="4400745"/>
            <a:ext cx="3270" cy="2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C805311D-B16B-4D5D-B3F0-C3F8B1AB318B}"/>
              </a:ext>
            </a:extLst>
          </p:cNvPr>
          <p:cNvSpPr/>
          <p:nvPr/>
        </p:nvSpPr>
        <p:spPr>
          <a:xfrm>
            <a:off x="2228131" y="5331127"/>
            <a:ext cx="3231305" cy="72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a.entertp_code</a:t>
            </a:r>
            <a:r>
              <a:rPr lang="en-US" dirty="0"/>
              <a:t>[</a:t>
            </a:r>
            <a:r>
              <a:rPr lang="en-US" dirty="0" err="1"/>
              <a:t>j++</a:t>
            </a:r>
            <a:r>
              <a:rPr lang="en-US" dirty="0"/>
              <a:t>] = buff[</a:t>
            </a:r>
            <a:r>
              <a:rPr lang="en-US" dirty="0" err="1"/>
              <a:t>i</a:t>
            </a:r>
            <a:r>
              <a:rPr lang="en-US" dirty="0"/>
              <a:t>++]; </a:t>
            </a:r>
            <a:r>
              <a:rPr lang="en-US" dirty="0" err="1"/>
              <a:t>a.entertp_code</a:t>
            </a:r>
            <a:r>
              <a:rPr lang="en-US" dirty="0"/>
              <a:t>[j] = '\0';</a:t>
            </a:r>
            <a:endParaRPr lang="uk-UA" sz="1050" dirty="0"/>
          </a:p>
        </p:txBody>
      </p:sp>
      <p:cxnSp>
        <p:nvCxnSpPr>
          <p:cNvPr id="49" name="Пряма зі стрілкою 48">
            <a:extLst>
              <a:ext uri="{FF2B5EF4-FFF2-40B4-BE49-F238E27FC236}">
                <a16:creationId xmlns:a16="http://schemas.microsoft.com/office/drawing/2014/main" id="{6A976D05-0FA7-4C65-93AA-F9EFD3718CA9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3840514" y="5109244"/>
            <a:ext cx="3270" cy="2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46C79F-24EC-4117-BB58-BC9619FE4186}"/>
              </a:ext>
            </a:extLst>
          </p:cNvPr>
          <p:cNvSpPr txBox="1"/>
          <p:nvPr/>
        </p:nvSpPr>
        <p:spPr>
          <a:xfrm>
            <a:off x="3891972" y="5005815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E4CD7-5F7A-44CE-8F1D-30947BC231BF}"/>
              </a:ext>
            </a:extLst>
          </p:cNvPr>
          <p:cNvSpPr txBox="1"/>
          <p:nvPr/>
        </p:nvSpPr>
        <p:spPr>
          <a:xfrm>
            <a:off x="2335235" y="449567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61" name="Сполучна лінія: уступом 60">
            <a:extLst>
              <a:ext uri="{FF2B5EF4-FFF2-40B4-BE49-F238E27FC236}">
                <a16:creationId xmlns:a16="http://schemas.microsoft.com/office/drawing/2014/main" id="{CB6C7E20-70C1-4FC5-BDB0-7E8A42860038}"/>
              </a:ext>
            </a:extLst>
          </p:cNvPr>
          <p:cNvCxnSpPr>
            <a:cxnSpLocks/>
            <a:stCxn id="48" idx="2"/>
            <a:endCxn id="38" idx="3"/>
          </p:cNvCxnSpPr>
          <p:nvPr/>
        </p:nvCxnSpPr>
        <p:spPr>
          <a:xfrm rot="5400000" flipH="1" flipV="1">
            <a:off x="4007525" y="4703128"/>
            <a:ext cx="1191173" cy="1518657"/>
          </a:xfrm>
          <a:prstGeom prst="bentConnector4">
            <a:avLst>
              <a:gd name="adj1" fmla="val -19191"/>
              <a:gd name="adj2" fmla="val 121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Сполучна лінія: уступом 83">
            <a:extLst>
              <a:ext uri="{FF2B5EF4-FFF2-40B4-BE49-F238E27FC236}">
                <a16:creationId xmlns:a16="http://schemas.microsoft.com/office/drawing/2014/main" id="{C8687D39-F1F7-444A-A247-10545656C157}"/>
              </a:ext>
            </a:extLst>
          </p:cNvPr>
          <p:cNvCxnSpPr>
            <a:cxnSpLocks/>
            <a:stCxn id="38" idx="1"/>
            <a:endCxn id="85" idx="0"/>
          </p:cNvCxnSpPr>
          <p:nvPr/>
        </p:nvCxnSpPr>
        <p:spPr>
          <a:xfrm rot="10800000" flipV="1">
            <a:off x="1492339" y="4866870"/>
            <a:ext cx="826249" cy="242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кутник 84">
            <a:extLst>
              <a:ext uri="{FF2B5EF4-FFF2-40B4-BE49-F238E27FC236}">
                <a16:creationId xmlns:a16="http://schemas.microsoft.com/office/drawing/2014/main" id="{315905EB-8DD2-4842-A17E-DF0DDA7017C5}"/>
              </a:ext>
            </a:extLst>
          </p:cNvPr>
          <p:cNvSpPr/>
          <p:nvPr/>
        </p:nvSpPr>
        <p:spPr>
          <a:xfrm>
            <a:off x="1180248" y="5109244"/>
            <a:ext cx="624180" cy="302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j</a:t>
            </a:r>
            <a:r>
              <a:rPr lang="uk-UA" dirty="0"/>
              <a:t>++</a:t>
            </a:r>
            <a:r>
              <a:rPr lang="en-US" dirty="0"/>
              <a:t>;</a:t>
            </a:r>
            <a:endParaRPr lang="uk-UA" sz="1050" dirty="0"/>
          </a:p>
        </p:txBody>
      </p:sp>
      <p:cxnSp>
        <p:nvCxnSpPr>
          <p:cNvPr id="87" name="Сполучна лінія: уступом 86">
            <a:extLst>
              <a:ext uri="{FF2B5EF4-FFF2-40B4-BE49-F238E27FC236}">
                <a16:creationId xmlns:a16="http://schemas.microsoft.com/office/drawing/2014/main" id="{0F1F18B6-B453-4CD9-A039-9A2FE0E9FACE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1224533" y="5679867"/>
            <a:ext cx="560713" cy="25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FB18382-4531-4D4F-A8C1-20B34FA65FF7}"/>
              </a:ext>
            </a:extLst>
          </p:cNvPr>
          <p:cNvSpPr txBox="1"/>
          <p:nvPr/>
        </p:nvSpPr>
        <p:spPr>
          <a:xfrm>
            <a:off x="625706" y="6143311"/>
            <a:ext cx="194310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Для кожного поля</a:t>
            </a:r>
            <a:endParaRPr lang="uk-UA" dirty="0"/>
          </a:p>
        </p:txBody>
      </p:sp>
      <p:cxnSp>
        <p:nvCxnSpPr>
          <p:cNvPr id="114" name="Пряма сполучна лінія 113">
            <a:extLst>
              <a:ext uri="{FF2B5EF4-FFF2-40B4-BE49-F238E27FC236}">
                <a16:creationId xmlns:a16="http://schemas.microsoft.com/office/drawing/2014/main" id="{FEE6D135-7F5C-4E04-AF27-A6C38FB4AC44}"/>
              </a:ext>
            </a:extLst>
          </p:cNvPr>
          <p:cNvCxnSpPr>
            <a:cxnSpLocks/>
          </p:cNvCxnSpPr>
          <p:nvPr/>
        </p:nvCxnSpPr>
        <p:spPr>
          <a:xfrm>
            <a:off x="1230455" y="6058043"/>
            <a:ext cx="573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Прямокутник 119">
            <a:extLst>
              <a:ext uri="{FF2B5EF4-FFF2-40B4-BE49-F238E27FC236}">
                <a16:creationId xmlns:a16="http://schemas.microsoft.com/office/drawing/2014/main" id="{DAD2B56D-50CE-485D-B0A1-FF10235FADC2}"/>
              </a:ext>
            </a:extLst>
          </p:cNvPr>
          <p:cNvSpPr/>
          <p:nvPr/>
        </p:nvSpPr>
        <p:spPr>
          <a:xfrm>
            <a:off x="501640" y="3624824"/>
            <a:ext cx="5314949" cy="29498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4" name="Сполучна лінія: уступом 123">
            <a:extLst>
              <a:ext uri="{FF2B5EF4-FFF2-40B4-BE49-F238E27FC236}">
                <a16:creationId xmlns:a16="http://schemas.microsoft.com/office/drawing/2014/main" id="{E77B95FA-154F-4C07-A2ED-04EC36EB7B9B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3417574" y="3247618"/>
            <a:ext cx="350781" cy="501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Сполучна лінія: уступом 127">
            <a:extLst>
              <a:ext uri="{FF2B5EF4-FFF2-40B4-BE49-F238E27FC236}">
                <a16:creationId xmlns:a16="http://schemas.microsoft.com/office/drawing/2014/main" id="{24FAA60A-1FFE-4670-ABF3-941A2844186C}"/>
              </a:ext>
            </a:extLst>
          </p:cNvPr>
          <p:cNvCxnSpPr>
            <a:cxnSpLocks/>
            <a:stCxn id="120" idx="3"/>
            <a:endCxn id="29" idx="3"/>
          </p:cNvCxnSpPr>
          <p:nvPr/>
        </p:nvCxnSpPr>
        <p:spPr>
          <a:xfrm flipH="1" flipV="1">
            <a:off x="4864072" y="3080674"/>
            <a:ext cx="952517" cy="2019080"/>
          </a:xfrm>
          <a:prstGeom prst="bentConnector3">
            <a:avLst>
              <a:gd name="adj1" fmla="val -24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4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1481556" y="1092699"/>
            <a:ext cx="672407" cy="672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dirty="0"/>
              <a:t>1.</a:t>
            </a:r>
            <a:r>
              <a:rPr lang="en-US" sz="1600" dirty="0"/>
              <a:t>2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39" idx="0"/>
          </p:cNvCxnSpPr>
          <p:nvPr/>
        </p:nvCxnSpPr>
        <p:spPr>
          <a:xfrm>
            <a:off x="2153963" y="1428903"/>
            <a:ext cx="1114914" cy="552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Сполучна лінія: уступом 82">
            <a:extLst>
              <a:ext uri="{FF2B5EF4-FFF2-40B4-BE49-F238E27FC236}">
                <a16:creationId xmlns:a16="http://schemas.microsoft.com/office/drawing/2014/main" id="{098D8AC1-362C-4549-9E01-4B2A59847B7E}"/>
              </a:ext>
            </a:extLst>
          </p:cNvPr>
          <p:cNvCxnSpPr>
            <a:cxnSpLocks/>
            <a:stCxn id="38" idx="1"/>
            <a:endCxn id="52" idx="0"/>
          </p:cNvCxnSpPr>
          <p:nvPr/>
        </p:nvCxnSpPr>
        <p:spPr>
          <a:xfrm rot="10800000" flipV="1">
            <a:off x="1646874" y="4351957"/>
            <a:ext cx="106427" cy="1302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Блок-схема: рішення 37">
            <a:extLst>
              <a:ext uri="{FF2B5EF4-FFF2-40B4-BE49-F238E27FC236}">
                <a16:creationId xmlns:a16="http://schemas.microsoft.com/office/drawing/2014/main" id="{6F4BB091-6EAB-43C2-AB9C-FEC184F5BF48}"/>
              </a:ext>
            </a:extLst>
          </p:cNvPr>
          <p:cNvSpPr/>
          <p:nvPr/>
        </p:nvSpPr>
        <p:spPr>
          <a:xfrm>
            <a:off x="1753300" y="4109583"/>
            <a:ext cx="3043854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all.size</a:t>
            </a:r>
            <a:r>
              <a:rPr lang="en-US" dirty="0"/>
              <a:t>()</a:t>
            </a:r>
            <a:endParaRPr lang="uk-UA" sz="1600" dirty="0"/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631EBE62-54B1-4063-8305-D58C49B268AF}"/>
              </a:ext>
            </a:extLst>
          </p:cNvPr>
          <p:cNvSpPr/>
          <p:nvPr/>
        </p:nvSpPr>
        <p:spPr>
          <a:xfrm>
            <a:off x="1653224" y="1981740"/>
            <a:ext cx="3231305" cy="72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ifs.close();</a:t>
            </a:r>
          </a:p>
          <a:p>
            <a:r>
              <a:rPr lang="en-US"/>
              <a:t>::count = all.size();</a:t>
            </a:r>
            <a:endParaRPr lang="uk-UA" sz="1050" dirty="0"/>
          </a:p>
        </p:txBody>
      </p: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7D3E26E6-1ED5-4715-BCC0-B3859A2FC1D1}"/>
              </a:ext>
            </a:extLst>
          </p:cNvPr>
          <p:cNvCxnSpPr>
            <a:cxnSpLocks/>
            <a:stCxn id="41" idx="4"/>
            <a:endCxn id="38" idx="0"/>
          </p:cNvCxnSpPr>
          <p:nvPr/>
        </p:nvCxnSpPr>
        <p:spPr>
          <a:xfrm>
            <a:off x="3268876" y="3630843"/>
            <a:ext cx="6351" cy="4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C805311D-B16B-4D5D-B3F0-C3F8B1AB318B}"/>
              </a:ext>
            </a:extLst>
          </p:cNvPr>
          <p:cNvSpPr/>
          <p:nvPr/>
        </p:nvSpPr>
        <p:spPr>
          <a:xfrm>
            <a:off x="2288960" y="4939596"/>
            <a:ext cx="194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allret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all.at(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uk-UA" sz="1050" dirty="0"/>
          </a:p>
        </p:txBody>
      </p:sp>
      <p:cxnSp>
        <p:nvCxnSpPr>
          <p:cNvPr id="49" name="Пряма зі стрілкою 48">
            <a:extLst>
              <a:ext uri="{FF2B5EF4-FFF2-40B4-BE49-F238E27FC236}">
                <a16:creationId xmlns:a16="http://schemas.microsoft.com/office/drawing/2014/main" id="{6A976D05-0FA7-4C65-93AA-F9EFD3718CA9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 flipH="1">
            <a:off x="3262525" y="4594331"/>
            <a:ext cx="12702" cy="34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46C79F-24EC-4117-BB58-BC9619FE4186}"/>
              </a:ext>
            </a:extLst>
          </p:cNvPr>
          <p:cNvSpPr txBox="1"/>
          <p:nvPr/>
        </p:nvSpPr>
        <p:spPr>
          <a:xfrm>
            <a:off x="3326685" y="449090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E4CD7-5F7A-44CE-8F1D-30947BC231BF}"/>
              </a:ext>
            </a:extLst>
          </p:cNvPr>
          <p:cNvSpPr txBox="1"/>
          <p:nvPr/>
        </p:nvSpPr>
        <p:spPr>
          <a:xfrm>
            <a:off x="1651851" y="3978652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61" name="Сполучна лінія: уступом 60">
            <a:extLst>
              <a:ext uri="{FF2B5EF4-FFF2-40B4-BE49-F238E27FC236}">
                <a16:creationId xmlns:a16="http://schemas.microsoft.com/office/drawing/2014/main" id="{CB6C7E20-70C1-4FC5-BDB0-7E8A42860038}"/>
              </a:ext>
            </a:extLst>
          </p:cNvPr>
          <p:cNvCxnSpPr>
            <a:cxnSpLocks/>
            <a:stCxn id="48" idx="2"/>
            <a:endCxn id="38" idx="3"/>
          </p:cNvCxnSpPr>
          <p:nvPr/>
        </p:nvCxnSpPr>
        <p:spPr>
          <a:xfrm rot="5400000" flipH="1" flipV="1">
            <a:off x="3551353" y="4063128"/>
            <a:ext cx="956971" cy="1534629"/>
          </a:xfrm>
          <a:prstGeom prst="bentConnector4">
            <a:avLst>
              <a:gd name="adj1" fmla="val -23888"/>
              <a:gd name="adj2" fmla="val 1148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Блок-схема: дані 40">
            <a:extLst>
              <a:ext uri="{FF2B5EF4-FFF2-40B4-BE49-F238E27FC236}">
                <a16:creationId xmlns:a16="http://schemas.microsoft.com/office/drawing/2014/main" id="{9E48610F-F3BE-4FD0-B120-F145DAA9C7B3}"/>
              </a:ext>
            </a:extLst>
          </p:cNvPr>
          <p:cNvSpPr/>
          <p:nvPr/>
        </p:nvSpPr>
        <p:spPr>
          <a:xfrm>
            <a:off x="1031701" y="2903927"/>
            <a:ext cx="4474350" cy="72691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uk-UA" dirty="0"/>
              <a:t>У файлі " &lt;&lt; ::</a:t>
            </a:r>
            <a:r>
              <a:rPr lang="en-US" dirty="0"/>
              <a:t>count &lt;&lt; " </a:t>
            </a:r>
            <a:r>
              <a:rPr lang="uk-UA" dirty="0"/>
              <a:t>записів\</a:t>
            </a:r>
            <a:r>
              <a:rPr lang="en-US" dirty="0"/>
              <a:t>n";</a:t>
            </a:r>
            <a:endParaRPr lang="uk-UA" sz="1050" dirty="0"/>
          </a:p>
        </p:txBody>
      </p:sp>
      <p:cxnSp>
        <p:nvCxnSpPr>
          <p:cNvPr id="42" name="Сполучна лінія: уступом 41">
            <a:extLst>
              <a:ext uri="{FF2B5EF4-FFF2-40B4-BE49-F238E27FC236}">
                <a16:creationId xmlns:a16="http://schemas.microsoft.com/office/drawing/2014/main" id="{C5FC4A67-FABC-478E-8416-F10A76C729AA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 rot="5400000">
            <a:off x="3171242" y="2806291"/>
            <a:ext cx="1952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Прямокутник 51">
            <a:extLst>
              <a:ext uri="{FF2B5EF4-FFF2-40B4-BE49-F238E27FC236}">
                <a16:creationId xmlns:a16="http://schemas.microsoft.com/office/drawing/2014/main" id="{C1EB74CE-74AF-45CE-B3C9-E0F77B7EB838}"/>
              </a:ext>
            </a:extLst>
          </p:cNvPr>
          <p:cNvSpPr/>
          <p:nvPr/>
        </p:nvSpPr>
        <p:spPr>
          <a:xfrm>
            <a:off x="673308" y="5654193"/>
            <a:ext cx="194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err="1"/>
              <a:t>Повернення</a:t>
            </a:r>
            <a:r>
              <a:rPr lang="ru-RU" dirty="0"/>
              <a:t> </a:t>
            </a:r>
            <a:r>
              <a:rPr lang="en-US" dirty="0" err="1"/>
              <a:t>allret</a:t>
            </a:r>
            <a:endParaRPr lang="uk-UA" sz="1050" dirty="0"/>
          </a:p>
        </p:txBody>
      </p:sp>
    </p:spTree>
    <p:extLst>
      <p:ext uri="{BB962C8B-B14F-4D97-AF65-F5344CB8AC3E}">
        <p14:creationId xmlns:p14="http://schemas.microsoft.com/office/powerpoint/2010/main" val="76036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243306" y="0"/>
            <a:ext cx="672407" cy="672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6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39" idx="0"/>
          </p:cNvCxnSpPr>
          <p:nvPr/>
        </p:nvCxnSpPr>
        <p:spPr>
          <a:xfrm>
            <a:off x="915713" y="336204"/>
            <a:ext cx="2454075" cy="76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Блок-схема: рішення 37">
            <a:extLst>
              <a:ext uri="{FF2B5EF4-FFF2-40B4-BE49-F238E27FC236}">
                <a16:creationId xmlns:a16="http://schemas.microsoft.com/office/drawing/2014/main" id="{6F4BB091-6EAB-43C2-AB9C-FEC184F5BF48}"/>
              </a:ext>
            </a:extLst>
          </p:cNvPr>
          <p:cNvSpPr/>
          <p:nvPr/>
        </p:nvSpPr>
        <p:spPr>
          <a:xfrm>
            <a:off x="1847861" y="1102073"/>
            <a:ext cx="3043854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 &gt;0</a:t>
            </a:r>
            <a:endParaRPr lang="uk-UA" sz="1600" dirty="0"/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631EBE62-54B1-4063-8305-D58C49B268AF}"/>
              </a:ext>
            </a:extLst>
          </p:cNvPr>
          <p:cNvSpPr/>
          <p:nvPr/>
        </p:nvSpPr>
        <p:spPr>
          <a:xfrm>
            <a:off x="1653225" y="413034"/>
            <a:ext cx="3433126" cy="421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vector&lt; vector&lt; Item &gt; &gt; CLASSES;</a:t>
            </a:r>
            <a:endParaRPr lang="uk-UA" sz="1050" dirty="0"/>
          </a:p>
        </p:txBody>
      </p: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C805311D-B16B-4D5D-B3F0-C3F8B1AB318B}"/>
              </a:ext>
            </a:extLst>
          </p:cNvPr>
          <p:cNvSpPr/>
          <p:nvPr/>
        </p:nvSpPr>
        <p:spPr>
          <a:xfrm>
            <a:off x="2402573" y="1750340"/>
            <a:ext cx="194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bool found = false;</a:t>
            </a:r>
            <a:endParaRPr lang="uk-UA" sz="1050" dirty="0"/>
          </a:p>
        </p:txBody>
      </p:sp>
      <p:cxnSp>
        <p:nvCxnSpPr>
          <p:cNvPr id="49" name="Пряма зі стрілкою 48">
            <a:extLst>
              <a:ext uri="{FF2B5EF4-FFF2-40B4-BE49-F238E27FC236}">
                <a16:creationId xmlns:a16="http://schemas.microsoft.com/office/drawing/2014/main" id="{6A976D05-0FA7-4C65-93AA-F9EFD3718CA9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3369788" y="1586821"/>
            <a:ext cx="6350" cy="16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46C79F-24EC-4117-BB58-BC9619FE4186}"/>
              </a:ext>
            </a:extLst>
          </p:cNvPr>
          <p:cNvSpPr txBox="1"/>
          <p:nvPr/>
        </p:nvSpPr>
        <p:spPr>
          <a:xfrm>
            <a:off x="3402194" y="2703516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E4CD7-5F7A-44CE-8F1D-30947BC231BF}"/>
              </a:ext>
            </a:extLst>
          </p:cNvPr>
          <p:cNvSpPr txBox="1"/>
          <p:nvPr/>
        </p:nvSpPr>
        <p:spPr>
          <a:xfrm>
            <a:off x="1320399" y="2184215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61" name="Сполучна лінія: уступом 60">
            <a:extLst>
              <a:ext uri="{FF2B5EF4-FFF2-40B4-BE49-F238E27FC236}">
                <a16:creationId xmlns:a16="http://schemas.microsoft.com/office/drawing/2014/main" id="{CB6C7E20-70C1-4FC5-BDB0-7E8A42860038}"/>
              </a:ext>
            </a:extLst>
          </p:cNvPr>
          <p:cNvCxnSpPr>
            <a:cxnSpLocks/>
            <a:stCxn id="40" idx="3"/>
            <a:endCxn id="89" idx="0"/>
          </p:cNvCxnSpPr>
          <p:nvPr/>
        </p:nvCxnSpPr>
        <p:spPr>
          <a:xfrm flipV="1">
            <a:off x="5372272" y="390717"/>
            <a:ext cx="1795588" cy="3034823"/>
          </a:xfrm>
          <a:prstGeom prst="bentConnector4">
            <a:avLst>
              <a:gd name="adj1" fmla="val 200066"/>
              <a:gd name="adj2" fmla="val 107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получна лінія: уступом 41">
            <a:extLst>
              <a:ext uri="{FF2B5EF4-FFF2-40B4-BE49-F238E27FC236}">
                <a16:creationId xmlns:a16="http://schemas.microsoft.com/office/drawing/2014/main" id="{C5FC4A67-FABC-478E-8416-F10A76C729AA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rot="5400000">
            <a:off x="3235989" y="968274"/>
            <a:ext cx="26759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Блок-схема: рішення 34">
            <a:extLst>
              <a:ext uri="{FF2B5EF4-FFF2-40B4-BE49-F238E27FC236}">
                <a16:creationId xmlns:a16="http://schemas.microsoft.com/office/drawing/2014/main" id="{B27AF6AD-8BB9-45A2-B682-E8A2CA581B62}"/>
              </a:ext>
            </a:extLst>
          </p:cNvPr>
          <p:cNvSpPr/>
          <p:nvPr/>
        </p:nvSpPr>
        <p:spPr>
          <a:xfrm>
            <a:off x="1515694" y="2287688"/>
            <a:ext cx="3758897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CLASSES.size() &gt; 0</a:t>
            </a:r>
            <a:endParaRPr lang="uk-UA" sz="1600" dirty="0"/>
          </a:p>
        </p:txBody>
      </p:sp>
      <p:cxnSp>
        <p:nvCxnSpPr>
          <p:cNvPr id="36" name="Сполучна лінія: уступом 35">
            <a:extLst>
              <a:ext uri="{FF2B5EF4-FFF2-40B4-BE49-F238E27FC236}">
                <a16:creationId xmlns:a16="http://schemas.microsoft.com/office/drawing/2014/main" id="{576A94F9-F4E1-4DD1-B84F-9D3E98D7A4B7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rot="16200000" flipH="1">
            <a:off x="3301632" y="2194177"/>
            <a:ext cx="168016" cy="19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Блок-схема: рішення 39">
            <a:extLst>
              <a:ext uri="{FF2B5EF4-FFF2-40B4-BE49-F238E27FC236}">
                <a16:creationId xmlns:a16="http://schemas.microsoft.com/office/drawing/2014/main" id="{AD3E86D4-359D-483F-B56A-8D7F0AEF82FC}"/>
              </a:ext>
            </a:extLst>
          </p:cNvPr>
          <p:cNvSpPr/>
          <p:nvPr/>
        </p:nvSpPr>
        <p:spPr>
          <a:xfrm>
            <a:off x="1416187" y="3183166"/>
            <a:ext cx="3956085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g &lt; </a:t>
            </a:r>
            <a:r>
              <a:rPr lang="en-US" dirty="0" err="1"/>
              <a:t>CLASSES.size</a:t>
            </a:r>
            <a:r>
              <a:rPr lang="en-US" dirty="0"/>
              <a:t>()</a:t>
            </a:r>
            <a:endParaRPr lang="uk-UA" sz="1600" dirty="0"/>
          </a:p>
        </p:txBody>
      </p:sp>
      <p:cxnSp>
        <p:nvCxnSpPr>
          <p:cNvPr id="43" name="Сполучна лінія: уступом 42">
            <a:extLst>
              <a:ext uri="{FF2B5EF4-FFF2-40B4-BE49-F238E27FC236}">
                <a16:creationId xmlns:a16="http://schemas.microsoft.com/office/drawing/2014/main" id="{6829ACCF-3E27-4871-91D9-47550F76EDD9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rot="5400000">
            <a:off x="3189322" y="2977345"/>
            <a:ext cx="410730" cy="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505CEB-5106-43B3-91C7-4D57BA91B70D}"/>
              </a:ext>
            </a:extLst>
          </p:cNvPr>
          <p:cNvSpPr txBox="1"/>
          <p:nvPr/>
        </p:nvSpPr>
        <p:spPr>
          <a:xfrm>
            <a:off x="3437875" y="1458282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0" name="Блок-схема: рішення 49">
            <a:extLst>
              <a:ext uri="{FF2B5EF4-FFF2-40B4-BE49-F238E27FC236}">
                <a16:creationId xmlns:a16="http://schemas.microsoft.com/office/drawing/2014/main" id="{67A061B8-ED0C-45B4-9646-2B2622D036A5}"/>
              </a:ext>
            </a:extLst>
          </p:cNvPr>
          <p:cNvSpPr/>
          <p:nvPr/>
        </p:nvSpPr>
        <p:spPr>
          <a:xfrm>
            <a:off x="590711" y="4078644"/>
            <a:ext cx="5622966" cy="797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contains(</a:t>
            </a:r>
          </a:p>
          <a:p>
            <a:pPr algn="ctr"/>
            <a:r>
              <a:rPr lang="en-US" dirty="0"/>
              <a:t>CLASSES[g], all[</a:t>
            </a:r>
            <a:r>
              <a:rPr lang="en-US" dirty="0" err="1"/>
              <a:t>all.size</a:t>
            </a:r>
            <a:r>
              <a:rPr lang="en-US" dirty="0"/>
              <a:t>() - 1])</a:t>
            </a:r>
            <a:endParaRPr lang="uk-UA" sz="1600" dirty="0"/>
          </a:p>
        </p:txBody>
      </p:sp>
      <p:cxnSp>
        <p:nvCxnSpPr>
          <p:cNvPr id="51" name="Сполучна лінія: уступом 50">
            <a:extLst>
              <a:ext uri="{FF2B5EF4-FFF2-40B4-BE49-F238E27FC236}">
                <a16:creationId xmlns:a16="http://schemas.microsoft.com/office/drawing/2014/main" id="{9EBEC9C9-B674-41CB-AB20-ABABAA608F93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rot="16200000" flipH="1">
            <a:off x="3192847" y="3869297"/>
            <a:ext cx="410730" cy="7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187E94-D5E1-4A62-80BD-40B4F3127257}"/>
              </a:ext>
            </a:extLst>
          </p:cNvPr>
          <p:cNvSpPr txBox="1"/>
          <p:nvPr/>
        </p:nvSpPr>
        <p:spPr>
          <a:xfrm>
            <a:off x="3590356" y="3668487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A3A637-A8F0-44BE-A05E-42050D4E83F0}"/>
              </a:ext>
            </a:extLst>
          </p:cNvPr>
          <p:cNvSpPr txBox="1"/>
          <p:nvPr/>
        </p:nvSpPr>
        <p:spPr>
          <a:xfrm>
            <a:off x="4487923" y="2997927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5C406A-39D7-4AE6-BF06-CB51D3F707A6}"/>
              </a:ext>
            </a:extLst>
          </p:cNvPr>
          <p:cNvSpPr txBox="1"/>
          <p:nvPr/>
        </p:nvSpPr>
        <p:spPr>
          <a:xfrm>
            <a:off x="3499612" y="4857145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CBE96-0EDA-4AAC-A156-9852E6F1E4C2}"/>
              </a:ext>
            </a:extLst>
          </p:cNvPr>
          <p:cNvSpPr txBox="1"/>
          <p:nvPr/>
        </p:nvSpPr>
        <p:spPr>
          <a:xfrm>
            <a:off x="697672" y="4078645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59" name="Сполучна лінія: уступом 58">
            <a:extLst>
              <a:ext uri="{FF2B5EF4-FFF2-40B4-BE49-F238E27FC236}">
                <a16:creationId xmlns:a16="http://schemas.microsoft.com/office/drawing/2014/main" id="{DB716265-CF86-43D0-8CD3-EBB09B24E10F}"/>
              </a:ext>
            </a:extLst>
          </p:cNvPr>
          <p:cNvCxnSpPr>
            <a:cxnSpLocks/>
            <a:stCxn id="35" idx="1"/>
            <a:endCxn id="38" idx="1"/>
          </p:cNvCxnSpPr>
          <p:nvPr/>
        </p:nvCxnSpPr>
        <p:spPr>
          <a:xfrm rot="10800000" flipH="1">
            <a:off x="1515693" y="1344448"/>
            <a:ext cx="332167" cy="1185615"/>
          </a:xfrm>
          <a:prstGeom prst="bentConnector3">
            <a:avLst>
              <a:gd name="adj1" fmla="val -688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получна лінія: уступом 66">
            <a:extLst>
              <a:ext uri="{FF2B5EF4-FFF2-40B4-BE49-F238E27FC236}">
                <a16:creationId xmlns:a16="http://schemas.microsoft.com/office/drawing/2014/main" id="{12816ACB-DD3F-4379-89E8-2E84FBD0B0EA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rot="5400000">
            <a:off x="3217242" y="5060740"/>
            <a:ext cx="36990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Прямокутник 72">
            <a:extLst>
              <a:ext uri="{FF2B5EF4-FFF2-40B4-BE49-F238E27FC236}">
                <a16:creationId xmlns:a16="http://schemas.microsoft.com/office/drawing/2014/main" id="{D5EF1579-E3D0-457D-9A47-0B42FD75A362}"/>
              </a:ext>
            </a:extLst>
          </p:cNvPr>
          <p:cNvSpPr/>
          <p:nvPr/>
        </p:nvSpPr>
        <p:spPr>
          <a:xfrm>
            <a:off x="2428629" y="5245693"/>
            <a:ext cx="194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bool found = true;</a:t>
            </a:r>
            <a:endParaRPr lang="uk-UA" sz="1050" dirty="0"/>
          </a:p>
        </p:txBody>
      </p:sp>
      <p:cxnSp>
        <p:nvCxnSpPr>
          <p:cNvPr id="77" name="Сполучна лінія: уступом 76">
            <a:extLst>
              <a:ext uri="{FF2B5EF4-FFF2-40B4-BE49-F238E27FC236}">
                <a16:creationId xmlns:a16="http://schemas.microsoft.com/office/drawing/2014/main" id="{85DD59AF-3F6D-4044-8B6B-D62FC5B31721}"/>
              </a:ext>
            </a:extLst>
          </p:cNvPr>
          <p:cNvCxnSpPr>
            <a:cxnSpLocks/>
            <a:stCxn id="73" idx="2"/>
            <a:endCxn id="50" idx="3"/>
          </p:cNvCxnSpPr>
          <p:nvPr/>
        </p:nvCxnSpPr>
        <p:spPr>
          <a:xfrm rot="5400000" flipH="1" flipV="1">
            <a:off x="4239030" y="3640379"/>
            <a:ext cx="1137809" cy="2811483"/>
          </a:xfrm>
          <a:prstGeom prst="bentConnector4">
            <a:avLst>
              <a:gd name="adj1" fmla="val -20091"/>
              <a:gd name="adj2" fmla="val 108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получна лінія: уступом 79">
            <a:extLst>
              <a:ext uri="{FF2B5EF4-FFF2-40B4-BE49-F238E27FC236}">
                <a16:creationId xmlns:a16="http://schemas.microsoft.com/office/drawing/2014/main" id="{11FDFADF-DF0A-40E7-A0ED-DB644D2555EB}"/>
              </a:ext>
            </a:extLst>
          </p:cNvPr>
          <p:cNvCxnSpPr>
            <a:cxnSpLocks/>
            <a:stCxn id="50" idx="1"/>
            <a:endCxn id="40" idx="1"/>
          </p:cNvCxnSpPr>
          <p:nvPr/>
        </p:nvCxnSpPr>
        <p:spPr>
          <a:xfrm rot="10800000" flipH="1">
            <a:off x="590711" y="3425540"/>
            <a:ext cx="825476" cy="1051676"/>
          </a:xfrm>
          <a:prstGeom prst="bentConnector3">
            <a:avLst>
              <a:gd name="adj1" fmla="val -27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Блок-схема: рішення 88">
            <a:extLst>
              <a:ext uri="{FF2B5EF4-FFF2-40B4-BE49-F238E27FC236}">
                <a16:creationId xmlns:a16="http://schemas.microsoft.com/office/drawing/2014/main" id="{562B2ADB-2A5E-4CA0-A827-522CF39582DC}"/>
              </a:ext>
            </a:extLst>
          </p:cNvPr>
          <p:cNvSpPr/>
          <p:nvPr/>
        </p:nvSpPr>
        <p:spPr>
          <a:xfrm>
            <a:off x="6194295" y="390717"/>
            <a:ext cx="1947130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!found</a:t>
            </a:r>
            <a:endParaRPr lang="uk-UA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01B8ED-79FC-4FEC-893A-E7EBD69B4E94}"/>
              </a:ext>
            </a:extLst>
          </p:cNvPr>
          <p:cNvSpPr txBox="1"/>
          <p:nvPr/>
        </p:nvSpPr>
        <p:spPr>
          <a:xfrm>
            <a:off x="7265541" y="739091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410704-7620-4EAA-8206-ABD4F33851CD}"/>
              </a:ext>
            </a:extLst>
          </p:cNvPr>
          <p:cNvSpPr txBox="1"/>
          <p:nvPr/>
        </p:nvSpPr>
        <p:spPr>
          <a:xfrm>
            <a:off x="5840668" y="26953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cxnSp>
        <p:nvCxnSpPr>
          <p:cNvPr id="93" name="Сполучна лінія: уступом 92">
            <a:extLst>
              <a:ext uri="{FF2B5EF4-FFF2-40B4-BE49-F238E27FC236}">
                <a16:creationId xmlns:a16="http://schemas.microsoft.com/office/drawing/2014/main" id="{DB7FBAD1-633E-4A9F-B8E3-0BF1B12B6854}"/>
              </a:ext>
            </a:extLst>
          </p:cNvPr>
          <p:cNvCxnSpPr>
            <a:cxnSpLocks/>
            <a:stCxn id="89" idx="1"/>
            <a:endCxn id="35" idx="3"/>
          </p:cNvCxnSpPr>
          <p:nvPr/>
        </p:nvCxnSpPr>
        <p:spPr>
          <a:xfrm rot="10800000" flipV="1">
            <a:off x="5274591" y="633090"/>
            <a:ext cx="919704" cy="1896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Прямокутник 99">
            <a:extLst>
              <a:ext uri="{FF2B5EF4-FFF2-40B4-BE49-F238E27FC236}">
                <a16:creationId xmlns:a16="http://schemas.microsoft.com/office/drawing/2014/main" id="{8A3919B2-730A-4F97-B770-F591BE4248A2}"/>
              </a:ext>
            </a:extLst>
          </p:cNvPr>
          <p:cNvSpPr/>
          <p:nvPr/>
        </p:nvSpPr>
        <p:spPr>
          <a:xfrm>
            <a:off x="5773223" y="1137946"/>
            <a:ext cx="2818327" cy="1046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vector&lt;Item&gt; </a:t>
            </a:r>
            <a:r>
              <a:rPr lang="en-US" sz="1400" dirty="0" err="1"/>
              <a:t>enterp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enterp.push_back</a:t>
            </a:r>
            <a:r>
              <a:rPr lang="en-US" sz="1400" dirty="0"/>
              <a:t>(all[</a:t>
            </a:r>
            <a:r>
              <a:rPr lang="en-US" sz="1400" dirty="0" err="1"/>
              <a:t>all.size</a:t>
            </a:r>
            <a:r>
              <a:rPr lang="en-US" sz="1400" dirty="0"/>
              <a:t>() - 1]);</a:t>
            </a:r>
          </a:p>
          <a:p>
            <a:r>
              <a:rPr lang="en-US" sz="1400" dirty="0" err="1"/>
              <a:t>all.pop_back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CLASSES.push_back</a:t>
            </a:r>
            <a:r>
              <a:rPr lang="en-US" sz="1400" dirty="0"/>
              <a:t>(</a:t>
            </a:r>
            <a:r>
              <a:rPr lang="en-US" sz="1400" dirty="0" err="1"/>
              <a:t>enterp</a:t>
            </a:r>
            <a:r>
              <a:rPr lang="en-US" sz="1400" dirty="0"/>
              <a:t>);</a:t>
            </a:r>
            <a:endParaRPr lang="uk-UA" sz="900" dirty="0"/>
          </a:p>
        </p:txBody>
      </p:sp>
      <p:cxnSp>
        <p:nvCxnSpPr>
          <p:cNvPr id="101" name="Сполучна лінія: уступом 100">
            <a:extLst>
              <a:ext uri="{FF2B5EF4-FFF2-40B4-BE49-F238E27FC236}">
                <a16:creationId xmlns:a16="http://schemas.microsoft.com/office/drawing/2014/main" id="{863138DB-1FD3-424D-923A-8C08A699B5A2}"/>
              </a:ext>
            </a:extLst>
          </p:cNvPr>
          <p:cNvCxnSpPr>
            <a:cxnSpLocks/>
            <a:stCxn id="100" idx="2"/>
            <a:endCxn id="35" idx="3"/>
          </p:cNvCxnSpPr>
          <p:nvPr/>
        </p:nvCxnSpPr>
        <p:spPr>
          <a:xfrm rot="5400000">
            <a:off x="6055566" y="1403240"/>
            <a:ext cx="345847" cy="1907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 зі стрілкою 103">
            <a:extLst>
              <a:ext uri="{FF2B5EF4-FFF2-40B4-BE49-F238E27FC236}">
                <a16:creationId xmlns:a16="http://schemas.microsoft.com/office/drawing/2014/main" id="{5A64D2D4-5AA3-4DCC-BFB9-FCD3F2F3B022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7167860" y="875465"/>
            <a:ext cx="14527" cy="2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Сполучна лінія: уступом 111">
            <a:extLst>
              <a:ext uri="{FF2B5EF4-FFF2-40B4-BE49-F238E27FC236}">
                <a16:creationId xmlns:a16="http://schemas.microsoft.com/office/drawing/2014/main" id="{C1A96037-6B30-40C8-9C10-55DD9D7D589A}"/>
              </a:ext>
            </a:extLst>
          </p:cNvPr>
          <p:cNvCxnSpPr>
            <a:cxnSpLocks/>
            <a:stCxn id="38" idx="3"/>
            <a:endCxn id="116" idx="0"/>
          </p:cNvCxnSpPr>
          <p:nvPr/>
        </p:nvCxnSpPr>
        <p:spPr>
          <a:xfrm>
            <a:off x="4891715" y="1344447"/>
            <a:ext cx="451185" cy="194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Овал 115">
            <a:extLst>
              <a:ext uri="{FF2B5EF4-FFF2-40B4-BE49-F238E27FC236}">
                <a16:creationId xmlns:a16="http://schemas.microsoft.com/office/drawing/2014/main" id="{64176EB8-A5CE-4646-96C1-0597E89DA5B0}"/>
              </a:ext>
            </a:extLst>
          </p:cNvPr>
          <p:cNvSpPr/>
          <p:nvPr/>
        </p:nvSpPr>
        <p:spPr>
          <a:xfrm>
            <a:off x="5006696" y="1539155"/>
            <a:ext cx="672407" cy="672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8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33891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04A8CB2A-0FD4-4842-953E-C26C882E37DA}"/>
              </a:ext>
            </a:extLst>
          </p:cNvPr>
          <p:cNvSpPr/>
          <p:nvPr/>
        </p:nvSpPr>
        <p:spPr>
          <a:xfrm>
            <a:off x="243306" y="0"/>
            <a:ext cx="672407" cy="672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8</a:t>
            </a:r>
            <a:endParaRPr lang="uk-UA" sz="1600" dirty="0"/>
          </a:p>
        </p:txBody>
      </p: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9F7E46C5-30C2-4DA5-9F61-EABB51F5D1D1}"/>
              </a:ext>
            </a:extLst>
          </p:cNvPr>
          <p:cNvCxnSpPr>
            <a:cxnSpLocks/>
            <a:stCxn id="22" idx="6"/>
            <a:endCxn id="50" idx="0"/>
          </p:cNvCxnSpPr>
          <p:nvPr/>
        </p:nvCxnSpPr>
        <p:spPr>
          <a:xfrm>
            <a:off x="915713" y="336204"/>
            <a:ext cx="2205138" cy="195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получна лінія: уступом 60">
            <a:extLst>
              <a:ext uri="{FF2B5EF4-FFF2-40B4-BE49-F238E27FC236}">
                <a16:creationId xmlns:a16="http://schemas.microsoft.com/office/drawing/2014/main" id="{CB6C7E20-70C1-4FC5-BDB0-7E8A42860038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>
            <a:off x="5932334" y="895793"/>
            <a:ext cx="651064" cy="895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Блок-схема: рішення 49">
            <a:extLst>
              <a:ext uri="{FF2B5EF4-FFF2-40B4-BE49-F238E27FC236}">
                <a16:creationId xmlns:a16="http://schemas.microsoft.com/office/drawing/2014/main" id="{67A061B8-ED0C-45B4-9646-2B2622D036A5}"/>
              </a:ext>
            </a:extLst>
          </p:cNvPr>
          <p:cNvSpPr/>
          <p:nvPr/>
        </p:nvSpPr>
        <p:spPr>
          <a:xfrm>
            <a:off x="309368" y="532062"/>
            <a:ext cx="5622966" cy="7274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CLASSES.size</a:t>
            </a:r>
            <a:r>
              <a:rPr lang="en-US" dirty="0"/>
              <a:t>() == 0)</a:t>
            </a:r>
            <a:endParaRPr lang="uk-UA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187E94-D5E1-4A62-80BD-40B4F3127257}"/>
              </a:ext>
            </a:extLst>
          </p:cNvPr>
          <p:cNvSpPr txBox="1"/>
          <p:nvPr/>
        </p:nvSpPr>
        <p:spPr>
          <a:xfrm>
            <a:off x="3224005" y="1168037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67" name="Сполучна лінія: уступом 66">
            <a:extLst>
              <a:ext uri="{FF2B5EF4-FFF2-40B4-BE49-F238E27FC236}">
                <a16:creationId xmlns:a16="http://schemas.microsoft.com/office/drawing/2014/main" id="{12816ACB-DD3F-4379-89E8-2E84FBD0B0EA}"/>
              </a:ext>
            </a:extLst>
          </p:cNvPr>
          <p:cNvCxnSpPr>
            <a:cxnSpLocks/>
            <a:stCxn id="50" idx="2"/>
            <a:endCxn id="73" idx="1"/>
          </p:cNvCxnSpPr>
          <p:nvPr/>
        </p:nvCxnSpPr>
        <p:spPr>
          <a:xfrm rot="5400000">
            <a:off x="3027673" y="1352702"/>
            <a:ext cx="1863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Блок-схема: дані 72">
            <a:extLst>
              <a:ext uri="{FF2B5EF4-FFF2-40B4-BE49-F238E27FC236}">
                <a16:creationId xmlns:a16="http://schemas.microsoft.com/office/drawing/2014/main" id="{D5EF1579-E3D0-457D-9A47-0B42FD75A362}"/>
              </a:ext>
            </a:extLst>
          </p:cNvPr>
          <p:cNvSpPr/>
          <p:nvPr/>
        </p:nvSpPr>
        <p:spPr>
          <a:xfrm>
            <a:off x="1285730" y="1445881"/>
            <a:ext cx="3670241" cy="14619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"</a:t>
            </a:r>
            <a:r>
              <a:rPr lang="uk-UA" dirty="0"/>
              <a:t>Немає підприємств з такими працівниками"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410704-7620-4EAA-8206-ABD4F33851CD}"/>
              </a:ext>
            </a:extLst>
          </p:cNvPr>
          <p:cNvSpPr txBox="1"/>
          <p:nvPr/>
        </p:nvSpPr>
        <p:spPr>
          <a:xfrm>
            <a:off x="5357499" y="526461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52" name="Прямокутник 51">
            <a:extLst>
              <a:ext uri="{FF2B5EF4-FFF2-40B4-BE49-F238E27FC236}">
                <a16:creationId xmlns:a16="http://schemas.microsoft.com/office/drawing/2014/main" id="{E5D975CD-1B9E-401B-A066-B5CB99A5FA55}"/>
              </a:ext>
            </a:extLst>
          </p:cNvPr>
          <p:cNvSpPr/>
          <p:nvPr/>
        </p:nvSpPr>
        <p:spPr>
          <a:xfrm>
            <a:off x="5609833" y="1791586"/>
            <a:ext cx="194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tableHeader();</a:t>
            </a:r>
            <a:endParaRPr lang="uk-UA" sz="1050" dirty="0"/>
          </a:p>
        </p:txBody>
      </p:sp>
      <p:sp>
        <p:nvSpPr>
          <p:cNvPr id="60" name="Блок-схема: рішення 59">
            <a:extLst>
              <a:ext uri="{FF2B5EF4-FFF2-40B4-BE49-F238E27FC236}">
                <a16:creationId xmlns:a16="http://schemas.microsoft.com/office/drawing/2014/main" id="{2600E653-FBAE-4BF0-9E45-482E868FB16B}"/>
              </a:ext>
            </a:extLst>
          </p:cNvPr>
          <p:cNvSpPr/>
          <p:nvPr/>
        </p:nvSpPr>
        <p:spPr>
          <a:xfrm>
            <a:off x="1285730" y="3278288"/>
            <a:ext cx="4071769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 &lt; CLASSES[</a:t>
            </a:r>
            <a:r>
              <a:rPr lang="en-US" dirty="0" err="1"/>
              <a:t>i</a:t>
            </a:r>
            <a:r>
              <a:rPr lang="en-US" dirty="0"/>
              <a:t>].size()</a:t>
            </a:r>
            <a:endParaRPr lang="uk-UA" sz="1600" dirty="0"/>
          </a:p>
        </p:txBody>
      </p:sp>
      <p:cxnSp>
        <p:nvCxnSpPr>
          <p:cNvPr id="62" name="Сполучна лінія: уступом 61">
            <a:extLst>
              <a:ext uri="{FF2B5EF4-FFF2-40B4-BE49-F238E27FC236}">
                <a16:creationId xmlns:a16="http://schemas.microsoft.com/office/drawing/2014/main" id="{B2FD7637-0E6E-4B62-9400-598592637695}"/>
              </a:ext>
            </a:extLst>
          </p:cNvPr>
          <p:cNvCxnSpPr>
            <a:cxnSpLocks/>
            <a:stCxn id="73" idx="4"/>
            <a:endCxn id="60" idx="0"/>
          </p:cNvCxnSpPr>
          <p:nvPr/>
        </p:nvCxnSpPr>
        <p:spPr>
          <a:xfrm rot="16200000" flipH="1">
            <a:off x="3036026" y="2992698"/>
            <a:ext cx="370415" cy="200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Прямокутник 62">
            <a:extLst>
              <a:ext uri="{FF2B5EF4-FFF2-40B4-BE49-F238E27FC236}">
                <a16:creationId xmlns:a16="http://schemas.microsoft.com/office/drawing/2014/main" id="{3B6EE90B-13AD-43CF-B5F5-295A4F55FBC4}"/>
              </a:ext>
            </a:extLst>
          </p:cNvPr>
          <p:cNvSpPr/>
          <p:nvPr/>
        </p:nvSpPr>
        <p:spPr>
          <a:xfrm>
            <a:off x="1509281" y="4133451"/>
            <a:ext cx="3629417" cy="727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 *_class = new </a:t>
            </a:r>
            <a:r>
              <a:rPr lang="en-US" dirty="0" err="1"/>
              <a:t>int</a:t>
            </a:r>
            <a:r>
              <a:rPr lang="en-US" dirty="0"/>
              <a:t>[6];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f = 0; f &lt; 6; f++) _class[f] = 0;</a:t>
            </a:r>
            <a:endParaRPr lang="uk-UA" sz="1050" dirty="0"/>
          </a:p>
        </p:txBody>
      </p:sp>
      <p:cxnSp>
        <p:nvCxnSpPr>
          <p:cNvPr id="64" name="Сполучна лінія: уступом 63">
            <a:extLst>
              <a:ext uri="{FF2B5EF4-FFF2-40B4-BE49-F238E27FC236}">
                <a16:creationId xmlns:a16="http://schemas.microsoft.com/office/drawing/2014/main" id="{E07F802E-64CA-48D3-92C0-3B187C3FC9FA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rot="16200000" flipH="1">
            <a:off x="3137595" y="3947055"/>
            <a:ext cx="370415" cy="2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Блок-схема: рішення 64">
            <a:extLst>
              <a:ext uri="{FF2B5EF4-FFF2-40B4-BE49-F238E27FC236}">
                <a16:creationId xmlns:a16="http://schemas.microsoft.com/office/drawing/2014/main" id="{4C8387AF-FB7C-48AB-BC9C-87C7E2EC6977}"/>
              </a:ext>
            </a:extLst>
          </p:cNvPr>
          <p:cNvSpPr/>
          <p:nvPr/>
        </p:nvSpPr>
        <p:spPr>
          <a:xfrm>
            <a:off x="1379801" y="5107379"/>
            <a:ext cx="3758897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CLASSES[</a:t>
            </a:r>
            <a:r>
              <a:rPr lang="en-US" dirty="0" err="1"/>
              <a:t>i</a:t>
            </a:r>
            <a:r>
              <a:rPr lang="en-US" dirty="0"/>
              <a:t>].size()</a:t>
            </a:r>
            <a:endParaRPr lang="uk-UA" sz="1600" dirty="0"/>
          </a:p>
        </p:txBody>
      </p:sp>
      <p:cxnSp>
        <p:nvCxnSpPr>
          <p:cNvPr id="66" name="Сполучна лінія: уступом 65">
            <a:extLst>
              <a:ext uri="{FF2B5EF4-FFF2-40B4-BE49-F238E27FC236}">
                <a16:creationId xmlns:a16="http://schemas.microsoft.com/office/drawing/2014/main" id="{58A21152-C2AA-49D6-8FFA-4F65EF9E69C2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5400000">
            <a:off x="3168387" y="4951776"/>
            <a:ext cx="246466" cy="6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кутник 68">
            <a:extLst>
              <a:ext uri="{FF2B5EF4-FFF2-40B4-BE49-F238E27FC236}">
                <a16:creationId xmlns:a16="http://schemas.microsoft.com/office/drawing/2014/main" id="{9B0EE820-5E6B-4D86-BE45-D37F02DD35B1}"/>
              </a:ext>
            </a:extLst>
          </p:cNvPr>
          <p:cNvSpPr/>
          <p:nvPr/>
        </p:nvSpPr>
        <p:spPr>
          <a:xfrm>
            <a:off x="5575371" y="5228101"/>
            <a:ext cx="35005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printClass</a:t>
            </a:r>
            <a:r>
              <a:rPr lang="en-US" dirty="0"/>
              <a:t>(CLASSES[</a:t>
            </a:r>
            <a:r>
              <a:rPr lang="en-US" dirty="0" err="1"/>
              <a:t>i</a:t>
            </a:r>
            <a:r>
              <a:rPr lang="en-US" dirty="0"/>
              <a:t>][0], _class);</a:t>
            </a:r>
            <a:endParaRPr lang="uk-UA" sz="1050" dirty="0"/>
          </a:p>
        </p:txBody>
      </p:sp>
      <p:cxnSp>
        <p:nvCxnSpPr>
          <p:cNvPr id="70" name="Сполучна лінія: уступом 69">
            <a:extLst>
              <a:ext uri="{FF2B5EF4-FFF2-40B4-BE49-F238E27FC236}">
                <a16:creationId xmlns:a16="http://schemas.microsoft.com/office/drawing/2014/main" id="{FCF092B3-D698-4F4A-9547-45E5B01BC464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 rot="5400000">
            <a:off x="3144901" y="5671232"/>
            <a:ext cx="193455" cy="35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Сполучна лінія: уступом 73">
            <a:extLst>
              <a:ext uri="{FF2B5EF4-FFF2-40B4-BE49-F238E27FC236}">
                <a16:creationId xmlns:a16="http://schemas.microsoft.com/office/drawing/2014/main" id="{D6EC1459-47A6-4B98-ACE3-06D10101811D}"/>
              </a:ext>
            </a:extLst>
          </p:cNvPr>
          <p:cNvCxnSpPr>
            <a:cxnSpLocks/>
            <a:stCxn id="78" idx="2"/>
            <a:endCxn id="65" idx="1"/>
          </p:cNvCxnSpPr>
          <p:nvPr/>
        </p:nvCxnSpPr>
        <p:spPr>
          <a:xfrm rot="5400000" flipH="1">
            <a:off x="1899322" y="4830232"/>
            <a:ext cx="805161" cy="1844204"/>
          </a:xfrm>
          <a:prstGeom prst="bentConnector4">
            <a:avLst>
              <a:gd name="adj1" fmla="val -28392"/>
              <a:gd name="adj2" fmla="val 122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Прямокутник 77">
            <a:extLst>
              <a:ext uri="{FF2B5EF4-FFF2-40B4-BE49-F238E27FC236}">
                <a16:creationId xmlns:a16="http://schemas.microsoft.com/office/drawing/2014/main" id="{EABABE4E-6097-40AC-98E5-2394F01DE199}"/>
              </a:ext>
            </a:extLst>
          </p:cNvPr>
          <p:cNvSpPr/>
          <p:nvPr/>
        </p:nvSpPr>
        <p:spPr>
          <a:xfrm>
            <a:off x="1191144" y="5785582"/>
            <a:ext cx="40657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_class[</a:t>
            </a:r>
            <a:r>
              <a:rPr lang="en-US" dirty="0" err="1"/>
              <a:t>atoi</a:t>
            </a:r>
            <a:r>
              <a:rPr lang="en-US" dirty="0"/>
              <a:t>(CLASSES[</a:t>
            </a:r>
            <a:r>
              <a:rPr lang="en-US" dirty="0" err="1"/>
              <a:t>i</a:t>
            </a:r>
            <a:r>
              <a:rPr lang="en-US" dirty="0"/>
              <a:t>][j]._class) - 1] += 1;</a:t>
            </a:r>
            <a:endParaRPr lang="uk-UA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9A47F83-1C75-450E-BDE3-D025A1BF2560}"/>
              </a:ext>
            </a:extLst>
          </p:cNvPr>
          <p:cNvSpPr txBox="1"/>
          <p:nvPr/>
        </p:nvSpPr>
        <p:spPr>
          <a:xfrm>
            <a:off x="3348882" y="5504189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96F486-B60C-4F00-ACED-EB092F3B877A}"/>
              </a:ext>
            </a:extLst>
          </p:cNvPr>
          <p:cNvSpPr txBox="1"/>
          <p:nvPr/>
        </p:nvSpPr>
        <p:spPr>
          <a:xfrm>
            <a:off x="1037765" y="501367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3F4C94-9F46-405F-ABE9-A58FDA812581}"/>
              </a:ext>
            </a:extLst>
          </p:cNvPr>
          <p:cNvSpPr txBox="1"/>
          <p:nvPr/>
        </p:nvSpPr>
        <p:spPr>
          <a:xfrm>
            <a:off x="915713" y="3109075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9E4A78-9F67-491E-B9EA-EF8B7B046EA7}"/>
              </a:ext>
            </a:extLst>
          </p:cNvPr>
          <p:cNvSpPr txBox="1"/>
          <p:nvPr/>
        </p:nvSpPr>
        <p:spPr>
          <a:xfrm>
            <a:off x="3263306" y="3640886"/>
            <a:ext cx="85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97" name="Сполучна лінія: уступом 96">
            <a:extLst>
              <a:ext uri="{FF2B5EF4-FFF2-40B4-BE49-F238E27FC236}">
                <a16:creationId xmlns:a16="http://schemas.microsoft.com/office/drawing/2014/main" id="{3F30921E-CD42-41B3-BD9D-A1B0065F0130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flipV="1">
            <a:off x="5138698" y="5228101"/>
            <a:ext cx="2186931" cy="121652"/>
          </a:xfrm>
          <a:prstGeom prst="bentConnector4">
            <a:avLst>
              <a:gd name="adj1" fmla="val 9984"/>
              <a:gd name="adj2" fmla="val 3871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Сполучна лінія: уступом 108">
            <a:extLst>
              <a:ext uri="{FF2B5EF4-FFF2-40B4-BE49-F238E27FC236}">
                <a16:creationId xmlns:a16="http://schemas.microsoft.com/office/drawing/2014/main" id="{A506E81E-EBDC-4E6A-9DA6-A103C8DDB0DE}"/>
              </a:ext>
            </a:extLst>
          </p:cNvPr>
          <p:cNvCxnSpPr>
            <a:cxnSpLocks/>
            <a:stCxn id="60" idx="1"/>
            <a:endCxn id="50" idx="1"/>
          </p:cNvCxnSpPr>
          <p:nvPr/>
        </p:nvCxnSpPr>
        <p:spPr>
          <a:xfrm rot="10800000">
            <a:off x="309368" y="895794"/>
            <a:ext cx="976362" cy="2624869"/>
          </a:xfrm>
          <a:prstGeom prst="bentConnector3">
            <a:avLst>
              <a:gd name="adj1" fmla="val 123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8826C7D4-1653-43BB-AB36-0F35B2E7BD4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990935" y="1194522"/>
            <a:ext cx="5208" cy="11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8EAF4F35-1ABC-46CB-9562-B7B970F866FE}"/>
              </a:ext>
            </a:extLst>
          </p:cNvPr>
          <p:cNvSpPr/>
          <p:nvPr/>
        </p:nvSpPr>
        <p:spPr>
          <a:xfrm>
            <a:off x="3609060" y="882178"/>
            <a:ext cx="774166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Початок</a:t>
            </a:r>
          </a:p>
        </p:txBody>
      </p:sp>
      <p:sp>
        <p:nvSpPr>
          <p:cNvPr id="12" name="Блок-схема: процес 11">
            <a:extLst>
              <a:ext uri="{FF2B5EF4-FFF2-40B4-BE49-F238E27FC236}">
                <a16:creationId xmlns:a16="http://schemas.microsoft.com/office/drawing/2014/main" id="{457F19FC-D6B4-4D45-9A4A-5E7188CA84DA}"/>
              </a:ext>
            </a:extLst>
          </p:cNvPr>
          <p:cNvSpPr/>
          <p:nvPr/>
        </p:nvSpPr>
        <p:spPr>
          <a:xfrm>
            <a:off x="2690906" y="1312411"/>
            <a:ext cx="2600057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Оголошення структури змінних 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5F9BD61B-303D-426F-A554-A2CC069C4E95}"/>
              </a:ext>
            </a:extLst>
          </p:cNvPr>
          <p:cNvSpPr/>
          <p:nvPr/>
        </p:nvSpPr>
        <p:spPr>
          <a:xfrm>
            <a:off x="3304038" y="5282224"/>
            <a:ext cx="758228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К</a:t>
            </a:r>
            <a:r>
              <a:rPr lang="uk-UA" sz="1350" dirty="0"/>
              <a:t>інець</a:t>
            </a:r>
          </a:p>
        </p:txBody>
      </p: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5BC3EBBC-6D33-4971-B8FB-30D307C278A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985857" y="1721300"/>
            <a:ext cx="5078" cy="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5AD63180-04B5-42AA-B428-41DFE96CCDF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4902962" y="2016228"/>
            <a:ext cx="419486" cy="142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Блок-схема: процес 18">
            <a:extLst>
              <a:ext uri="{FF2B5EF4-FFF2-40B4-BE49-F238E27FC236}">
                <a16:creationId xmlns:a16="http://schemas.microsoft.com/office/drawing/2014/main" id="{C94C149D-CC15-49C5-882B-7667825B66C7}"/>
              </a:ext>
            </a:extLst>
          </p:cNvPr>
          <p:cNvSpPr/>
          <p:nvPr/>
        </p:nvSpPr>
        <p:spPr>
          <a:xfrm>
            <a:off x="3068751" y="1811783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Відкриття файлу для отримання об’єктів</a:t>
            </a: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1B5FAF7A-F314-4035-8970-AFE1E91F5BE0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flipH="1" flipV="1">
            <a:off x="4902962" y="2016228"/>
            <a:ext cx="419486" cy="142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Блок-схема: процес 27">
            <a:extLst>
              <a:ext uri="{FF2B5EF4-FFF2-40B4-BE49-F238E27FC236}">
                <a16:creationId xmlns:a16="http://schemas.microsoft.com/office/drawing/2014/main" id="{FFD5E81F-F36E-408F-B545-2D1C4BB0E947}"/>
              </a:ext>
            </a:extLst>
          </p:cNvPr>
          <p:cNvSpPr/>
          <p:nvPr/>
        </p:nvSpPr>
        <p:spPr>
          <a:xfrm>
            <a:off x="5322448" y="929741"/>
            <a:ext cx="3710651" cy="502942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350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3659BC2C-A5FC-476B-BFE2-80D37B5EBB1B}"/>
              </a:ext>
            </a:extLst>
          </p:cNvPr>
          <p:cNvSpPr/>
          <p:nvPr/>
        </p:nvSpPr>
        <p:spPr>
          <a:xfrm>
            <a:off x="6213348" y="1258538"/>
            <a:ext cx="2091903" cy="34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Відкриття файлу</a:t>
            </a:r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42807214-CAC2-40C2-8DCC-84FEB10E0215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7219177" y="1205233"/>
            <a:ext cx="40123" cy="5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E0BFC102-611E-4FB9-A7B4-7ED1E9F41599}"/>
              </a:ext>
            </a:extLst>
          </p:cNvPr>
          <p:cNvSpPr/>
          <p:nvPr/>
        </p:nvSpPr>
        <p:spPr>
          <a:xfrm>
            <a:off x="6829317" y="943301"/>
            <a:ext cx="779720" cy="261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Початок</a:t>
            </a:r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8F6DC49A-F6DC-4F37-A565-AB34A65164D1}"/>
              </a:ext>
            </a:extLst>
          </p:cNvPr>
          <p:cNvSpPr/>
          <p:nvPr/>
        </p:nvSpPr>
        <p:spPr>
          <a:xfrm>
            <a:off x="6088991" y="5438397"/>
            <a:ext cx="659101" cy="243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К</a:t>
            </a:r>
            <a:r>
              <a:rPr lang="uk-UA" sz="1350" dirty="0"/>
              <a:t>інець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3B927-C3AB-4B3F-8898-CE6435164704}"/>
              </a:ext>
            </a:extLst>
          </p:cNvPr>
          <p:cNvSpPr txBox="1"/>
          <p:nvPr/>
        </p:nvSpPr>
        <p:spPr>
          <a:xfrm>
            <a:off x="5259478" y="5682163"/>
            <a:ext cx="36126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350" dirty="0"/>
              <a:t>Схема функції введення та створення об’єктів</a:t>
            </a:r>
          </a:p>
        </p:txBody>
      </p:sp>
      <p:cxnSp>
        <p:nvCxnSpPr>
          <p:cNvPr id="132" name="Пряма зі стрілкою 131">
            <a:extLst>
              <a:ext uri="{FF2B5EF4-FFF2-40B4-BE49-F238E27FC236}">
                <a16:creationId xmlns:a16="http://schemas.microsoft.com/office/drawing/2014/main" id="{01F12263-5C73-4B83-B4DD-0B4A7BA3CE49}"/>
              </a:ext>
            </a:extLst>
          </p:cNvPr>
          <p:cNvCxnSpPr>
            <a:cxnSpLocks/>
            <a:stCxn id="233" idx="2"/>
            <a:endCxn id="13" idx="0"/>
          </p:cNvCxnSpPr>
          <p:nvPr/>
        </p:nvCxnSpPr>
        <p:spPr>
          <a:xfrm>
            <a:off x="3618734" y="5124522"/>
            <a:ext cx="64418" cy="15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 зі стрілкою 76">
            <a:extLst>
              <a:ext uri="{FF2B5EF4-FFF2-40B4-BE49-F238E27FC236}">
                <a16:creationId xmlns:a16="http://schemas.microsoft.com/office/drawing/2014/main" id="{6F810B92-4E1D-453B-9B62-A4136EFF46B1}"/>
              </a:ext>
            </a:extLst>
          </p:cNvPr>
          <p:cNvCxnSpPr>
            <a:cxnSpLocks/>
            <a:stCxn id="15" idx="2"/>
            <a:endCxn id="85" idx="0"/>
          </p:cNvCxnSpPr>
          <p:nvPr/>
        </p:nvCxnSpPr>
        <p:spPr>
          <a:xfrm>
            <a:off x="7259300" y="1602518"/>
            <a:ext cx="0" cy="14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Блок-схема: рішення 81">
            <a:extLst>
              <a:ext uri="{FF2B5EF4-FFF2-40B4-BE49-F238E27FC236}">
                <a16:creationId xmlns:a16="http://schemas.microsoft.com/office/drawing/2014/main" id="{BC358C57-10D1-4946-A443-6F86E33FF39F}"/>
              </a:ext>
            </a:extLst>
          </p:cNvPr>
          <p:cNvSpPr/>
          <p:nvPr/>
        </p:nvSpPr>
        <p:spPr>
          <a:xfrm>
            <a:off x="6264304" y="3676876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Розділювач полів</a:t>
            </a:r>
          </a:p>
        </p:txBody>
      </p:sp>
      <p:sp>
        <p:nvSpPr>
          <p:cNvPr id="85" name="Прямокутник 84">
            <a:extLst>
              <a:ext uri="{FF2B5EF4-FFF2-40B4-BE49-F238E27FC236}">
                <a16:creationId xmlns:a16="http://schemas.microsoft.com/office/drawing/2014/main" id="{E0AF1DC4-128F-4929-8E00-E1FE67B3F5E9}"/>
              </a:ext>
            </a:extLst>
          </p:cNvPr>
          <p:cNvSpPr/>
          <p:nvPr/>
        </p:nvSpPr>
        <p:spPr>
          <a:xfrm>
            <a:off x="6213348" y="1751834"/>
            <a:ext cx="2091903" cy="34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Читаємо рядок</a:t>
            </a:r>
          </a:p>
        </p:txBody>
      </p:sp>
      <p:sp>
        <p:nvSpPr>
          <p:cNvPr id="87" name="Блок-схема: рішення 86">
            <a:extLst>
              <a:ext uri="{FF2B5EF4-FFF2-40B4-BE49-F238E27FC236}">
                <a16:creationId xmlns:a16="http://schemas.microsoft.com/office/drawing/2014/main" id="{6C0041F7-72AB-474D-822D-CCD3E5D22410}"/>
              </a:ext>
            </a:extLst>
          </p:cNvPr>
          <p:cNvSpPr/>
          <p:nvPr/>
        </p:nvSpPr>
        <p:spPr>
          <a:xfrm>
            <a:off x="6264304" y="2175302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Рядок пустий</a:t>
            </a:r>
          </a:p>
        </p:txBody>
      </p:sp>
      <p:cxnSp>
        <p:nvCxnSpPr>
          <p:cNvPr id="88" name="Пряма зі стрілкою 87">
            <a:extLst>
              <a:ext uri="{FF2B5EF4-FFF2-40B4-BE49-F238E27FC236}">
                <a16:creationId xmlns:a16="http://schemas.microsoft.com/office/drawing/2014/main" id="{A922EB63-6615-4F9D-BB9C-B1122E95ACA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7259299" y="2095814"/>
            <a:ext cx="8735" cy="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E1B91C-B7AF-478D-B1D5-813D5EEE9DF8}"/>
              </a:ext>
            </a:extLst>
          </p:cNvPr>
          <p:cNvSpPr txBox="1"/>
          <p:nvPr/>
        </p:nvSpPr>
        <p:spPr>
          <a:xfrm>
            <a:off x="7227991" y="2766658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cxnSp>
        <p:nvCxnSpPr>
          <p:cNvPr id="92" name="Сполучна лінія: уступом 91">
            <a:extLst>
              <a:ext uri="{FF2B5EF4-FFF2-40B4-BE49-F238E27FC236}">
                <a16:creationId xmlns:a16="http://schemas.microsoft.com/office/drawing/2014/main" id="{B555A303-09C1-4791-A3CC-6F9DBB77BBEC}"/>
              </a:ext>
            </a:extLst>
          </p:cNvPr>
          <p:cNvCxnSpPr>
            <a:cxnSpLocks/>
            <a:stCxn id="87" idx="1"/>
            <a:endCxn id="33" idx="0"/>
          </p:cNvCxnSpPr>
          <p:nvPr/>
        </p:nvCxnSpPr>
        <p:spPr>
          <a:xfrm rot="10800000" flipH="1" flipV="1">
            <a:off x="6264304" y="2417676"/>
            <a:ext cx="154238" cy="3020720"/>
          </a:xfrm>
          <a:prstGeom prst="bentConnector4">
            <a:avLst>
              <a:gd name="adj1" fmla="val -283835"/>
              <a:gd name="adj2" fmla="val 97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A3B40D1-2711-493A-9351-845A24CD6CBB}"/>
              </a:ext>
            </a:extLst>
          </p:cNvPr>
          <p:cNvSpPr txBox="1"/>
          <p:nvPr/>
        </p:nvSpPr>
        <p:spPr>
          <a:xfrm>
            <a:off x="5815105" y="2353402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85C7AB-BCF4-45DA-93D5-FECAFE3FB89B}"/>
              </a:ext>
            </a:extLst>
          </p:cNvPr>
          <p:cNvSpPr txBox="1"/>
          <p:nvPr/>
        </p:nvSpPr>
        <p:spPr>
          <a:xfrm>
            <a:off x="8042067" y="3869507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sp>
        <p:nvSpPr>
          <p:cNvPr id="100" name="Блок-схема: процес 99">
            <a:extLst>
              <a:ext uri="{FF2B5EF4-FFF2-40B4-BE49-F238E27FC236}">
                <a16:creationId xmlns:a16="http://schemas.microsoft.com/office/drawing/2014/main" id="{656CEFCC-F330-42AF-8846-625A92B9865A}"/>
              </a:ext>
            </a:extLst>
          </p:cNvPr>
          <p:cNvSpPr/>
          <p:nvPr/>
        </p:nvSpPr>
        <p:spPr>
          <a:xfrm>
            <a:off x="6302071" y="4224419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Додавання </a:t>
            </a:r>
            <a:r>
              <a:rPr lang="uk-UA" sz="1350" noProof="1"/>
              <a:t>символа</a:t>
            </a:r>
            <a:r>
              <a:rPr lang="uk-UA" sz="1350" dirty="0"/>
              <a:t> до поля</a:t>
            </a:r>
          </a:p>
        </p:txBody>
      </p:sp>
      <p:cxnSp>
        <p:nvCxnSpPr>
          <p:cNvPr id="103" name="Пряма зі стрілкою 102">
            <a:extLst>
              <a:ext uri="{FF2B5EF4-FFF2-40B4-BE49-F238E27FC236}">
                <a16:creationId xmlns:a16="http://schemas.microsoft.com/office/drawing/2014/main" id="{698AB38B-2155-4B2C-9FFE-71D410834F30}"/>
              </a:ext>
            </a:extLst>
          </p:cNvPr>
          <p:cNvCxnSpPr>
            <a:cxnSpLocks/>
            <a:stCxn id="82" idx="2"/>
            <a:endCxn id="100" idx="0"/>
          </p:cNvCxnSpPr>
          <p:nvPr/>
        </p:nvCxnSpPr>
        <p:spPr>
          <a:xfrm flipH="1">
            <a:off x="7219177" y="4161624"/>
            <a:ext cx="48857" cy="6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Блок-схема: процес 103">
            <a:extLst>
              <a:ext uri="{FF2B5EF4-FFF2-40B4-BE49-F238E27FC236}">
                <a16:creationId xmlns:a16="http://schemas.microsoft.com/office/drawing/2014/main" id="{4FA5E72F-55A2-4000-82A8-C2C146510864}"/>
              </a:ext>
            </a:extLst>
          </p:cNvPr>
          <p:cNvSpPr/>
          <p:nvPr/>
        </p:nvSpPr>
        <p:spPr>
          <a:xfrm>
            <a:off x="6350929" y="3148662"/>
            <a:ext cx="1834211" cy="4088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Читання </a:t>
            </a:r>
            <a:r>
              <a:rPr lang="uk-UA" sz="1350" dirty="0" err="1"/>
              <a:t>символа</a:t>
            </a:r>
            <a:endParaRPr lang="uk-UA" sz="1350" dirty="0"/>
          </a:p>
        </p:txBody>
      </p:sp>
      <p:cxnSp>
        <p:nvCxnSpPr>
          <p:cNvPr id="107" name="Пряма зі стрілкою 106">
            <a:extLst>
              <a:ext uri="{FF2B5EF4-FFF2-40B4-BE49-F238E27FC236}">
                <a16:creationId xmlns:a16="http://schemas.microsoft.com/office/drawing/2014/main" id="{D4B367DF-05D1-47D7-9DBD-C90E4C4386DA}"/>
              </a:ext>
            </a:extLst>
          </p:cNvPr>
          <p:cNvCxnSpPr>
            <a:cxnSpLocks/>
            <a:stCxn id="87" idx="2"/>
            <a:endCxn id="104" idx="0"/>
          </p:cNvCxnSpPr>
          <p:nvPr/>
        </p:nvCxnSpPr>
        <p:spPr>
          <a:xfrm>
            <a:off x="7268034" y="2660050"/>
            <a:ext cx="0" cy="48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 зі стрілкою 108">
            <a:extLst>
              <a:ext uri="{FF2B5EF4-FFF2-40B4-BE49-F238E27FC236}">
                <a16:creationId xmlns:a16="http://schemas.microsoft.com/office/drawing/2014/main" id="{2C88948B-B22C-4C9D-8C37-26959E161FBC}"/>
              </a:ext>
            </a:extLst>
          </p:cNvPr>
          <p:cNvCxnSpPr>
            <a:cxnSpLocks/>
            <a:stCxn id="104" idx="2"/>
            <a:endCxn id="82" idx="0"/>
          </p:cNvCxnSpPr>
          <p:nvPr/>
        </p:nvCxnSpPr>
        <p:spPr>
          <a:xfrm>
            <a:off x="7268034" y="3557550"/>
            <a:ext cx="0" cy="11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Сполучна лінія: уступом 114">
            <a:extLst>
              <a:ext uri="{FF2B5EF4-FFF2-40B4-BE49-F238E27FC236}">
                <a16:creationId xmlns:a16="http://schemas.microsoft.com/office/drawing/2014/main" id="{9A6D2283-E2FA-4C41-9AC3-09F362995D92}"/>
              </a:ext>
            </a:extLst>
          </p:cNvPr>
          <p:cNvCxnSpPr>
            <a:cxnSpLocks/>
            <a:stCxn id="82" idx="3"/>
            <a:endCxn id="71" idx="2"/>
          </p:cNvCxnSpPr>
          <p:nvPr/>
        </p:nvCxnSpPr>
        <p:spPr>
          <a:xfrm flipV="1">
            <a:off x="8271765" y="3724473"/>
            <a:ext cx="275531" cy="194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Прямокутник 70">
            <a:extLst>
              <a:ext uri="{FF2B5EF4-FFF2-40B4-BE49-F238E27FC236}">
                <a16:creationId xmlns:a16="http://schemas.microsoft.com/office/drawing/2014/main" id="{2D5E2642-6B26-4690-AC75-DDED5D658E7E}"/>
              </a:ext>
            </a:extLst>
          </p:cNvPr>
          <p:cNvSpPr/>
          <p:nvPr/>
        </p:nvSpPr>
        <p:spPr>
          <a:xfrm>
            <a:off x="8210206" y="3488170"/>
            <a:ext cx="674180" cy="23630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900" dirty="0"/>
              <a:t>Наступне поле</a:t>
            </a:r>
          </a:p>
        </p:txBody>
      </p:sp>
      <p:cxnSp>
        <p:nvCxnSpPr>
          <p:cNvPr id="122" name="Сполучна лінія: уступом 121">
            <a:extLst>
              <a:ext uri="{FF2B5EF4-FFF2-40B4-BE49-F238E27FC236}">
                <a16:creationId xmlns:a16="http://schemas.microsoft.com/office/drawing/2014/main" id="{B1E9F98B-E2B8-4BF9-8DF8-F8DB47C3D4BC}"/>
              </a:ext>
            </a:extLst>
          </p:cNvPr>
          <p:cNvCxnSpPr>
            <a:cxnSpLocks/>
            <a:stCxn id="71" idx="0"/>
            <a:endCxn id="104" idx="0"/>
          </p:cNvCxnSpPr>
          <p:nvPr/>
        </p:nvCxnSpPr>
        <p:spPr>
          <a:xfrm rot="16200000" flipV="1">
            <a:off x="7737910" y="2678785"/>
            <a:ext cx="339509" cy="1279262"/>
          </a:xfrm>
          <a:prstGeom prst="bentConnector3">
            <a:avLst>
              <a:gd name="adj1" fmla="val 1504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1DC3E07-8447-41E1-B6FB-BEBF182E751B}"/>
              </a:ext>
            </a:extLst>
          </p:cNvPr>
          <p:cNvSpPr txBox="1"/>
          <p:nvPr/>
        </p:nvSpPr>
        <p:spPr>
          <a:xfrm>
            <a:off x="7328344" y="4023124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sp>
        <p:nvSpPr>
          <p:cNvPr id="167" name="Блок-схема: рішення 166">
            <a:extLst>
              <a:ext uri="{FF2B5EF4-FFF2-40B4-BE49-F238E27FC236}">
                <a16:creationId xmlns:a16="http://schemas.microsoft.com/office/drawing/2014/main" id="{9708D3FF-ADA7-4B91-9CE3-1BEDA786456D}"/>
              </a:ext>
            </a:extLst>
          </p:cNvPr>
          <p:cNvSpPr/>
          <p:nvPr/>
        </p:nvSpPr>
        <p:spPr>
          <a:xfrm>
            <a:off x="6097726" y="4709167"/>
            <a:ext cx="2007461" cy="8120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Останнє поле чи кінець рядка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69D4E79-63D0-449E-8630-323C2CB42DEB}"/>
              </a:ext>
            </a:extLst>
          </p:cNvPr>
          <p:cNvSpPr txBox="1"/>
          <p:nvPr/>
        </p:nvSpPr>
        <p:spPr>
          <a:xfrm>
            <a:off x="8089949" y="4860067"/>
            <a:ext cx="3982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ні</a:t>
            </a:r>
          </a:p>
        </p:txBody>
      </p:sp>
      <p:cxnSp>
        <p:nvCxnSpPr>
          <p:cNvPr id="173" name="Сполучна лінія: уступом 172">
            <a:extLst>
              <a:ext uri="{FF2B5EF4-FFF2-40B4-BE49-F238E27FC236}">
                <a16:creationId xmlns:a16="http://schemas.microsoft.com/office/drawing/2014/main" id="{06EE69B1-695B-4774-B437-D2093FF6E96E}"/>
              </a:ext>
            </a:extLst>
          </p:cNvPr>
          <p:cNvCxnSpPr>
            <a:cxnSpLocks/>
            <a:stCxn id="167" idx="2"/>
            <a:endCxn id="85" idx="0"/>
          </p:cNvCxnSpPr>
          <p:nvPr/>
        </p:nvCxnSpPr>
        <p:spPr>
          <a:xfrm rot="5400000" flipH="1" flipV="1">
            <a:off x="5295684" y="3557606"/>
            <a:ext cx="3769388" cy="157844"/>
          </a:xfrm>
          <a:prstGeom prst="bentConnector5">
            <a:avLst>
              <a:gd name="adj1" fmla="val -4548"/>
              <a:gd name="adj2" fmla="val 1166550"/>
              <a:gd name="adj3" fmla="val 101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1E46AEA-0639-4AAC-8675-69471CE3F55B}"/>
              </a:ext>
            </a:extLst>
          </p:cNvPr>
          <p:cNvSpPr txBox="1"/>
          <p:nvPr/>
        </p:nvSpPr>
        <p:spPr>
          <a:xfrm>
            <a:off x="7160608" y="5428435"/>
            <a:ext cx="398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50" dirty="0"/>
              <a:t>так</a:t>
            </a:r>
          </a:p>
        </p:txBody>
      </p:sp>
      <p:cxnSp>
        <p:nvCxnSpPr>
          <p:cNvPr id="178" name="Сполучна лінія: уступом 177">
            <a:extLst>
              <a:ext uri="{FF2B5EF4-FFF2-40B4-BE49-F238E27FC236}">
                <a16:creationId xmlns:a16="http://schemas.microsoft.com/office/drawing/2014/main" id="{51E453BC-4E0F-4DEE-920A-45216E508739}"/>
              </a:ext>
            </a:extLst>
          </p:cNvPr>
          <p:cNvCxnSpPr>
            <a:cxnSpLocks/>
            <a:stCxn id="167" idx="3"/>
            <a:endCxn id="71" idx="2"/>
          </p:cNvCxnSpPr>
          <p:nvPr/>
        </p:nvCxnSpPr>
        <p:spPr>
          <a:xfrm flipV="1">
            <a:off x="8105187" y="3724474"/>
            <a:ext cx="442109" cy="1390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 зі стрілкою 191">
            <a:extLst>
              <a:ext uri="{FF2B5EF4-FFF2-40B4-BE49-F238E27FC236}">
                <a16:creationId xmlns:a16="http://schemas.microsoft.com/office/drawing/2014/main" id="{82DDC3DF-7EE7-43E9-BB95-C8953A8F6D17}"/>
              </a:ext>
            </a:extLst>
          </p:cNvPr>
          <p:cNvCxnSpPr>
            <a:cxnSpLocks/>
            <a:stCxn id="100" idx="2"/>
            <a:endCxn id="167" idx="0"/>
          </p:cNvCxnSpPr>
          <p:nvPr/>
        </p:nvCxnSpPr>
        <p:spPr>
          <a:xfrm flipH="1">
            <a:off x="7101456" y="4633307"/>
            <a:ext cx="117721" cy="7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Прямокутник 224">
            <a:extLst>
              <a:ext uri="{FF2B5EF4-FFF2-40B4-BE49-F238E27FC236}">
                <a16:creationId xmlns:a16="http://schemas.microsoft.com/office/drawing/2014/main" id="{D414EB2B-406E-49DE-B2FD-8B8251E038C7}"/>
              </a:ext>
            </a:extLst>
          </p:cNvPr>
          <p:cNvSpPr/>
          <p:nvPr/>
        </p:nvSpPr>
        <p:spPr>
          <a:xfrm>
            <a:off x="111226" y="2353403"/>
            <a:ext cx="1950776" cy="28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Працівники до 20 років</a:t>
            </a:r>
          </a:p>
        </p:txBody>
      </p:sp>
      <p:sp>
        <p:nvSpPr>
          <p:cNvPr id="226" name="Прямокутник 225">
            <a:extLst>
              <a:ext uri="{FF2B5EF4-FFF2-40B4-BE49-F238E27FC236}">
                <a16:creationId xmlns:a16="http://schemas.microsoft.com/office/drawing/2014/main" id="{0576A100-32B3-47B7-8F5D-1C6A26D1AD26}"/>
              </a:ext>
            </a:extLst>
          </p:cNvPr>
          <p:cNvSpPr/>
          <p:nvPr/>
        </p:nvSpPr>
        <p:spPr>
          <a:xfrm>
            <a:off x="2305739" y="2533215"/>
            <a:ext cx="2496902" cy="271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Працівники від 20 до 30 років</a:t>
            </a:r>
          </a:p>
        </p:txBody>
      </p:sp>
      <p:sp>
        <p:nvSpPr>
          <p:cNvPr id="227" name="Прямокутник 226">
            <a:extLst>
              <a:ext uri="{FF2B5EF4-FFF2-40B4-BE49-F238E27FC236}">
                <a16:creationId xmlns:a16="http://schemas.microsoft.com/office/drawing/2014/main" id="{D6047DBC-F995-4525-9235-42F9A06D86E9}"/>
              </a:ext>
            </a:extLst>
          </p:cNvPr>
          <p:cNvSpPr/>
          <p:nvPr/>
        </p:nvSpPr>
        <p:spPr>
          <a:xfrm>
            <a:off x="2497152" y="3917000"/>
            <a:ext cx="2198042" cy="271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Працівники від 30 років</a:t>
            </a:r>
          </a:p>
        </p:txBody>
      </p:sp>
      <p:sp>
        <p:nvSpPr>
          <p:cNvPr id="228" name="Прямокутник 227">
            <a:extLst>
              <a:ext uri="{FF2B5EF4-FFF2-40B4-BE49-F238E27FC236}">
                <a16:creationId xmlns:a16="http://schemas.microsoft.com/office/drawing/2014/main" id="{4619B008-6B8B-46B5-978F-F7E703E70214}"/>
              </a:ext>
            </a:extLst>
          </p:cNvPr>
          <p:cNvSpPr/>
          <p:nvPr/>
        </p:nvSpPr>
        <p:spPr>
          <a:xfrm>
            <a:off x="17846" y="2790634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Сортування за розрядами</a:t>
            </a:r>
          </a:p>
        </p:txBody>
      </p:sp>
      <p:sp>
        <p:nvSpPr>
          <p:cNvPr id="229" name="Прямокутник 228">
            <a:extLst>
              <a:ext uri="{FF2B5EF4-FFF2-40B4-BE49-F238E27FC236}">
                <a16:creationId xmlns:a16="http://schemas.microsoft.com/office/drawing/2014/main" id="{642CF15E-2C81-4423-9753-D1E41D70AFE7}"/>
              </a:ext>
            </a:extLst>
          </p:cNvPr>
          <p:cNvSpPr/>
          <p:nvPr/>
        </p:nvSpPr>
        <p:spPr>
          <a:xfrm>
            <a:off x="2461505" y="2968451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Сортування за розрядами</a:t>
            </a:r>
          </a:p>
        </p:txBody>
      </p:sp>
      <p:sp>
        <p:nvSpPr>
          <p:cNvPr id="230" name="Прямокутник 229">
            <a:extLst>
              <a:ext uri="{FF2B5EF4-FFF2-40B4-BE49-F238E27FC236}">
                <a16:creationId xmlns:a16="http://schemas.microsoft.com/office/drawing/2014/main" id="{BEA6BE81-F399-4ABC-9543-6CD52181BBDD}"/>
              </a:ext>
            </a:extLst>
          </p:cNvPr>
          <p:cNvSpPr/>
          <p:nvPr/>
        </p:nvSpPr>
        <p:spPr>
          <a:xfrm>
            <a:off x="2527405" y="4419833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Сортування за розрядами</a:t>
            </a:r>
          </a:p>
        </p:txBody>
      </p:sp>
      <p:sp>
        <p:nvSpPr>
          <p:cNvPr id="231" name="Прямокутник 230">
            <a:extLst>
              <a:ext uri="{FF2B5EF4-FFF2-40B4-BE49-F238E27FC236}">
                <a16:creationId xmlns:a16="http://schemas.microsoft.com/office/drawing/2014/main" id="{04520228-19C8-4DE3-A28E-9ABAD0C43172}"/>
              </a:ext>
            </a:extLst>
          </p:cNvPr>
          <p:cNvSpPr/>
          <p:nvPr/>
        </p:nvSpPr>
        <p:spPr>
          <a:xfrm>
            <a:off x="17846" y="3195564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Вивід таблицею в консоль</a:t>
            </a:r>
          </a:p>
        </p:txBody>
      </p:sp>
      <p:sp>
        <p:nvSpPr>
          <p:cNvPr id="232" name="Прямокутник 231">
            <a:extLst>
              <a:ext uri="{FF2B5EF4-FFF2-40B4-BE49-F238E27FC236}">
                <a16:creationId xmlns:a16="http://schemas.microsoft.com/office/drawing/2014/main" id="{8C1F5B1A-6AFE-4521-8D30-0A59481BA676}"/>
              </a:ext>
            </a:extLst>
          </p:cNvPr>
          <p:cNvSpPr/>
          <p:nvPr/>
        </p:nvSpPr>
        <p:spPr>
          <a:xfrm>
            <a:off x="2485423" y="3399139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Вивід таблицею в консоль</a:t>
            </a:r>
          </a:p>
        </p:txBody>
      </p:sp>
      <p:sp>
        <p:nvSpPr>
          <p:cNvPr id="233" name="Прямокутник 232">
            <a:extLst>
              <a:ext uri="{FF2B5EF4-FFF2-40B4-BE49-F238E27FC236}">
                <a16:creationId xmlns:a16="http://schemas.microsoft.com/office/drawing/2014/main" id="{91E7B42E-F0E3-4FEC-BC10-A68D2132102E}"/>
              </a:ext>
            </a:extLst>
          </p:cNvPr>
          <p:cNvSpPr/>
          <p:nvPr/>
        </p:nvSpPr>
        <p:spPr>
          <a:xfrm>
            <a:off x="2549967" y="4841300"/>
            <a:ext cx="2137535" cy="28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Вивід таблицею в консоль</a:t>
            </a:r>
          </a:p>
        </p:txBody>
      </p:sp>
      <p:cxnSp>
        <p:nvCxnSpPr>
          <p:cNvPr id="236" name="Пряма зі стрілкою 235">
            <a:extLst>
              <a:ext uri="{FF2B5EF4-FFF2-40B4-BE49-F238E27FC236}">
                <a16:creationId xmlns:a16="http://schemas.microsoft.com/office/drawing/2014/main" id="{B90E73E9-E429-40C4-BCD7-F2E930C23D99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flipH="1">
            <a:off x="1086614" y="2636623"/>
            <a:ext cx="1" cy="15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Пряма зі стрілкою 239">
            <a:extLst>
              <a:ext uri="{FF2B5EF4-FFF2-40B4-BE49-F238E27FC236}">
                <a16:creationId xmlns:a16="http://schemas.microsoft.com/office/drawing/2014/main" id="{90C6269F-22A0-4BF2-BC2E-D5AD6FD30B2D}"/>
              </a:ext>
            </a:extLst>
          </p:cNvPr>
          <p:cNvCxnSpPr>
            <a:cxnSpLocks/>
            <a:stCxn id="228" idx="2"/>
            <a:endCxn id="231" idx="0"/>
          </p:cNvCxnSpPr>
          <p:nvPr/>
        </p:nvCxnSpPr>
        <p:spPr>
          <a:xfrm>
            <a:off x="1086614" y="3073855"/>
            <a:ext cx="0" cy="12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Пряма зі стрілкою 242">
            <a:extLst>
              <a:ext uri="{FF2B5EF4-FFF2-40B4-BE49-F238E27FC236}">
                <a16:creationId xmlns:a16="http://schemas.microsoft.com/office/drawing/2014/main" id="{BFF72657-7171-48C2-ACCF-413B6D71564C}"/>
              </a:ext>
            </a:extLst>
          </p:cNvPr>
          <p:cNvCxnSpPr>
            <a:cxnSpLocks/>
            <a:stCxn id="226" idx="2"/>
            <a:endCxn id="229" idx="0"/>
          </p:cNvCxnSpPr>
          <p:nvPr/>
        </p:nvCxnSpPr>
        <p:spPr>
          <a:xfrm flipH="1">
            <a:off x="3530272" y="2805073"/>
            <a:ext cx="23918" cy="16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Пряма зі стрілкою 247">
            <a:extLst>
              <a:ext uri="{FF2B5EF4-FFF2-40B4-BE49-F238E27FC236}">
                <a16:creationId xmlns:a16="http://schemas.microsoft.com/office/drawing/2014/main" id="{E1500F59-FB8B-421D-A274-75BA51BF437D}"/>
              </a:ext>
            </a:extLst>
          </p:cNvPr>
          <p:cNvCxnSpPr>
            <a:cxnSpLocks/>
            <a:stCxn id="229" idx="2"/>
            <a:endCxn id="232" idx="0"/>
          </p:cNvCxnSpPr>
          <p:nvPr/>
        </p:nvCxnSpPr>
        <p:spPr>
          <a:xfrm>
            <a:off x="3530273" y="3251672"/>
            <a:ext cx="23918" cy="1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Пряма зі стрілкою 252">
            <a:extLst>
              <a:ext uri="{FF2B5EF4-FFF2-40B4-BE49-F238E27FC236}">
                <a16:creationId xmlns:a16="http://schemas.microsoft.com/office/drawing/2014/main" id="{9C84F4B0-73B0-4DC1-B6AB-CF1694CC32BF}"/>
              </a:ext>
            </a:extLst>
          </p:cNvPr>
          <p:cNvCxnSpPr>
            <a:cxnSpLocks/>
            <a:stCxn id="232" idx="2"/>
            <a:endCxn id="227" idx="0"/>
          </p:cNvCxnSpPr>
          <p:nvPr/>
        </p:nvCxnSpPr>
        <p:spPr>
          <a:xfrm>
            <a:off x="3554191" y="3682360"/>
            <a:ext cx="41982" cy="23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Пряма зі стрілкою 257">
            <a:extLst>
              <a:ext uri="{FF2B5EF4-FFF2-40B4-BE49-F238E27FC236}">
                <a16:creationId xmlns:a16="http://schemas.microsoft.com/office/drawing/2014/main" id="{6B13638C-9E48-4F24-8CEF-46C1548FA8C5}"/>
              </a:ext>
            </a:extLst>
          </p:cNvPr>
          <p:cNvCxnSpPr>
            <a:cxnSpLocks/>
            <a:stCxn id="227" idx="2"/>
            <a:endCxn id="230" idx="0"/>
          </p:cNvCxnSpPr>
          <p:nvPr/>
        </p:nvCxnSpPr>
        <p:spPr>
          <a:xfrm flipH="1">
            <a:off x="3596172" y="4188857"/>
            <a:ext cx="1" cy="2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Пряма зі стрілкою 262">
            <a:extLst>
              <a:ext uri="{FF2B5EF4-FFF2-40B4-BE49-F238E27FC236}">
                <a16:creationId xmlns:a16="http://schemas.microsoft.com/office/drawing/2014/main" id="{4EAD9BED-C1F1-4C23-9C9E-7B9BE6632EDF}"/>
              </a:ext>
            </a:extLst>
          </p:cNvPr>
          <p:cNvCxnSpPr>
            <a:cxnSpLocks/>
            <a:stCxn id="230" idx="2"/>
            <a:endCxn id="233" idx="0"/>
          </p:cNvCxnSpPr>
          <p:nvPr/>
        </p:nvCxnSpPr>
        <p:spPr>
          <a:xfrm>
            <a:off x="3596173" y="4703054"/>
            <a:ext cx="22562" cy="13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Сполучна лінія: уступом 295">
            <a:extLst>
              <a:ext uri="{FF2B5EF4-FFF2-40B4-BE49-F238E27FC236}">
                <a16:creationId xmlns:a16="http://schemas.microsoft.com/office/drawing/2014/main" id="{153B2120-3B2D-4D09-9AD5-BE7AD81E1B81}"/>
              </a:ext>
            </a:extLst>
          </p:cNvPr>
          <p:cNvCxnSpPr>
            <a:cxnSpLocks/>
            <a:stCxn id="231" idx="2"/>
            <a:endCxn id="226" idx="0"/>
          </p:cNvCxnSpPr>
          <p:nvPr/>
        </p:nvCxnSpPr>
        <p:spPr>
          <a:xfrm rot="5400000" flipH="1" flipV="1">
            <a:off x="1847617" y="1772212"/>
            <a:ext cx="945570" cy="2467577"/>
          </a:xfrm>
          <a:prstGeom prst="bentConnector5">
            <a:avLst>
              <a:gd name="adj1" fmla="val -18132"/>
              <a:gd name="adj2" fmla="val 46359"/>
              <a:gd name="adj3" fmla="val 1181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Сполучна лінія: уступом 313">
            <a:extLst>
              <a:ext uri="{FF2B5EF4-FFF2-40B4-BE49-F238E27FC236}">
                <a16:creationId xmlns:a16="http://schemas.microsoft.com/office/drawing/2014/main" id="{63FEE640-9888-456B-8CCC-7C2BE97168E2}"/>
              </a:ext>
            </a:extLst>
          </p:cNvPr>
          <p:cNvCxnSpPr>
            <a:cxnSpLocks/>
            <a:stCxn id="19" idx="2"/>
            <a:endCxn id="225" idx="0"/>
          </p:cNvCxnSpPr>
          <p:nvPr/>
        </p:nvCxnSpPr>
        <p:spPr>
          <a:xfrm rot="5400000">
            <a:off x="2469871" y="837416"/>
            <a:ext cx="132731" cy="2899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E7D4173-DFD9-4F38-8C86-4D6084AA5C6B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4707725" y="455969"/>
            <a:ext cx="0" cy="17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28E99A7A-A9E8-42A5-87C9-A19FFD95B325}"/>
              </a:ext>
            </a:extLst>
          </p:cNvPr>
          <p:cNvSpPr/>
          <p:nvPr/>
        </p:nvSpPr>
        <p:spPr>
          <a:xfrm>
            <a:off x="4090975" y="143625"/>
            <a:ext cx="1233500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/>
              <a:t>Початок</a:t>
            </a:r>
          </a:p>
        </p:txBody>
      </p:sp>
      <p:sp>
        <p:nvSpPr>
          <p:cNvPr id="8" name="Блок-схема: процес 7">
            <a:extLst>
              <a:ext uri="{FF2B5EF4-FFF2-40B4-BE49-F238E27FC236}">
                <a16:creationId xmlns:a16="http://schemas.microsoft.com/office/drawing/2014/main" id="{26C16934-0D8D-48CD-96F4-CA86721F3B1F}"/>
              </a:ext>
            </a:extLst>
          </p:cNvPr>
          <p:cNvSpPr/>
          <p:nvPr/>
        </p:nvSpPr>
        <p:spPr>
          <a:xfrm>
            <a:off x="2009775" y="1085867"/>
            <a:ext cx="5380838" cy="368615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1400" dirty="0"/>
              <a:t>Оголошення структури змінних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count; // </a:t>
            </a:r>
            <a:r>
              <a:rPr lang="ru-RU" sz="1400" dirty="0"/>
              <a:t>глобальна з</a:t>
            </a:r>
            <a:r>
              <a:rPr lang="uk-UA" sz="1400" dirty="0"/>
              <a:t>мінна розміру масиву записів</a:t>
            </a:r>
            <a:endParaRPr lang="en-US" sz="1400" dirty="0"/>
          </a:p>
          <a:p>
            <a:r>
              <a:rPr lang="uk-UA" sz="1400" dirty="0"/>
              <a:t> </a:t>
            </a:r>
            <a:r>
              <a:rPr lang="en-US" sz="1400" dirty="0"/>
              <a:t>struct Item {</a:t>
            </a:r>
          </a:p>
          <a:p>
            <a:pPr lvl="1"/>
            <a:r>
              <a:rPr lang="en-US" sz="1400" dirty="0"/>
              <a:t>char *entertp_code, // </a:t>
            </a:r>
            <a:r>
              <a:rPr lang="ru-RU" sz="1400" dirty="0"/>
              <a:t>Код п</a:t>
            </a:r>
            <a:r>
              <a:rPr lang="uk-UA" sz="1400" dirty="0"/>
              <a:t>ідприємства</a:t>
            </a:r>
            <a:endParaRPr lang="en-US" sz="1400" dirty="0"/>
          </a:p>
          <a:p>
            <a:pPr lvl="1"/>
            <a:r>
              <a:rPr lang="en-US" sz="1400" dirty="0"/>
              <a:t>*shop_code,</a:t>
            </a:r>
            <a:r>
              <a:rPr lang="uk-UA" sz="1400" dirty="0"/>
              <a:t> //Код цеху</a:t>
            </a:r>
            <a:endParaRPr lang="en-US" sz="1400" dirty="0"/>
          </a:p>
          <a:p>
            <a:pPr lvl="1"/>
            <a:r>
              <a:rPr lang="en-US" sz="1400" dirty="0"/>
              <a:t>*empl_num,</a:t>
            </a:r>
            <a:r>
              <a:rPr lang="uk-UA" sz="1400" dirty="0"/>
              <a:t>//Таб. номер прац.</a:t>
            </a:r>
            <a:endParaRPr lang="en-US" sz="1400" dirty="0"/>
          </a:p>
          <a:p>
            <a:pPr lvl="1"/>
            <a:r>
              <a:rPr lang="en-US" sz="1400" dirty="0"/>
              <a:t>*b_date,</a:t>
            </a:r>
            <a:r>
              <a:rPr lang="uk-UA" sz="1400" dirty="0"/>
              <a:t>// Рік народження</a:t>
            </a:r>
            <a:endParaRPr lang="en-US" sz="1400" dirty="0"/>
          </a:p>
          <a:p>
            <a:pPr lvl="1"/>
            <a:r>
              <a:rPr lang="en-US" sz="1400" dirty="0"/>
              <a:t>*nat_code,</a:t>
            </a:r>
            <a:r>
              <a:rPr lang="uk-UA" sz="1400" dirty="0"/>
              <a:t>// Код національності</a:t>
            </a:r>
            <a:endParaRPr lang="en-US" sz="1400" dirty="0"/>
          </a:p>
          <a:p>
            <a:pPr lvl="1"/>
            <a:r>
              <a:rPr lang="en-US" sz="1400" dirty="0"/>
              <a:t>*empl_surn,</a:t>
            </a:r>
            <a:r>
              <a:rPr lang="uk-UA" sz="1400" dirty="0"/>
              <a:t>// Прізвище прац.</a:t>
            </a:r>
            <a:endParaRPr lang="en-US" sz="1400" dirty="0"/>
          </a:p>
          <a:p>
            <a:pPr lvl="1"/>
            <a:r>
              <a:rPr lang="en-US" sz="1400" dirty="0"/>
              <a:t>*maried,</a:t>
            </a:r>
            <a:r>
              <a:rPr lang="uk-UA" sz="1400" dirty="0"/>
              <a:t>// Сімейний стан</a:t>
            </a:r>
            <a:endParaRPr lang="en-US" sz="1400" dirty="0"/>
          </a:p>
          <a:p>
            <a:pPr lvl="1"/>
            <a:r>
              <a:rPr lang="en-US" sz="1400" dirty="0"/>
              <a:t>*all_exp,</a:t>
            </a:r>
            <a:r>
              <a:rPr lang="uk-UA" sz="1400" dirty="0"/>
              <a:t>// Загальний стаж</a:t>
            </a:r>
            <a:endParaRPr lang="en-US" sz="1400" dirty="0"/>
          </a:p>
          <a:p>
            <a:pPr lvl="1"/>
            <a:r>
              <a:rPr lang="en-US" sz="1400" dirty="0"/>
              <a:t>*unnint_exp,</a:t>
            </a:r>
            <a:r>
              <a:rPr lang="uk-UA" sz="1400" dirty="0"/>
              <a:t>//Неперер. стаж</a:t>
            </a:r>
            <a:endParaRPr lang="en-US" sz="1400" dirty="0"/>
          </a:p>
          <a:p>
            <a:pPr lvl="1"/>
            <a:r>
              <a:rPr lang="en-US" sz="1400" dirty="0"/>
              <a:t>*prof_code,</a:t>
            </a:r>
            <a:r>
              <a:rPr lang="uk-UA" sz="1400" dirty="0"/>
              <a:t>//Код професії</a:t>
            </a:r>
            <a:endParaRPr lang="en-US" sz="1400" dirty="0"/>
          </a:p>
          <a:p>
            <a:pPr lvl="1"/>
            <a:r>
              <a:rPr lang="en-US" sz="1400" dirty="0"/>
              <a:t>*_class;</a:t>
            </a:r>
            <a:r>
              <a:rPr lang="uk-UA" sz="1400" dirty="0"/>
              <a:t>// Розряд</a:t>
            </a:r>
            <a:endParaRPr lang="en-US" sz="1400" dirty="0"/>
          </a:p>
          <a:p>
            <a:pPr lvl="1"/>
            <a:r>
              <a:rPr lang="en-US" sz="1400" dirty="0"/>
              <a:t>float salary;</a:t>
            </a:r>
            <a:r>
              <a:rPr lang="uk-UA" sz="1400" dirty="0"/>
              <a:t>//Оклад</a:t>
            </a:r>
            <a:endParaRPr lang="en-US" sz="1400" dirty="0"/>
          </a:p>
          <a:p>
            <a:pPr lvl="1"/>
            <a:r>
              <a:rPr lang="uk-UA" sz="1400" dirty="0"/>
              <a:t>};</a:t>
            </a:r>
            <a:endParaRPr lang="en-US" sz="1400" dirty="0"/>
          </a:p>
          <a:p>
            <a:pPr algn="ctr"/>
            <a:endParaRPr lang="uk-UA" sz="1400" dirty="0"/>
          </a:p>
        </p:txBody>
      </p: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B36CBAF3-5B00-4735-A9D9-094ECE094B46}"/>
              </a:ext>
            </a:extLst>
          </p:cNvPr>
          <p:cNvCxnSpPr>
            <a:cxnSpLocks/>
            <a:stCxn id="8" idx="2"/>
            <a:endCxn id="87" idx="1"/>
          </p:cNvCxnSpPr>
          <p:nvPr/>
        </p:nvCxnSpPr>
        <p:spPr>
          <a:xfrm>
            <a:off x="4700194" y="4772024"/>
            <a:ext cx="7530" cy="11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Блок-схема: процес 66">
            <a:extLst>
              <a:ext uri="{FF2B5EF4-FFF2-40B4-BE49-F238E27FC236}">
                <a16:creationId xmlns:a16="http://schemas.microsoft.com/office/drawing/2014/main" id="{95106252-8BDA-490A-B30B-7CE4152B87CC}"/>
              </a:ext>
            </a:extLst>
          </p:cNvPr>
          <p:cNvSpPr/>
          <p:nvPr/>
        </p:nvSpPr>
        <p:spPr>
          <a:xfrm>
            <a:off x="3616463" y="628261"/>
            <a:ext cx="2182523" cy="3688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Встановлення кодування </a:t>
            </a:r>
          </a:p>
          <a:p>
            <a:pPr algn="ctr"/>
            <a:r>
              <a:rPr lang="uk-UA" sz="1200" dirty="0"/>
              <a:t>вводу-виводу </a:t>
            </a:r>
            <a:r>
              <a:rPr lang="ru-RU" sz="1200" dirty="0"/>
              <a:t>консолі - 1251</a:t>
            </a:r>
            <a:endParaRPr lang="uk-UA" sz="1200" dirty="0"/>
          </a:p>
        </p:txBody>
      </p:sp>
      <p:cxnSp>
        <p:nvCxnSpPr>
          <p:cNvPr id="74" name="Пряма зі стрілкою 73">
            <a:extLst>
              <a:ext uri="{FF2B5EF4-FFF2-40B4-BE49-F238E27FC236}">
                <a16:creationId xmlns:a16="http://schemas.microsoft.com/office/drawing/2014/main" id="{0951A16C-4332-448A-B552-BE1AD51AE12E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 flipH="1">
            <a:off x="4700194" y="997074"/>
            <a:ext cx="7531" cy="8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Овал 82">
            <a:extLst>
              <a:ext uri="{FF2B5EF4-FFF2-40B4-BE49-F238E27FC236}">
                <a16:creationId xmlns:a16="http://schemas.microsoft.com/office/drawing/2014/main" id="{12F80B93-DF30-43FF-873A-1760C595D1BC}"/>
              </a:ext>
            </a:extLst>
          </p:cNvPr>
          <p:cNvSpPr/>
          <p:nvPr/>
        </p:nvSpPr>
        <p:spPr>
          <a:xfrm>
            <a:off x="7327355" y="4890541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600" dirty="0"/>
              <a:t>1</a:t>
            </a:r>
          </a:p>
        </p:txBody>
      </p:sp>
      <p:sp>
        <p:nvSpPr>
          <p:cNvPr id="87" name="Блок-схема: дані 86">
            <a:extLst>
              <a:ext uri="{FF2B5EF4-FFF2-40B4-BE49-F238E27FC236}">
                <a16:creationId xmlns:a16="http://schemas.microsoft.com/office/drawing/2014/main" id="{3C8D19D8-EC7E-4377-B20F-F9873134AC66}"/>
              </a:ext>
            </a:extLst>
          </p:cNvPr>
          <p:cNvSpPr/>
          <p:nvPr/>
        </p:nvSpPr>
        <p:spPr>
          <a:xfrm>
            <a:off x="2358773" y="4890542"/>
            <a:ext cx="4697901" cy="541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Item*</a:t>
            </a:r>
            <a:r>
              <a:rPr lang="uk-UA" sz="1600" dirty="0"/>
              <a:t> </a:t>
            </a:r>
            <a:r>
              <a:rPr lang="en-US" sz="1600" dirty="0"/>
              <a:t>all_items =  InputItems();</a:t>
            </a:r>
            <a:endParaRPr lang="uk-UA" sz="1600" dirty="0"/>
          </a:p>
        </p:txBody>
      </p:sp>
      <p:cxnSp>
        <p:nvCxnSpPr>
          <p:cNvPr id="90" name="Пряма зі стрілкою 89">
            <a:extLst>
              <a:ext uri="{FF2B5EF4-FFF2-40B4-BE49-F238E27FC236}">
                <a16:creationId xmlns:a16="http://schemas.microsoft.com/office/drawing/2014/main" id="{0D1E421D-33F9-49B6-BDCC-60FA47E553AE}"/>
              </a:ext>
            </a:extLst>
          </p:cNvPr>
          <p:cNvCxnSpPr>
            <a:cxnSpLocks/>
            <a:stCxn id="83" idx="2"/>
            <a:endCxn id="87" idx="5"/>
          </p:cNvCxnSpPr>
          <p:nvPr/>
        </p:nvCxnSpPr>
        <p:spPr>
          <a:xfrm flipH="1">
            <a:off x="6586884" y="5161222"/>
            <a:ext cx="74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 зі стрілкою 96">
            <a:extLst>
              <a:ext uri="{FF2B5EF4-FFF2-40B4-BE49-F238E27FC236}">
                <a16:creationId xmlns:a16="http://schemas.microsoft.com/office/drawing/2014/main" id="{6A4BB1F9-3801-4E49-A1DA-36FE5C31D2DE}"/>
              </a:ext>
            </a:extLst>
          </p:cNvPr>
          <p:cNvCxnSpPr>
            <a:cxnSpLocks/>
            <a:stCxn id="87" idx="4"/>
            <a:endCxn id="152" idx="0"/>
          </p:cNvCxnSpPr>
          <p:nvPr/>
        </p:nvCxnSpPr>
        <p:spPr>
          <a:xfrm flipH="1">
            <a:off x="4707723" y="5431903"/>
            <a:ext cx="1" cy="2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Овал 151">
            <a:extLst>
              <a:ext uri="{FF2B5EF4-FFF2-40B4-BE49-F238E27FC236}">
                <a16:creationId xmlns:a16="http://schemas.microsoft.com/office/drawing/2014/main" id="{BF054538-8798-4C24-BB52-D821393B2DF3}"/>
              </a:ext>
            </a:extLst>
          </p:cNvPr>
          <p:cNvSpPr/>
          <p:nvPr/>
        </p:nvSpPr>
        <p:spPr>
          <a:xfrm>
            <a:off x="4437042" y="5702583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3153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процес 5">
            <a:extLst>
              <a:ext uri="{FF2B5EF4-FFF2-40B4-BE49-F238E27FC236}">
                <a16:creationId xmlns:a16="http://schemas.microsoft.com/office/drawing/2014/main" id="{52D27754-855E-4C50-96A9-92C4437BB382}"/>
              </a:ext>
            </a:extLst>
          </p:cNvPr>
          <p:cNvSpPr/>
          <p:nvPr/>
        </p:nvSpPr>
        <p:spPr>
          <a:xfrm>
            <a:off x="2590580" y="1523476"/>
            <a:ext cx="2361471" cy="303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Item *all = new Item[::count];</a:t>
            </a:r>
            <a:endParaRPr lang="uk-UA" sz="825" dirty="0"/>
          </a:p>
        </p:txBody>
      </p: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E642C703-6839-44DC-A7DE-F9B411888BFD}"/>
              </a:ext>
            </a:extLst>
          </p:cNvPr>
          <p:cNvCxnSpPr>
            <a:cxnSpLocks/>
            <a:stCxn id="30" idx="4"/>
            <a:endCxn id="6" idx="0"/>
          </p:cNvCxnSpPr>
          <p:nvPr/>
        </p:nvCxnSpPr>
        <p:spPr>
          <a:xfrm flipH="1">
            <a:off x="3771316" y="1382977"/>
            <a:ext cx="1" cy="14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02032F1C-EB27-459B-BCA7-32F3802A32C6}"/>
              </a:ext>
            </a:extLst>
          </p:cNvPr>
          <p:cNvSpPr/>
          <p:nvPr/>
        </p:nvSpPr>
        <p:spPr>
          <a:xfrm>
            <a:off x="6212554" y="2690978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EED6250C-909A-4414-B1AE-ABBABE10D377}"/>
              </a:ext>
            </a:extLst>
          </p:cNvPr>
          <p:cNvCxnSpPr>
            <a:cxnSpLocks/>
            <a:stCxn id="15" idx="4"/>
            <a:endCxn id="30" idx="1"/>
          </p:cNvCxnSpPr>
          <p:nvPr/>
        </p:nvCxnSpPr>
        <p:spPr>
          <a:xfrm>
            <a:off x="3771317" y="711769"/>
            <a:ext cx="0" cy="12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2523B205-47CB-4736-A145-3F661605B3A5}"/>
              </a:ext>
            </a:extLst>
          </p:cNvPr>
          <p:cNvSpPr/>
          <p:nvPr/>
        </p:nvSpPr>
        <p:spPr>
          <a:xfrm>
            <a:off x="3500636" y="17040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</a:t>
            </a:r>
            <a:endParaRPr lang="uk-UA" sz="1350" dirty="0"/>
          </a:p>
        </p:txBody>
      </p:sp>
      <p:sp>
        <p:nvSpPr>
          <p:cNvPr id="30" name="Блок-схема: дані 29">
            <a:extLst>
              <a:ext uri="{FF2B5EF4-FFF2-40B4-BE49-F238E27FC236}">
                <a16:creationId xmlns:a16="http://schemas.microsoft.com/office/drawing/2014/main" id="{072021EB-0957-4F3B-9C12-10A68E1A0B2D}"/>
              </a:ext>
            </a:extLst>
          </p:cNvPr>
          <p:cNvSpPr/>
          <p:nvPr/>
        </p:nvSpPr>
        <p:spPr>
          <a:xfrm>
            <a:off x="834322" y="841616"/>
            <a:ext cx="5873990" cy="541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ru-RU" sz="1200" dirty="0" err="1"/>
              <a:t>out</a:t>
            </a:r>
            <a:r>
              <a:rPr lang="ru-RU" sz="1200" dirty="0"/>
              <a:t> &lt;&lt; "</a:t>
            </a:r>
            <a:r>
              <a:rPr lang="ru-RU" sz="1200" dirty="0" err="1"/>
              <a:t>Кількість</a:t>
            </a:r>
            <a:r>
              <a:rPr lang="ru-RU" sz="1200" dirty="0"/>
              <a:t> </a:t>
            </a:r>
            <a:r>
              <a:rPr lang="ru-RU" sz="1200" dirty="0" err="1"/>
              <a:t>працівників</a:t>
            </a:r>
            <a:r>
              <a:rPr lang="ru-RU" sz="1200" dirty="0"/>
              <a:t> для </a:t>
            </a:r>
            <a:r>
              <a:rPr lang="ru-RU" sz="1200" dirty="0" err="1"/>
              <a:t>запису</a:t>
            </a:r>
            <a:r>
              <a:rPr lang="ru-RU" sz="1200" dirty="0"/>
              <a:t> у файл: “</a:t>
            </a:r>
            <a:r>
              <a:rPr lang="en-US" sz="1200" dirty="0"/>
              <a:t>; </a:t>
            </a:r>
          </a:p>
          <a:p>
            <a:pPr algn="ctr"/>
            <a:r>
              <a:rPr lang="en-US" sz="1200" dirty="0" err="1"/>
              <a:t>cin</a:t>
            </a:r>
            <a:r>
              <a:rPr lang="en-US" sz="1200" dirty="0"/>
              <a:t> &gt;&gt; ::count;</a:t>
            </a:r>
            <a:endParaRPr lang="uk-UA" sz="1200" dirty="0"/>
          </a:p>
        </p:txBody>
      </p:sp>
      <p:sp>
        <p:nvSpPr>
          <p:cNvPr id="47" name="Блок-схема: рішення 46">
            <a:extLst>
              <a:ext uri="{FF2B5EF4-FFF2-40B4-BE49-F238E27FC236}">
                <a16:creationId xmlns:a16="http://schemas.microsoft.com/office/drawing/2014/main" id="{9325C799-ACD2-46E2-8FB6-D2886CB864BB}"/>
              </a:ext>
            </a:extLst>
          </p:cNvPr>
          <p:cNvSpPr/>
          <p:nvPr/>
        </p:nvSpPr>
        <p:spPr>
          <a:xfrm>
            <a:off x="812490" y="2111433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i</a:t>
            </a:r>
            <a:r>
              <a:rPr lang="en-US" sz="1350" dirty="0"/>
              <a:t> &lt; ::count</a:t>
            </a:r>
            <a:endParaRPr lang="uk-UA" sz="1350" dirty="0"/>
          </a:p>
        </p:txBody>
      </p:sp>
      <p:sp>
        <p:nvSpPr>
          <p:cNvPr id="51" name="Блок-схема: дані 50">
            <a:extLst>
              <a:ext uri="{FF2B5EF4-FFF2-40B4-BE49-F238E27FC236}">
                <a16:creationId xmlns:a16="http://schemas.microsoft.com/office/drawing/2014/main" id="{019EA926-9A8F-44C0-A639-9FD71622845E}"/>
              </a:ext>
            </a:extLst>
          </p:cNvPr>
          <p:cNvSpPr/>
          <p:nvPr/>
        </p:nvSpPr>
        <p:spPr>
          <a:xfrm>
            <a:off x="1946202" y="2638170"/>
            <a:ext cx="4294009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cout</a:t>
            </a:r>
            <a:r>
              <a:rPr lang="en-US" sz="1100" dirty="0"/>
              <a:t> &lt;&lt; "</a:t>
            </a:r>
            <a:r>
              <a:rPr lang="uk-UA" sz="1100" dirty="0"/>
              <a:t>Введіть код</a:t>
            </a:r>
            <a:r>
              <a:rPr lang="en-US" sz="1100" dirty="0"/>
              <a:t> </a:t>
            </a:r>
            <a:r>
              <a:rPr lang="uk-UA" sz="1100" dirty="0" err="1"/>
              <a:t>підп</a:t>
            </a:r>
            <a:r>
              <a:rPr lang="en-US" sz="1100" dirty="0"/>
              <a:t>p</a:t>
            </a:r>
            <a:r>
              <a:rPr lang="uk-UA" sz="1100" dirty="0" err="1"/>
              <a:t>иємства</a:t>
            </a:r>
            <a:r>
              <a:rPr lang="uk-UA" sz="1100" dirty="0"/>
              <a:t> [5]: ";</a:t>
            </a:r>
          </a:p>
          <a:p>
            <a:r>
              <a:rPr lang="en-US" sz="1100" dirty="0"/>
              <a:t>all[</a:t>
            </a:r>
            <a:r>
              <a:rPr lang="en-US" sz="1100" dirty="0" err="1"/>
              <a:t>i</a:t>
            </a:r>
            <a:r>
              <a:rPr lang="en-US" sz="1100" dirty="0"/>
              <a:t>].entertp_code = </a:t>
            </a:r>
            <a:r>
              <a:rPr lang="en-US" sz="1100" dirty="0" err="1"/>
              <a:t>checkInp</a:t>
            </a:r>
            <a:r>
              <a:rPr lang="en-US" sz="1100" dirty="0"/>
              <a:t>(5,true);</a:t>
            </a:r>
            <a:endParaRPr lang="uk-UA" sz="1100" dirty="0"/>
          </a:p>
        </p:txBody>
      </p:sp>
      <p:cxnSp>
        <p:nvCxnSpPr>
          <p:cNvPr id="55" name="Пряма зі стрілкою 54">
            <a:extLst>
              <a:ext uri="{FF2B5EF4-FFF2-40B4-BE49-F238E27FC236}">
                <a16:creationId xmlns:a16="http://schemas.microsoft.com/office/drawing/2014/main" id="{E3275EFD-2942-4F81-932F-5569390A2D19}"/>
              </a:ext>
            </a:extLst>
          </p:cNvPr>
          <p:cNvCxnSpPr>
            <a:cxnSpLocks/>
            <a:stCxn id="51" idx="5"/>
            <a:endCxn id="11" idx="2"/>
          </p:cNvCxnSpPr>
          <p:nvPr/>
        </p:nvCxnSpPr>
        <p:spPr>
          <a:xfrm>
            <a:off x="5810810" y="2933923"/>
            <a:ext cx="401744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43F4BC24-8D4D-4F20-9AA3-7FB0CABC90C3}"/>
              </a:ext>
            </a:extLst>
          </p:cNvPr>
          <p:cNvSpPr/>
          <p:nvPr/>
        </p:nvSpPr>
        <p:spPr>
          <a:xfrm>
            <a:off x="6212554" y="3588939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63" name="Блок-схема: дані 62">
            <a:extLst>
              <a:ext uri="{FF2B5EF4-FFF2-40B4-BE49-F238E27FC236}">
                <a16:creationId xmlns:a16="http://schemas.microsoft.com/office/drawing/2014/main" id="{1E1BC0E9-FE5B-4AEE-AE60-5773C813EA14}"/>
              </a:ext>
            </a:extLst>
          </p:cNvPr>
          <p:cNvSpPr/>
          <p:nvPr/>
        </p:nvSpPr>
        <p:spPr>
          <a:xfrm>
            <a:off x="1946202" y="3536348"/>
            <a:ext cx="4294009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код цеху [2]: ";</a:t>
            </a:r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].shop_code = </a:t>
            </a:r>
            <a:r>
              <a:rPr lang="en-US" sz="1200" dirty="0" err="1"/>
              <a:t>checkInp</a:t>
            </a:r>
            <a:r>
              <a:rPr lang="en-US" sz="1200" dirty="0"/>
              <a:t>(2, true);</a:t>
            </a:r>
            <a:endParaRPr lang="uk-UA" sz="1200" dirty="0"/>
          </a:p>
        </p:txBody>
      </p:sp>
      <p:cxnSp>
        <p:nvCxnSpPr>
          <p:cNvPr id="64" name="Пряма зі стрілкою 63">
            <a:extLst>
              <a:ext uri="{FF2B5EF4-FFF2-40B4-BE49-F238E27FC236}">
                <a16:creationId xmlns:a16="http://schemas.microsoft.com/office/drawing/2014/main" id="{94C407D4-2130-478D-8930-4C8ECDECC654}"/>
              </a:ext>
            </a:extLst>
          </p:cNvPr>
          <p:cNvCxnSpPr>
            <a:cxnSpLocks/>
            <a:stCxn id="47" idx="2"/>
            <a:endCxn id="185" idx="0"/>
          </p:cNvCxnSpPr>
          <p:nvPr/>
        </p:nvCxnSpPr>
        <p:spPr>
          <a:xfrm flipH="1">
            <a:off x="1816220" y="2596181"/>
            <a:ext cx="1" cy="345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 зі стрілкою 64">
            <a:extLst>
              <a:ext uri="{FF2B5EF4-FFF2-40B4-BE49-F238E27FC236}">
                <a16:creationId xmlns:a16="http://schemas.microsoft.com/office/drawing/2014/main" id="{B27DEB15-95EA-4AD8-8BA4-96BFE6254905}"/>
              </a:ext>
            </a:extLst>
          </p:cNvPr>
          <p:cNvCxnSpPr>
            <a:cxnSpLocks/>
            <a:stCxn id="63" idx="5"/>
            <a:endCxn id="62" idx="2"/>
          </p:cNvCxnSpPr>
          <p:nvPr/>
        </p:nvCxnSpPr>
        <p:spPr>
          <a:xfrm>
            <a:off x="5810810" y="3832101"/>
            <a:ext cx="401744" cy="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получна лінія: уступом 75">
            <a:extLst>
              <a:ext uri="{FF2B5EF4-FFF2-40B4-BE49-F238E27FC236}">
                <a16:creationId xmlns:a16="http://schemas.microsoft.com/office/drawing/2014/main" id="{D899CC94-5327-485D-B863-4F4201ABB6AC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rot="16200000" flipH="1">
            <a:off x="1927041" y="2485361"/>
            <a:ext cx="337742" cy="559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Овал 88">
            <a:extLst>
              <a:ext uri="{FF2B5EF4-FFF2-40B4-BE49-F238E27FC236}">
                <a16:creationId xmlns:a16="http://schemas.microsoft.com/office/drawing/2014/main" id="{2EA02CD2-8CCC-4D73-9247-9A0892AA45F6}"/>
              </a:ext>
            </a:extLst>
          </p:cNvPr>
          <p:cNvSpPr/>
          <p:nvPr/>
        </p:nvSpPr>
        <p:spPr>
          <a:xfrm>
            <a:off x="7040347" y="4343484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90" name="Блок-схема: дані 89">
            <a:extLst>
              <a:ext uri="{FF2B5EF4-FFF2-40B4-BE49-F238E27FC236}">
                <a16:creationId xmlns:a16="http://schemas.microsoft.com/office/drawing/2014/main" id="{DBEF69B4-893C-4F5B-BF5B-BB8BB812316C}"/>
              </a:ext>
            </a:extLst>
          </p:cNvPr>
          <p:cNvSpPr/>
          <p:nvPr/>
        </p:nvSpPr>
        <p:spPr>
          <a:xfrm>
            <a:off x="1946202" y="4297905"/>
            <a:ext cx="5149920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uk-UA" sz="1000" dirty="0"/>
              <a:t>Введіть табельний </a:t>
            </a:r>
            <a:r>
              <a:rPr lang="uk-UA" sz="1000" dirty="0" err="1"/>
              <a:t>номе</a:t>
            </a:r>
            <a:r>
              <a:rPr lang="en-US" sz="1000" dirty="0"/>
              <a:t>p </a:t>
            </a:r>
            <a:r>
              <a:rPr lang="uk-UA" sz="1000" dirty="0"/>
              <a:t>п</a:t>
            </a:r>
            <a:r>
              <a:rPr lang="en-US" sz="1000" dirty="0"/>
              <a:t>p</a:t>
            </a:r>
            <a:r>
              <a:rPr lang="uk-UA" sz="1000" dirty="0" err="1"/>
              <a:t>ацівника</a:t>
            </a:r>
            <a:r>
              <a:rPr lang="uk-UA" sz="1000" dirty="0"/>
              <a:t> [4]: ";</a:t>
            </a:r>
          </a:p>
          <a:p>
            <a:r>
              <a:rPr lang="en-US" sz="1000" dirty="0"/>
              <a:t>all[</a:t>
            </a:r>
            <a:r>
              <a:rPr lang="en-US" sz="1000" dirty="0" err="1"/>
              <a:t>i</a:t>
            </a:r>
            <a:r>
              <a:rPr lang="en-US" sz="1000" dirty="0"/>
              <a:t>].empl_num = </a:t>
            </a:r>
            <a:r>
              <a:rPr lang="en-US" sz="1000" dirty="0" err="1"/>
              <a:t>checkInp</a:t>
            </a:r>
            <a:r>
              <a:rPr lang="en-US" sz="1000" dirty="0"/>
              <a:t>(4, true);</a:t>
            </a:r>
            <a:endParaRPr lang="uk-UA" sz="1000" dirty="0"/>
          </a:p>
        </p:txBody>
      </p:sp>
      <p:cxnSp>
        <p:nvCxnSpPr>
          <p:cNvPr id="91" name="Пряма зі стрілкою 90">
            <a:extLst>
              <a:ext uri="{FF2B5EF4-FFF2-40B4-BE49-F238E27FC236}">
                <a16:creationId xmlns:a16="http://schemas.microsoft.com/office/drawing/2014/main" id="{8B668BF1-3014-4792-AE95-407F2F9612A5}"/>
              </a:ext>
            </a:extLst>
          </p:cNvPr>
          <p:cNvCxnSpPr>
            <a:cxnSpLocks/>
            <a:stCxn id="90" idx="5"/>
            <a:endCxn id="89" idx="2"/>
          </p:cNvCxnSpPr>
          <p:nvPr/>
        </p:nvCxnSpPr>
        <p:spPr>
          <a:xfrm flipV="1">
            <a:off x="6581130" y="4591363"/>
            <a:ext cx="459217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06F7F83F-0566-41AC-86B8-B1F7D7C87682}"/>
              </a:ext>
            </a:extLst>
          </p:cNvPr>
          <p:cNvSpPr/>
          <p:nvPr/>
        </p:nvSpPr>
        <p:spPr>
          <a:xfrm>
            <a:off x="7388456" y="5142279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99" name="Блок-схема: дані 98">
            <a:extLst>
              <a:ext uri="{FF2B5EF4-FFF2-40B4-BE49-F238E27FC236}">
                <a16:creationId xmlns:a16="http://schemas.microsoft.com/office/drawing/2014/main" id="{029B6BF9-98D2-4E2E-9AB8-384725ADA74B}"/>
              </a:ext>
            </a:extLst>
          </p:cNvPr>
          <p:cNvSpPr/>
          <p:nvPr/>
        </p:nvSpPr>
        <p:spPr>
          <a:xfrm>
            <a:off x="1854478" y="5094405"/>
            <a:ext cx="5433748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п</a:t>
            </a:r>
            <a:r>
              <a:rPr lang="en-US" sz="1200" dirty="0"/>
              <a:t>p</a:t>
            </a:r>
            <a:r>
              <a:rPr lang="uk-UA" sz="1200" dirty="0" err="1"/>
              <a:t>ізвище</a:t>
            </a:r>
            <a:r>
              <a:rPr lang="uk-UA" sz="1200" dirty="0"/>
              <a:t> п</a:t>
            </a:r>
            <a:r>
              <a:rPr lang="en-US" sz="1200" dirty="0"/>
              <a:t>p</a:t>
            </a:r>
            <a:r>
              <a:rPr lang="uk-UA" sz="1200" dirty="0" err="1"/>
              <a:t>ацівника</a:t>
            </a:r>
            <a:r>
              <a:rPr lang="uk-UA" sz="1200" dirty="0"/>
              <a:t> [30]: ";</a:t>
            </a:r>
            <a:endParaRPr lang="en-US" sz="1200" dirty="0"/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].empl_surn = </a:t>
            </a:r>
            <a:r>
              <a:rPr lang="en-US" sz="1200" dirty="0" err="1"/>
              <a:t>checkInp</a:t>
            </a:r>
            <a:r>
              <a:rPr lang="en-US" sz="1200" dirty="0"/>
              <a:t>(30, false);</a:t>
            </a:r>
            <a:endParaRPr lang="uk-UA" sz="1200" dirty="0"/>
          </a:p>
        </p:txBody>
      </p:sp>
      <p:cxnSp>
        <p:nvCxnSpPr>
          <p:cNvPr id="100" name="Пряма зі стрілкою 99">
            <a:extLst>
              <a:ext uri="{FF2B5EF4-FFF2-40B4-BE49-F238E27FC236}">
                <a16:creationId xmlns:a16="http://schemas.microsoft.com/office/drawing/2014/main" id="{31D76F22-C1CD-4213-93FE-BD11FBA1F388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6744851" y="5390158"/>
            <a:ext cx="64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Сполучна лінія: уступом 100">
            <a:extLst>
              <a:ext uri="{FF2B5EF4-FFF2-40B4-BE49-F238E27FC236}">
                <a16:creationId xmlns:a16="http://schemas.microsoft.com/office/drawing/2014/main" id="{7908D43D-F88F-45F4-9EBB-AC2EF0FBDA21}"/>
              </a:ext>
            </a:extLst>
          </p:cNvPr>
          <p:cNvCxnSpPr>
            <a:cxnSpLocks/>
            <a:stCxn id="47" idx="2"/>
            <a:endCxn id="63" idx="2"/>
          </p:cNvCxnSpPr>
          <p:nvPr/>
        </p:nvCxnSpPr>
        <p:spPr>
          <a:xfrm rot="16200000" flipH="1">
            <a:off x="1477952" y="2934450"/>
            <a:ext cx="1235920" cy="559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Сполучна лінія: уступом 104">
            <a:extLst>
              <a:ext uri="{FF2B5EF4-FFF2-40B4-BE49-F238E27FC236}">
                <a16:creationId xmlns:a16="http://schemas.microsoft.com/office/drawing/2014/main" id="{FC0B0BB2-B509-47FF-BE35-766C5CD14280}"/>
              </a:ext>
            </a:extLst>
          </p:cNvPr>
          <p:cNvCxnSpPr>
            <a:cxnSpLocks/>
            <a:stCxn id="47" idx="2"/>
            <a:endCxn id="90" idx="2"/>
          </p:cNvCxnSpPr>
          <p:nvPr/>
        </p:nvCxnSpPr>
        <p:spPr>
          <a:xfrm rot="16200000" flipH="1">
            <a:off x="1139969" y="3272432"/>
            <a:ext cx="1997477" cy="644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Сполучна лінія: уступом 163">
            <a:extLst>
              <a:ext uri="{FF2B5EF4-FFF2-40B4-BE49-F238E27FC236}">
                <a16:creationId xmlns:a16="http://schemas.microsoft.com/office/drawing/2014/main" id="{1BD979A9-FD27-4CAB-BC2B-631CA7EC7BAD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rot="5400000">
            <a:off x="2651588" y="991704"/>
            <a:ext cx="284363" cy="19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Овал 184">
            <a:extLst>
              <a:ext uri="{FF2B5EF4-FFF2-40B4-BE49-F238E27FC236}">
                <a16:creationId xmlns:a16="http://schemas.microsoft.com/office/drawing/2014/main" id="{2207D330-A091-4E35-A0B8-4CD15ED057A0}"/>
              </a:ext>
            </a:extLst>
          </p:cNvPr>
          <p:cNvSpPr/>
          <p:nvPr/>
        </p:nvSpPr>
        <p:spPr>
          <a:xfrm>
            <a:off x="1568341" y="6054255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</a:t>
            </a:r>
            <a:endParaRPr lang="uk-UA" sz="1350" dirty="0"/>
          </a:p>
        </p:txBody>
      </p:sp>
      <p:cxnSp>
        <p:nvCxnSpPr>
          <p:cNvPr id="187" name="Сполучна лінія: уступом 186">
            <a:extLst>
              <a:ext uri="{FF2B5EF4-FFF2-40B4-BE49-F238E27FC236}">
                <a16:creationId xmlns:a16="http://schemas.microsoft.com/office/drawing/2014/main" id="{70B681EC-B55A-4107-9145-FE946311CEE6}"/>
              </a:ext>
            </a:extLst>
          </p:cNvPr>
          <p:cNvCxnSpPr>
            <a:cxnSpLocks/>
            <a:stCxn id="51" idx="4"/>
            <a:endCxn id="47" idx="3"/>
          </p:cNvCxnSpPr>
          <p:nvPr/>
        </p:nvCxnSpPr>
        <p:spPr>
          <a:xfrm rot="5400000" flipH="1">
            <a:off x="3018644" y="2155114"/>
            <a:ext cx="875869" cy="1273256"/>
          </a:xfrm>
          <a:prstGeom prst="bentConnector4">
            <a:avLst>
              <a:gd name="adj1" fmla="val -26100"/>
              <a:gd name="adj2" fmla="val -2374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Сполучна лінія: уступом 191">
            <a:extLst>
              <a:ext uri="{FF2B5EF4-FFF2-40B4-BE49-F238E27FC236}">
                <a16:creationId xmlns:a16="http://schemas.microsoft.com/office/drawing/2014/main" id="{682944C6-3EC6-4963-885B-916A42580B87}"/>
              </a:ext>
            </a:extLst>
          </p:cNvPr>
          <p:cNvCxnSpPr>
            <a:cxnSpLocks/>
            <a:stCxn id="63" idx="4"/>
            <a:endCxn id="47" idx="3"/>
          </p:cNvCxnSpPr>
          <p:nvPr/>
        </p:nvCxnSpPr>
        <p:spPr>
          <a:xfrm rot="5400000" flipH="1">
            <a:off x="2569555" y="2604203"/>
            <a:ext cx="1774047" cy="1273256"/>
          </a:xfrm>
          <a:prstGeom prst="bentConnector4">
            <a:avLst>
              <a:gd name="adj1" fmla="val -2685"/>
              <a:gd name="adj2" fmla="val -2374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Сполучна лінія: уступом 220">
            <a:extLst>
              <a:ext uri="{FF2B5EF4-FFF2-40B4-BE49-F238E27FC236}">
                <a16:creationId xmlns:a16="http://schemas.microsoft.com/office/drawing/2014/main" id="{445C6AF7-9DA0-433E-B1FC-7BF82ECCD490}"/>
              </a:ext>
            </a:extLst>
          </p:cNvPr>
          <p:cNvCxnSpPr>
            <a:cxnSpLocks/>
            <a:stCxn id="47" idx="2"/>
            <a:endCxn id="99" idx="2"/>
          </p:cNvCxnSpPr>
          <p:nvPr/>
        </p:nvCxnSpPr>
        <p:spPr>
          <a:xfrm rot="16200000" flipH="1">
            <a:off x="710049" y="3702353"/>
            <a:ext cx="2793977" cy="581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Сполучна лінія: уступом 223">
            <a:extLst>
              <a:ext uri="{FF2B5EF4-FFF2-40B4-BE49-F238E27FC236}">
                <a16:creationId xmlns:a16="http://schemas.microsoft.com/office/drawing/2014/main" id="{8E8D41AC-CDA7-49B0-B924-19F9C41F20F4}"/>
              </a:ext>
            </a:extLst>
          </p:cNvPr>
          <p:cNvCxnSpPr>
            <a:cxnSpLocks/>
            <a:stCxn id="90" idx="4"/>
            <a:endCxn id="47" idx="3"/>
          </p:cNvCxnSpPr>
          <p:nvPr/>
        </p:nvCxnSpPr>
        <p:spPr>
          <a:xfrm rot="5400000" flipH="1">
            <a:off x="2402755" y="2771004"/>
            <a:ext cx="2535604" cy="1701211"/>
          </a:xfrm>
          <a:prstGeom prst="bentConnector4">
            <a:avLst>
              <a:gd name="adj1" fmla="val -3757"/>
              <a:gd name="adj2" fmla="val -1950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Сполучна лінія: уступом 228">
            <a:extLst>
              <a:ext uri="{FF2B5EF4-FFF2-40B4-BE49-F238E27FC236}">
                <a16:creationId xmlns:a16="http://schemas.microsoft.com/office/drawing/2014/main" id="{BE09811B-3F67-431C-A213-A444A7E63A5D}"/>
              </a:ext>
            </a:extLst>
          </p:cNvPr>
          <p:cNvCxnSpPr>
            <a:cxnSpLocks/>
            <a:stCxn id="99" idx="4"/>
            <a:endCxn id="47" idx="3"/>
          </p:cNvCxnSpPr>
          <p:nvPr/>
        </p:nvCxnSpPr>
        <p:spPr>
          <a:xfrm rot="5400000" flipH="1">
            <a:off x="2029600" y="3144159"/>
            <a:ext cx="3332104" cy="1751401"/>
          </a:xfrm>
          <a:prstGeom prst="bentConnector4">
            <a:avLst>
              <a:gd name="adj1" fmla="val -6861"/>
              <a:gd name="adj2" fmla="val -2013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Овал 242">
            <a:extLst>
              <a:ext uri="{FF2B5EF4-FFF2-40B4-BE49-F238E27FC236}">
                <a16:creationId xmlns:a16="http://schemas.microsoft.com/office/drawing/2014/main" id="{B80C3F58-78D3-4920-AAC6-AF7A67D822B4}"/>
              </a:ext>
            </a:extLst>
          </p:cNvPr>
          <p:cNvSpPr/>
          <p:nvPr/>
        </p:nvSpPr>
        <p:spPr>
          <a:xfrm>
            <a:off x="693435" y="4396739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7</a:t>
            </a:r>
            <a:endParaRPr lang="en-US" sz="1350" dirty="0"/>
          </a:p>
        </p:txBody>
      </p:sp>
      <p:cxnSp>
        <p:nvCxnSpPr>
          <p:cNvPr id="244" name="Сполучна лінія: уступом 243">
            <a:extLst>
              <a:ext uri="{FF2B5EF4-FFF2-40B4-BE49-F238E27FC236}">
                <a16:creationId xmlns:a16="http://schemas.microsoft.com/office/drawing/2014/main" id="{52E90D39-68EF-473B-BE76-7A6E2312562F}"/>
              </a:ext>
            </a:extLst>
          </p:cNvPr>
          <p:cNvCxnSpPr>
            <a:cxnSpLocks/>
            <a:stCxn id="47" idx="1"/>
            <a:endCxn id="259" idx="0"/>
          </p:cNvCxnSpPr>
          <p:nvPr/>
        </p:nvCxnSpPr>
        <p:spPr>
          <a:xfrm rot="10800000" flipH="1" flipV="1">
            <a:off x="812490" y="2353806"/>
            <a:ext cx="128030" cy="1296653"/>
          </a:xfrm>
          <a:prstGeom prst="bentConnector4">
            <a:avLst>
              <a:gd name="adj1" fmla="val -178552"/>
              <a:gd name="adj2" fmla="val 59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Овал 248">
            <a:extLst>
              <a:ext uri="{FF2B5EF4-FFF2-40B4-BE49-F238E27FC236}">
                <a16:creationId xmlns:a16="http://schemas.microsoft.com/office/drawing/2014/main" id="{8E0C0BAE-0931-42F9-B5FA-F815F466B9AE}"/>
              </a:ext>
            </a:extLst>
          </p:cNvPr>
          <p:cNvSpPr/>
          <p:nvPr/>
        </p:nvSpPr>
        <p:spPr>
          <a:xfrm>
            <a:off x="8414749" y="2111433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6</a:t>
            </a:r>
          </a:p>
        </p:txBody>
      </p:sp>
      <p:cxnSp>
        <p:nvCxnSpPr>
          <p:cNvPr id="250" name="Пряма зі стрілкою 249">
            <a:extLst>
              <a:ext uri="{FF2B5EF4-FFF2-40B4-BE49-F238E27FC236}">
                <a16:creationId xmlns:a16="http://schemas.microsoft.com/office/drawing/2014/main" id="{68D65499-503D-40C5-8ECE-1A2F5D8C100F}"/>
              </a:ext>
            </a:extLst>
          </p:cNvPr>
          <p:cNvCxnSpPr>
            <a:cxnSpLocks/>
            <a:stCxn id="249" idx="2"/>
          </p:cNvCxnSpPr>
          <p:nvPr/>
        </p:nvCxnSpPr>
        <p:spPr>
          <a:xfrm flipH="1" flipV="1">
            <a:off x="8096631" y="2353806"/>
            <a:ext cx="318118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Блок-схема: процес 258">
            <a:extLst>
              <a:ext uri="{FF2B5EF4-FFF2-40B4-BE49-F238E27FC236}">
                <a16:creationId xmlns:a16="http://schemas.microsoft.com/office/drawing/2014/main" id="{D5105F27-B70D-4C35-9E24-18680B41EC3A}"/>
              </a:ext>
            </a:extLst>
          </p:cNvPr>
          <p:cNvSpPr/>
          <p:nvPr/>
        </p:nvSpPr>
        <p:spPr>
          <a:xfrm>
            <a:off x="103077" y="3650460"/>
            <a:ext cx="1674886" cy="4847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 err="1"/>
              <a:t>Повернення</a:t>
            </a:r>
            <a:r>
              <a:rPr lang="ru-RU" sz="1350" dirty="0"/>
              <a:t> </a:t>
            </a:r>
            <a:r>
              <a:rPr lang="ru-RU" sz="1350" dirty="0" err="1"/>
              <a:t>масиву</a:t>
            </a:r>
            <a:r>
              <a:rPr lang="ru-RU" sz="1350" dirty="0"/>
              <a:t> структур</a:t>
            </a:r>
            <a:endParaRPr lang="uk-UA" sz="1350" dirty="0"/>
          </a:p>
        </p:txBody>
      </p:sp>
      <p:cxnSp>
        <p:nvCxnSpPr>
          <p:cNvPr id="262" name="Сполучна лінія: уступом 261">
            <a:extLst>
              <a:ext uri="{FF2B5EF4-FFF2-40B4-BE49-F238E27FC236}">
                <a16:creationId xmlns:a16="http://schemas.microsoft.com/office/drawing/2014/main" id="{2CFF9E5B-52D6-4078-A59D-32894CCBB2D2}"/>
              </a:ext>
            </a:extLst>
          </p:cNvPr>
          <p:cNvCxnSpPr>
            <a:cxnSpLocks/>
            <a:stCxn id="259" idx="2"/>
            <a:endCxn id="243" idx="0"/>
          </p:cNvCxnSpPr>
          <p:nvPr/>
        </p:nvCxnSpPr>
        <p:spPr>
          <a:xfrm rot="16200000" flipH="1">
            <a:off x="810152" y="4265576"/>
            <a:ext cx="261531" cy="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2032F1C-EB27-459B-BCA7-32F3802A32C6}"/>
              </a:ext>
            </a:extLst>
          </p:cNvPr>
          <p:cNvSpPr/>
          <p:nvPr/>
        </p:nvSpPr>
        <p:spPr>
          <a:xfrm>
            <a:off x="4820295" y="605357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523B205-47CB-4736-A145-3F661605B3A5}"/>
              </a:ext>
            </a:extLst>
          </p:cNvPr>
          <p:cNvSpPr/>
          <p:nvPr/>
        </p:nvSpPr>
        <p:spPr>
          <a:xfrm>
            <a:off x="140910" y="7629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</a:t>
            </a:r>
            <a:endParaRPr lang="uk-UA" sz="1350" dirty="0"/>
          </a:p>
        </p:txBody>
      </p:sp>
      <p:sp>
        <p:nvSpPr>
          <p:cNvPr id="51" name="Блок-схема: дані 50">
            <a:extLst>
              <a:ext uri="{FF2B5EF4-FFF2-40B4-BE49-F238E27FC236}">
                <a16:creationId xmlns:a16="http://schemas.microsoft.com/office/drawing/2014/main" id="{019EA926-9A8F-44C0-A639-9FD71622845E}"/>
              </a:ext>
            </a:extLst>
          </p:cNvPr>
          <p:cNvSpPr/>
          <p:nvPr/>
        </p:nvSpPr>
        <p:spPr>
          <a:xfrm>
            <a:off x="553943" y="552549"/>
            <a:ext cx="4294009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/>
              <a:t>cout</a:t>
            </a:r>
            <a:r>
              <a:rPr lang="en-US" sz="1100" dirty="0"/>
              <a:t> &lt;&lt; "</a:t>
            </a:r>
            <a:r>
              <a:rPr lang="uk-UA" sz="1100" dirty="0"/>
              <a:t>Введіть рік на</a:t>
            </a:r>
            <a:r>
              <a:rPr lang="en-US" sz="1100" dirty="0"/>
              <a:t>p</a:t>
            </a:r>
            <a:r>
              <a:rPr lang="uk-UA" sz="1100" dirty="0" err="1"/>
              <a:t>одження</a:t>
            </a:r>
            <a:r>
              <a:rPr lang="uk-UA" sz="1100" dirty="0"/>
              <a:t> [4]:";</a:t>
            </a:r>
          </a:p>
          <a:p>
            <a:r>
              <a:rPr lang="en-US" sz="1100" dirty="0"/>
              <a:t>all[</a:t>
            </a:r>
            <a:r>
              <a:rPr lang="en-US" sz="1100" dirty="0" err="1"/>
              <a:t>i</a:t>
            </a:r>
            <a:r>
              <a:rPr lang="en-US" sz="1100" dirty="0"/>
              <a:t>].b_date = </a:t>
            </a:r>
            <a:r>
              <a:rPr lang="en-US" sz="1100" dirty="0" err="1"/>
              <a:t>checkInp</a:t>
            </a:r>
            <a:r>
              <a:rPr lang="en-US" sz="1100" dirty="0"/>
              <a:t>(4, true);</a:t>
            </a:r>
            <a:endParaRPr lang="uk-UA" sz="1100" dirty="0"/>
          </a:p>
        </p:txBody>
      </p:sp>
      <p:cxnSp>
        <p:nvCxnSpPr>
          <p:cNvPr id="55" name="Пряма зі стрілкою 54">
            <a:extLst>
              <a:ext uri="{FF2B5EF4-FFF2-40B4-BE49-F238E27FC236}">
                <a16:creationId xmlns:a16="http://schemas.microsoft.com/office/drawing/2014/main" id="{E3275EFD-2942-4F81-932F-5569390A2D19}"/>
              </a:ext>
            </a:extLst>
          </p:cNvPr>
          <p:cNvCxnSpPr>
            <a:cxnSpLocks/>
            <a:stCxn id="51" idx="5"/>
            <a:endCxn id="11" idx="2"/>
          </p:cNvCxnSpPr>
          <p:nvPr/>
        </p:nvCxnSpPr>
        <p:spPr>
          <a:xfrm>
            <a:off x="4418551" y="848302"/>
            <a:ext cx="401744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43F4BC24-8D4D-4F20-9AA3-7FB0CABC90C3}"/>
              </a:ext>
            </a:extLst>
          </p:cNvPr>
          <p:cNvSpPr/>
          <p:nvPr/>
        </p:nvSpPr>
        <p:spPr>
          <a:xfrm>
            <a:off x="5572813" y="1381369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63" name="Блок-схема: дані 62">
            <a:extLst>
              <a:ext uri="{FF2B5EF4-FFF2-40B4-BE49-F238E27FC236}">
                <a16:creationId xmlns:a16="http://schemas.microsoft.com/office/drawing/2014/main" id="{1E1BC0E9-FE5B-4AEE-AE60-5773C813EA14}"/>
              </a:ext>
            </a:extLst>
          </p:cNvPr>
          <p:cNvSpPr/>
          <p:nvPr/>
        </p:nvSpPr>
        <p:spPr>
          <a:xfrm>
            <a:off x="478668" y="1328778"/>
            <a:ext cx="4921323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код національності [2]: ";</a:t>
            </a:r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].nat_code = </a:t>
            </a:r>
            <a:r>
              <a:rPr lang="en-US" sz="1200" dirty="0" err="1"/>
              <a:t>checkInp</a:t>
            </a:r>
            <a:r>
              <a:rPr lang="en-US" sz="1200" dirty="0"/>
              <a:t>(2, true);</a:t>
            </a:r>
            <a:endParaRPr lang="uk-UA" sz="1200" dirty="0"/>
          </a:p>
        </p:txBody>
      </p:sp>
      <p:cxnSp>
        <p:nvCxnSpPr>
          <p:cNvPr id="65" name="Пряма зі стрілкою 64">
            <a:extLst>
              <a:ext uri="{FF2B5EF4-FFF2-40B4-BE49-F238E27FC236}">
                <a16:creationId xmlns:a16="http://schemas.microsoft.com/office/drawing/2014/main" id="{B27DEB15-95EA-4AD8-8BA4-96BFE6254905}"/>
              </a:ext>
            </a:extLst>
          </p:cNvPr>
          <p:cNvCxnSpPr>
            <a:cxnSpLocks/>
            <a:stCxn id="63" idx="5"/>
            <a:endCxn id="62" idx="2"/>
          </p:cNvCxnSpPr>
          <p:nvPr/>
        </p:nvCxnSpPr>
        <p:spPr>
          <a:xfrm>
            <a:off x="4907859" y="1624531"/>
            <a:ext cx="664954" cy="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получна лінія: уступом 75">
            <a:extLst>
              <a:ext uri="{FF2B5EF4-FFF2-40B4-BE49-F238E27FC236}">
                <a16:creationId xmlns:a16="http://schemas.microsoft.com/office/drawing/2014/main" id="{D899CC94-5327-485D-B863-4F4201ABB6AC}"/>
              </a:ext>
            </a:extLst>
          </p:cNvPr>
          <p:cNvCxnSpPr>
            <a:cxnSpLocks/>
            <a:stCxn id="15" idx="4"/>
            <a:endCxn id="51" idx="2"/>
          </p:cNvCxnSpPr>
          <p:nvPr/>
        </p:nvCxnSpPr>
        <p:spPr>
          <a:xfrm rot="16200000" flipH="1">
            <a:off x="582146" y="447103"/>
            <a:ext cx="230643" cy="571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Блок-схема: дані 89">
            <a:extLst>
              <a:ext uri="{FF2B5EF4-FFF2-40B4-BE49-F238E27FC236}">
                <a16:creationId xmlns:a16="http://schemas.microsoft.com/office/drawing/2014/main" id="{DBEF69B4-893C-4F5B-BF5B-BB8BB812316C}"/>
              </a:ext>
            </a:extLst>
          </p:cNvPr>
          <p:cNvSpPr/>
          <p:nvPr/>
        </p:nvSpPr>
        <p:spPr>
          <a:xfrm>
            <a:off x="478668" y="2231439"/>
            <a:ext cx="5149920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/>
              <a:t>cout</a:t>
            </a:r>
            <a:r>
              <a:rPr lang="ru-RU" sz="1200" dirty="0"/>
              <a:t> &lt;&lt; "</a:t>
            </a:r>
            <a:r>
              <a:rPr lang="ru-RU" sz="1200" dirty="0" err="1"/>
              <a:t>Введіть</a:t>
            </a:r>
            <a:r>
              <a:rPr lang="ru-RU" sz="1200" dirty="0"/>
              <a:t> </a:t>
            </a:r>
            <a:r>
              <a:rPr lang="ru-RU" sz="1200" dirty="0" err="1"/>
              <a:t>сімейний</a:t>
            </a:r>
            <a:r>
              <a:rPr lang="ru-RU" sz="1200" dirty="0"/>
              <a:t> стан [1] 1/0: ";	</a:t>
            </a:r>
            <a:endParaRPr lang="uk-UA" sz="1200" dirty="0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7F83F-0566-41AC-86B8-B1F7D7C87682}"/>
              </a:ext>
            </a:extLst>
          </p:cNvPr>
          <p:cNvSpPr/>
          <p:nvPr/>
        </p:nvSpPr>
        <p:spPr>
          <a:xfrm>
            <a:off x="6136914" y="3905620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99" name="Блок-схема: дані 98">
            <a:extLst>
              <a:ext uri="{FF2B5EF4-FFF2-40B4-BE49-F238E27FC236}">
                <a16:creationId xmlns:a16="http://schemas.microsoft.com/office/drawing/2014/main" id="{029B6BF9-98D2-4E2E-9AB8-384725ADA74B}"/>
              </a:ext>
            </a:extLst>
          </p:cNvPr>
          <p:cNvSpPr/>
          <p:nvPr/>
        </p:nvSpPr>
        <p:spPr>
          <a:xfrm>
            <a:off x="478668" y="3855147"/>
            <a:ext cx="5433748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стаж </a:t>
            </a:r>
            <a:r>
              <a:rPr lang="en-US" sz="1200" dirty="0"/>
              <a:t>p</a:t>
            </a:r>
            <a:r>
              <a:rPr lang="uk-UA" sz="1200" dirty="0" err="1"/>
              <a:t>оботи</a:t>
            </a:r>
            <a:r>
              <a:rPr lang="uk-UA" sz="1200" dirty="0"/>
              <a:t> загальний [2]: ";</a:t>
            </a:r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].all_exp = </a:t>
            </a:r>
            <a:r>
              <a:rPr lang="en-US" sz="1200" dirty="0" err="1"/>
              <a:t>checkInp</a:t>
            </a:r>
            <a:r>
              <a:rPr lang="en-US" sz="1200" dirty="0"/>
              <a:t>(2, true);</a:t>
            </a:r>
            <a:endParaRPr lang="uk-UA" sz="1200" dirty="0"/>
          </a:p>
        </p:txBody>
      </p:sp>
      <p:cxnSp>
        <p:nvCxnSpPr>
          <p:cNvPr id="100" name="Пряма зі стрілкою 99">
            <a:extLst>
              <a:ext uri="{FF2B5EF4-FFF2-40B4-BE49-F238E27FC236}">
                <a16:creationId xmlns:a16="http://schemas.microsoft.com/office/drawing/2014/main" id="{31D76F22-C1CD-4213-93FE-BD11FBA1F388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5369041" y="4150900"/>
            <a:ext cx="767873" cy="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Сполучна лінія: уступом 100">
            <a:extLst>
              <a:ext uri="{FF2B5EF4-FFF2-40B4-BE49-F238E27FC236}">
                <a16:creationId xmlns:a16="http://schemas.microsoft.com/office/drawing/2014/main" id="{7908D43D-F88F-45F4-9EBB-AC2EF0FBDA21}"/>
              </a:ext>
            </a:extLst>
          </p:cNvPr>
          <p:cNvCxnSpPr>
            <a:cxnSpLocks/>
            <a:stCxn id="15" idx="4"/>
            <a:endCxn id="63" idx="2"/>
          </p:cNvCxnSpPr>
          <p:nvPr/>
        </p:nvCxnSpPr>
        <p:spPr>
          <a:xfrm rot="16200000" flipH="1">
            <a:off x="187759" y="841490"/>
            <a:ext cx="1006872" cy="559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Сполучна лінія: уступом 104">
            <a:extLst>
              <a:ext uri="{FF2B5EF4-FFF2-40B4-BE49-F238E27FC236}">
                <a16:creationId xmlns:a16="http://schemas.microsoft.com/office/drawing/2014/main" id="{FC0B0BB2-B509-47FF-BE35-766C5CD14280}"/>
              </a:ext>
            </a:extLst>
          </p:cNvPr>
          <p:cNvCxnSpPr>
            <a:cxnSpLocks/>
            <a:stCxn id="15" idx="4"/>
            <a:endCxn id="90" idx="2"/>
          </p:cNvCxnSpPr>
          <p:nvPr/>
        </p:nvCxnSpPr>
        <p:spPr>
          <a:xfrm rot="16200000" flipH="1">
            <a:off x="-252141" y="1281390"/>
            <a:ext cx="1909533" cy="582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Сполучна лінія: уступом 186">
            <a:extLst>
              <a:ext uri="{FF2B5EF4-FFF2-40B4-BE49-F238E27FC236}">
                <a16:creationId xmlns:a16="http://schemas.microsoft.com/office/drawing/2014/main" id="{70B681EC-B55A-4107-9145-FE946311CEE6}"/>
              </a:ext>
            </a:extLst>
          </p:cNvPr>
          <p:cNvCxnSpPr>
            <a:cxnSpLocks/>
            <a:stCxn id="51" idx="4"/>
            <a:endCxn id="56" idx="6"/>
          </p:cNvCxnSpPr>
          <p:nvPr/>
        </p:nvCxnSpPr>
        <p:spPr>
          <a:xfrm rot="5400000" flipH="1" flipV="1">
            <a:off x="4910804" y="-1862878"/>
            <a:ext cx="797076" cy="5216789"/>
          </a:xfrm>
          <a:prstGeom prst="bentConnector4">
            <a:avLst>
              <a:gd name="adj1" fmla="val -15535"/>
              <a:gd name="adj2" fmla="val 1043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Сполучна лінія: уступом 191">
            <a:extLst>
              <a:ext uri="{FF2B5EF4-FFF2-40B4-BE49-F238E27FC236}">
                <a16:creationId xmlns:a16="http://schemas.microsoft.com/office/drawing/2014/main" id="{682944C6-3EC6-4963-885B-916A42580B87}"/>
              </a:ext>
            </a:extLst>
          </p:cNvPr>
          <p:cNvCxnSpPr>
            <a:cxnSpLocks/>
            <a:stCxn id="63" idx="4"/>
            <a:endCxn id="56" idx="6"/>
          </p:cNvCxnSpPr>
          <p:nvPr/>
        </p:nvCxnSpPr>
        <p:spPr>
          <a:xfrm rot="5400000" flipH="1" flipV="1">
            <a:off x="4641880" y="-1355572"/>
            <a:ext cx="1573305" cy="4978407"/>
          </a:xfrm>
          <a:prstGeom prst="bentConnector4">
            <a:avLst>
              <a:gd name="adj1" fmla="val -14530"/>
              <a:gd name="adj2" fmla="val 104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Сполучна лінія: уступом 220">
            <a:extLst>
              <a:ext uri="{FF2B5EF4-FFF2-40B4-BE49-F238E27FC236}">
                <a16:creationId xmlns:a16="http://schemas.microsoft.com/office/drawing/2014/main" id="{445C6AF7-9DA0-433E-B1FC-7BF82ECCD490}"/>
              </a:ext>
            </a:extLst>
          </p:cNvPr>
          <p:cNvCxnSpPr>
            <a:cxnSpLocks/>
            <a:stCxn id="15" idx="4"/>
            <a:endCxn id="99" idx="2"/>
          </p:cNvCxnSpPr>
          <p:nvPr/>
        </p:nvCxnSpPr>
        <p:spPr>
          <a:xfrm rot="16200000" flipH="1">
            <a:off x="-1049803" y="2079053"/>
            <a:ext cx="3533241" cy="610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Сполучна лінія: уступом 228">
            <a:extLst>
              <a:ext uri="{FF2B5EF4-FFF2-40B4-BE49-F238E27FC236}">
                <a16:creationId xmlns:a16="http://schemas.microsoft.com/office/drawing/2014/main" id="{BE09811B-3F67-431C-A213-A444A7E63A5D}"/>
              </a:ext>
            </a:extLst>
          </p:cNvPr>
          <p:cNvCxnSpPr>
            <a:cxnSpLocks/>
            <a:stCxn id="99" idx="4"/>
            <a:endCxn id="56" idx="6"/>
          </p:cNvCxnSpPr>
          <p:nvPr/>
        </p:nvCxnSpPr>
        <p:spPr>
          <a:xfrm rot="5400000" flipH="1" flipV="1">
            <a:off x="3506802" y="35718"/>
            <a:ext cx="4099674" cy="4722195"/>
          </a:xfrm>
          <a:prstGeom prst="bentConnector4">
            <a:avLst>
              <a:gd name="adj1" fmla="val -2788"/>
              <a:gd name="adj2" fmla="val 104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E2C02162-9B14-4210-B195-7313E37026D4}"/>
              </a:ext>
            </a:extLst>
          </p:cNvPr>
          <p:cNvSpPr/>
          <p:nvPr/>
        </p:nvSpPr>
        <p:spPr>
          <a:xfrm>
            <a:off x="7376376" y="7629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6</a:t>
            </a:r>
            <a:endParaRPr lang="en-US" sz="1350" dirty="0"/>
          </a:p>
        </p:txBody>
      </p:sp>
      <p:sp>
        <p:nvSpPr>
          <p:cNvPr id="104" name="Блок-схема: процес 103">
            <a:extLst>
              <a:ext uri="{FF2B5EF4-FFF2-40B4-BE49-F238E27FC236}">
                <a16:creationId xmlns:a16="http://schemas.microsoft.com/office/drawing/2014/main" id="{01FCE4FD-6527-422E-B114-2A222AAA670D}"/>
              </a:ext>
            </a:extLst>
          </p:cNvPr>
          <p:cNvSpPr/>
          <p:nvPr/>
        </p:nvSpPr>
        <p:spPr>
          <a:xfrm>
            <a:off x="2886279" y="2895219"/>
            <a:ext cx="4653139" cy="8360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Введення числа, перевірка та присвоєння</a:t>
            </a:r>
          </a:p>
          <a:p>
            <a:pPr algn="ctr"/>
            <a:r>
              <a:rPr lang="en-US" sz="1350" dirty="0" err="1"/>
              <a:t>int</a:t>
            </a:r>
            <a:r>
              <a:rPr lang="en-US" sz="1350" dirty="0"/>
              <a:t> ism;</a:t>
            </a:r>
            <a:r>
              <a:rPr lang="uk-UA" sz="1350" dirty="0"/>
              <a:t> </a:t>
            </a:r>
            <a:r>
              <a:rPr lang="en-US" sz="1350" dirty="0" err="1"/>
              <a:t>cin</a:t>
            </a:r>
            <a:r>
              <a:rPr lang="en-US" sz="1350" dirty="0"/>
              <a:t> &gt;&gt; ism; </a:t>
            </a:r>
            <a:r>
              <a:rPr lang="en-US" sz="1350" dirty="0" err="1"/>
              <a:t>cin.get</a:t>
            </a:r>
            <a:r>
              <a:rPr lang="en-US" sz="1350" dirty="0"/>
              <a:t>(); 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].maried =new char[2];</a:t>
            </a:r>
            <a:r>
              <a:rPr lang="ru-RU" sz="1350" dirty="0"/>
              <a:t>  </a:t>
            </a:r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].maried[0] = (ism == 0) ? '0' : '1’;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].maried[1] = '\0';</a:t>
            </a:r>
            <a:endParaRPr lang="uk-UA" sz="1350" dirty="0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CBF128CD-CFC0-473C-939C-FF46E3E415F6}"/>
              </a:ext>
            </a:extLst>
          </p:cNvPr>
          <p:cNvSpPr/>
          <p:nvPr/>
        </p:nvSpPr>
        <p:spPr>
          <a:xfrm>
            <a:off x="6213236" y="4676229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131" name="Блок-схема: дані 130">
            <a:extLst>
              <a:ext uri="{FF2B5EF4-FFF2-40B4-BE49-F238E27FC236}">
                <a16:creationId xmlns:a16="http://schemas.microsoft.com/office/drawing/2014/main" id="{9EEC704B-418F-4D26-9596-925344D461F8}"/>
              </a:ext>
            </a:extLst>
          </p:cNvPr>
          <p:cNvSpPr/>
          <p:nvPr/>
        </p:nvSpPr>
        <p:spPr>
          <a:xfrm>
            <a:off x="554989" y="4625756"/>
            <a:ext cx="5581925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стаж </a:t>
            </a:r>
            <a:r>
              <a:rPr lang="en-US" sz="1200" dirty="0"/>
              <a:t>p</a:t>
            </a:r>
            <a:r>
              <a:rPr lang="uk-UA" sz="1200" dirty="0" err="1"/>
              <a:t>оботи</a:t>
            </a:r>
            <a:r>
              <a:rPr lang="uk-UA" sz="1200" dirty="0"/>
              <a:t> непе</a:t>
            </a:r>
            <a:r>
              <a:rPr lang="en-US" sz="1200" dirty="0"/>
              <a:t>p</a:t>
            </a:r>
            <a:r>
              <a:rPr lang="uk-UA" sz="1200" dirty="0"/>
              <a:t>е</a:t>
            </a:r>
            <a:r>
              <a:rPr lang="en-US" sz="1200" dirty="0"/>
              <a:t>p</a:t>
            </a:r>
            <a:r>
              <a:rPr lang="uk-UA" sz="1200" dirty="0" err="1"/>
              <a:t>вний</a:t>
            </a:r>
            <a:r>
              <a:rPr lang="uk-UA" sz="1200" dirty="0"/>
              <a:t> [2]: ";</a:t>
            </a:r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].unnint_exp = </a:t>
            </a:r>
            <a:r>
              <a:rPr lang="en-US" sz="1200" dirty="0" err="1"/>
              <a:t>checkInp</a:t>
            </a:r>
            <a:r>
              <a:rPr lang="en-US" sz="1200" dirty="0"/>
              <a:t>(2, true);</a:t>
            </a:r>
            <a:endParaRPr lang="uk-UA" sz="1200" dirty="0"/>
          </a:p>
        </p:txBody>
      </p:sp>
      <p:cxnSp>
        <p:nvCxnSpPr>
          <p:cNvPr id="132" name="Пряма зі стрілкою 131">
            <a:extLst>
              <a:ext uri="{FF2B5EF4-FFF2-40B4-BE49-F238E27FC236}">
                <a16:creationId xmlns:a16="http://schemas.microsoft.com/office/drawing/2014/main" id="{4844642E-F9A3-4051-95B6-2BD7DAAAAF38}"/>
              </a:ext>
            </a:extLst>
          </p:cNvPr>
          <p:cNvCxnSpPr>
            <a:cxnSpLocks/>
            <a:stCxn id="131" idx="5"/>
            <a:endCxn id="130" idx="2"/>
          </p:cNvCxnSpPr>
          <p:nvPr/>
        </p:nvCxnSpPr>
        <p:spPr>
          <a:xfrm>
            <a:off x="5578722" y="4921509"/>
            <a:ext cx="634514" cy="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Овал 133">
            <a:extLst>
              <a:ext uri="{FF2B5EF4-FFF2-40B4-BE49-F238E27FC236}">
                <a16:creationId xmlns:a16="http://schemas.microsoft.com/office/drawing/2014/main" id="{883FD0FA-874F-4DDF-A3DC-3EFA6C8EABD3}"/>
              </a:ext>
            </a:extLst>
          </p:cNvPr>
          <p:cNvSpPr/>
          <p:nvPr/>
        </p:nvSpPr>
        <p:spPr>
          <a:xfrm>
            <a:off x="6289558" y="5339236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135" name="Блок-схема: дані 134">
            <a:extLst>
              <a:ext uri="{FF2B5EF4-FFF2-40B4-BE49-F238E27FC236}">
                <a16:creationId xmlns:a16="http://schemas.microsoft.com/office/drawing/2014/main" id="{7885B9B0-3F5A-4381-A530-1E9ED21F5ADF}"/>
              </a:ext>
            </a:extLst>
          </p:cNvPr>
          <p:cNvSpPr/>
          <p:nvPr/>
        </p:nvSpPr>
        <p:spPr>
          <a:xfrm>
            <a:off x="631311" y="5288763"/>
            <a:ext cx="5581925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код п</a:t>
            </a:r>
            <a:r>
              <a:rPr lang="en-US" sz="1200" dirty="0"/>
              <a:t>p</a:t>
            </a:r>
            <a:r>
              <a:rPr lang="uk-UA" sz="1200" dirty="0" err="1"/>
              <a:t>офесії</a:t>
            </a:r>
            <a:r>
              <a:rPr lang="uk-UA" sz="1200" dirty="0"/>
              <a:t> [4]: ";</a:t>
            </a:r>
          </a:p>
          <a:p>
            <a:r>
              <a:rPr lang="en-US" sz="1200" dirty="0"/>
              <a:t>all[</a:t>
            </a:r>
            <a:r>
              <a:rPr lang="en-US" sz="1200" dirty="0" err="1"/>
              <a:t>i</a:t>
            </a:r>
            <a:r>
              <a:rPr lang="en-US" sz="1200" dirty="0"/>
              <a:t>].prof_code = </a:t>
            </a:r>
            <a:r>
              <a:rPr lang="en-US" sz="1200" dirty="0" err="1"/>
              <a:t>checkInp</a:t>
            </a:r>
            <a:r>
              <a:rPr lang="en-US" sz="1200" dirty="0"/>
              <a:t>(4, true);</a:t>
            </a:r>
            <a:endParaRPr lang="uk-UA" sz="1200" dirty="0"/>
          </a:p>
        </p:txBody>
      </p:sp>
      <p:cxnSp>
        <p:nvCxnSpPr>
          <p:cNvPr id="136" name="Пряма зі стрілкою 135">
            <a:extLst>
              <a:ext uri="{FF2B5EF4-FFF2-40B4-BE49-F238E27FC236}">
                <a16:creationId xmlns:a16="http://schemas.microsoft.com/office/drawing/2014/main" id="{1AE5E7B5-5985-4A48-8A8A-B3CC52AF7DC6}"/>
              </a:ext>
            </a:extLst>
          </p:cNvPr>
          <p:cNvCxnSpPr>
            <a:cxnSpLocks/>
            <a:stCxn id="135" idx="5"/>
            <a:endCxn id="134" idx="2"/>
          </p:cNvCxnSpPr>
          <p:nvPr/>
        </p:nvCxnSpPr>
        <p:spPr>
          <a:xfrm>
            <a:off x="5655044" y="5584516"/>
            <a:ext cx="634514" cy="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Сполучна лінія: уступом 143">
            <a:extLst>
              <a:ext uri="{FF2B5EF4-FFF2-40B4-BE49-F238E27FC236}">
                <a16:creationId xmlns:a16="http://schemas.microsoft.com/office/drawing/2014/main" id="{DCCFBB0F-A9B7-46F9-8D03-CC36CBE0ACCD}"/>
              </a:ext>
            </a:extLst>
          </p:cNvPr>
          <p:cNvCxnSpPr>
            <a:cxnSpLocks/>
            <a:stCxn id="90" idx="3"/>
            <a:endCxn id="104" idx="1"/>
          </p:cNvCxnSpPr>
          <p:nvPr/>
        </p:nvCxnSpPr>
        <p:spPr>
          <a:xfrm rot="16200000" flipH="1">
            <a:off x="2467303" y="2894277"/>
            <a:ext cx="490309" cy="347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Сполучна лінія: уступом 148">
            <a:extLst>
              <a:ext uri="{FF2B5EF4-FFF2-40B4-BE49-F238E27FC236}">
                <a16:creationId xmlns:a16="http://schemas.microsoft.com/office/drawing/2014/main" id="{127E9B04-5099-4614-B6A1-603A86AC4FA2}"/>
              </a:ext>
            </a:extLst>
          </p:cNvPr>
          <p:cNvCxnSpPr>
            <a:cxnSpLocks/>
            <a:stCxn id="104" idx="3"/>
            <a:endCxn id="56" idx="6"/>
          </p:cNvCxnSpPr>
          <p:nvPr/>
        </p:nvCxnSpPr>
        <p:spPr>
          <a:xfrm flipV="1">
            <a:off x="7539418" y="346979"/>
            <a:ext cx="378319" cy="2966275"/>
          </a:xfrm>
          <a:prstGeom prst="bentConnector3">
            <a:avLst>
              <a:gd name="adj1" fmla="val 160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получна лінія: уступом 166">
            <a:extLst>
              <a:ext uri="{FF2B5EF4-FFF2-40B4-BE49-F238E27FC236}">
                <a16:creationId xmlns:a16="http://schemas.microsoft.com/office/drawing/2014/main" id="{08CD435D-0CA4-41BA-9863-024DBF230479}"/>
              </a:ext>
            </a:extLst>
          </p:cNvPr>
          <p:cNvCxnSpPr>
            <a:cxnSpLocks/>
            <a:stCxn id="15" idx="4"/>
            <a:endCxn id="131" idx="2"/>
          </p:cNvCxnSpPr>
          <p:nvPr/>
        </p:nvCxnSpPr>
        <p:spPr>
          <a:xfrm rot="16200000" flipH="1">
            <a:off x="-1389539" y="2418788"/>
            <a:ext cx="4303850" cy="701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Сполучна лінія: уступом 169">
            <a:extLst>
              <a:ext uri="{FF2B5EF4-FFF2-40B4-BE49-F238E27FC236}">
                <a16:creationId xmlns:a16="http://schemas.microsoft.com/office/drawing/2014/main" id="{A93268BF-DCAC-4648-ACFC-DA18ABDFB0CB}"/>
              </a:ext>
            </a:extLst>
          </p:cNvPr>
          <p:cNvCxnSpPr>
            <a:cxnSpLocks/>
            <a:stCxn id="15" idx="4"/>
            <a:endCxn id="135" idx="2"/>
          </p:cNvCxnSpPr>
          <p:nvPr/>
        </p:nvCxnSpPr>
        <p:spPr>
          <a:xfrm rot="16200000" flipH="1">
            <a:off x="-1682881" y="2712130"/>
            <a:ext cx="4966857" cy="77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Сполучна лінія: уступом 178">
            <a:extLst>
              <a:ext uri="{FF2B5EF4-FFF2-40B4-BE49-F238E27FC236}">
                <a16:creationId xmlns:a16="http://schemas.microsoft.com/office/drawing/2014/main" id="{0FB7702F-F6EA-4BE1-BAB8-019D81C4AFAC}"/>
              </a:ext>
            </a:extLst>
          </p:cNvPr>
          <p:cNvCxnSpPr>
            <a:cxnSpLocks/>
            <a:stCxn id="15" idx="4"/>
            <a:endCxn id="183" idx="2"/>
          </p:cNvCxnSpPr>
          <p:nvPr/>
        </p:nvCxnSpPr>
        <p:spPr>
          <a:xfrm rot="16200000" flipH="1">
            <a:off x="-2230125" y="3259375"/>
            <a:ext cx="5687792" cy="40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Овал 182">
            <a:extLst>
              <a:ext uri="{FF2B5EF4-FFF2-40B4-BE49-F238E27FC236}">
                <a16:creationId xmlns:a16="http://schemas.microsoft.com/office/drawing/2014/main" id="{582552D2-8429-4C96-AFC5-D1AB9A8408EC}"/>
              </a:ext>
            </a:extLst>
          </p:cNvPr>
          <p:cNvSpPr/>
          <p:nvPr/>
        </p:nvSpPr>
        <p:spPr>
          <a:xfrm>
            <a:off x="815951" y="6034770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61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>
            <a:extLst>
              <a:ext uri="{FF2B5EF4-FFF2-40B4-BE49-F238E27FC236}">
                <a16:creationId xmlns:a16="http://schemas.microsoft.com/office/drawing/2014/main" id="{2523B205-47CB-4736-A145-3F661605B3A5}"/>
              </a:ext>
            </a:extLst>
          </p:cNvPr>
          <p:cNvSpPr/>
          <p:nvPr/>
        </p:nvSpPr>
        <p:spPr>
          <a:xfrm>
            <a:off x="140910" y="7629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5</a:t>
            </a:r>
          </a:p>
        </p:txBody>
      </p:sp>
      <p:cxnSp>
        <p:nvCxnSpPr>
          <p:cNvPr id="76" name="Сполучна лінія: уступом 75">
            <a:extLst>
              <a:ext uri="{FF2B5EF4-FFF2-40B4-BE49-F238E27FC236}">
                <a16:creationId xmlns:a16="http://schemas.microsoft.com/office/drawing/2014/main" id="{D899CC94-5327-485D-B863-4F4201ABB6AC}"/>
              </a:ext>
            </a:extLst>
          </p:cNvPr>
          <p:cNvCxnSpPr>
            <a:cxnSpLocks/>
            <a:stCxn id="15" idx="4"/>
            <a:endCxn id="49" idx="2"/>
          </p:cNvCxnSpPr>
          <p:nvPr/>
        </p:nvCxnSpPr>
        <p:spPr>
          <a:xfrm rot="16200000" flipH="1">
            <a:off x="620100" y="409150"/>
            <a:ext cx="270681" cy="687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Сполучна лінія: уступом 104">
            <a:extLst>
              <a:ext uri="{FF2B5EF4-FFF2-40B4-BE49-F238E27FC236}">
                <a16:creationId xmlns:a16="http://schemas.microsoft.com/office/drawing/2014/main" id="{FC0B0BB2-B509-47FF-BE35-766C5CD14280}"/>
              </a:ext>
            </a:extLst>
          </p:cNvPr>
          <p:cNvCxnSpPr>
            <a:cxnSpLocks/>
            <a:stCxn id="15" idx="4"/>
            <a:endCxn id="58" idx="2"/>
          </p:cNvCxnSpPr>
          <p:nvPr/>
        </p:nvCxnSpPr>
        <p:spPr>
          <a:xfrm rot="16200000" flipH="1">
            <a:off x="-292806" y="1322055"/>
            <a:ext cx="2183757" cy="774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E2C02162-9B14-4210-B195-7313E37026D4}"/>
              </a:ext>
            </a:extLst>
          </p:cNvPr>
          <p:cNvSpPr/>
          <p:nvPr/>
        </p:nvSpPr>
        <p:spPr>
          <a:xfrm>
            <a:off x="7915741" y="346979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6</a:t>
            </a:r>
            <a:endParaRPr lang="en-US" sz="1350" dirty="0"/>
          </a:p>
        </p:txBody>
      </p:sp>
      <p:cxnSp>
        <p:nvCxnSpPr>
          <p:cNvPr id="149" name="Сполучна лінія: уступом 148">
            <a:extLst>
              <a:ext uri="{FF2B5EF4-FFF2-40B4-BE49-F238E27FC236}">
                <a16:creationId xmlns:a16="http://schemas.microsoft.com/office/drawing/2014/main" id="{127E9B04-5099-4614-B6A1-603A86AC4FA2}"/>
              </a:ext>
            </a:extLst>
          </p:cNvPr>
          <p:cNvCxnSpPr>
            <a:cxnSpLocks/>
            <a:stCxn id="58" idx="3"/>
            <a:endCxn id="56" idx="4"/>
          </p:cNvCxnSpPr>
          <p:nvPr/>
        </p:nvCxnSpPr>
        <p:spPr>
          <a:xfrm rot="5400000" flipH="1" flipV="1">
            <a:off x="4419361" y="-669891"/>
            <a:ext cx="2208829" cy="5325291"/>
          </a:xfrm>
          <a:prstGeom prst="bentConnector3">
            <a:avLst>
              <a:gd name="adj1" fmla="val -10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Блок-схема: дані 48">
            <a:extLst>
              <a:ext uri="{FF2B5EF4-FFF2-40B4-BE49-F238E27FC236}">
                <a16:creationId xmlns:a16="http://schemas.microsoft.com/office/drawing/2014/main" id="{AC6B65BC-82CF-4175-9414-072E0B364283}"/>
              </a:ext>
            </a:extLst>
          </p:cNvPr>
          <p:cNvSpPr/>
          <p:nvPr/>
        </p:nvSpPr>
        <p:spPr>
          <a:xfrm>
            <a:off x="584297" y="592587"/>
            <a:ext cx="5149920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err="1"/>
              <a:t>cout</a:t>
            </a:r>
            <a:r>
              <a:rPr lang="ru-RU" sz="1200" dirty="0"/>
              <a:t> &lt;&lt; "</a:t>
            </a:r>
            <a:r>
              <a:rPr lang="ru-RU" sz="1200" dirty="0" err="1"/>
              <a:t>Введіть</a:t>
            </a:r>
            <a:r>
              <a:rPr lang="ru-RU" sz="1200" dirty="0"/>
              <a:t> </a:t>
            </a:r>
            <a:r>
              <a:rPr lang="ru-RU" sz="1200" dirty="0" err="1"/>
              <a:t>сімейний</a:t>
            </a:r>
            <a:r>
              <a:rPr lang="ru-RU" sz="1200" dirty="0"/>
              <a:t> стан [1] 1/0: ";	</a:t>
            </a:r>
            <a:endParaRPr lang="uk-UA" sz="1200" dirty="0"/>
          </a:p>
        </p:txBody>
      </p:sp>
      <p:sp>
        <p:nvSpPr>
          <p:cNvPr id="50" name="Блок-схема: процес 49">
            <a:extLst>
              <a:ext uri="{FF2B5EF4-FFF2-40B4-BE49-F238E27FC236}">
                <a16:creationId xmlns:a16="http://schemas.microsoft.com/office/drawing/2014/main" id="{B4BE71F4-E3CD-48F3-BE35-F4026632E85D}"/>
              </a:ext>
            </a:extLst>
          </p:cNvPr>
          <p:cNvSpPr/>
          <p:nvPr/>
        </p:nvSpPr>
        <p:spPr>
          <a:xfrm>
            <a:off x="3079165" y="1336394"/>
            <a:ext cx="4653139" cy="8360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 dirty="0"/>
              <a:t>Введення числа, перевірка та присвоєння</a:t>
            </a:r>
          </a:p>
          <a:p>
            <a:pPr algn="ctr"/>
            <a:r>
              <a:rPr lang="en-US" sz="1350" dirty="0" err="1"/>
              <a:t>cout</a:t>
            </a:r>
            <a:r>
              <a:rPr lang="en-US" sz="1350" dirty="0"/>
              <a:t> &lt;&lt; "</a:t>
            </a:r>
            <a:r>
              <a:rPr lang="uk-UA" sz="1350" dirty="0"/>
              <a:t>Введіть роз</a:t>
            </a:r>
            <a:r>
              <a:rPr lang="en-US" sz="1350" dirty="0"/>
              <a:t>p</a:t>
            </a:r>
            <a:r>
              <a:rPr lang="uk-UA" sz="1350" dirty="0" err="1"/>
              <a:t>яд</a:t>
            </a:r>
            <a:r>
              <a:rPr lang="uk-UA" sz="1350" dirty="0"/>
              <a:t> [1]: ";</a:t>
            </a:r>
          </a:p>
          <a:p>
            <a:pPr algn="ctr"/>
            <a:r>
              <a:rPr lang="en-US" sz="1350" dirty="0" err="1"/>
              <a:t>cin</a:t>
            </a:r>
            <a:r>
              <a:rPr lang="en-US" sz="1350" dirty="0"/>
              <a:t> &gt;&gt; ism; </a:t>
            </a:r>
            <a:r>
              <a:rPr lang="en-US" sz="1350" dirty="0" err="1"/>
              <a:t>cin.get</a:t>
            </a:r>
            <a:r>
              <a:rPr lang="en-US" sz="1350" dirty="0"/>
              <a:t>();</a:t>
            </a:r>
          </a:p>
          <a:p>
            <a:pPr algn="ctr"/>
            <a:r>
              <a:rPr lang="en-US" sz="1350" dirty="0"/>
              <a:t>char*buff = new char[5]; </a:t>
            </a:r>
            <a:r>
              <a:rPr lang="en-US" sz="1350" dirty="0" err="1"/>
              <a:t>itoa</a:t>
            </a:r>
            <a:r>
              <a:rPr lang="en-US" sz="1350" dirty="0"/>
              <a:t>(ism, buff, 10);</a:t>
            </a:r>
            <a:r>
              <a:rPr lang="uk-UA" sz="1350" dirty="0"/>
              <a:t> </a:t>
            </a:r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]._class = buff;</a:t>
            </a:r>
            <a:endParaRPr lang="uk-UA" sz="1350" dirty="0"/>
          </a:p>
        </p:txBody>
      </p:sp>
      <p:cxnSp>
        <p:nvCxnSpPr>
          <p:cNvPr id="52" name="Сполучна лінія: уступом 51">
            <a:extLst>
              <a:ext uri="{FF2B5EF4-FFF2-40B4-BE49-F238E27FC236}">
                <a16:creationId xmlns:a16="http://schemas.microsoft.com/office/drawing/2014/main" id="{E12717CC-2102-4C10-A88E-D1C980D53192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rot="16200000" flipH="1">
            <a:off x="2576547" y="1251811"/>
            <a:ext cx="570336" cy="434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D74D10C4-4BF6-432B-96D7-A6A823158ADE}"/>
              </a:ext>
            </a:extLst>
          </p:cNvPr>
          <p:cNvSpPr/>
          <p:nvPr/>
        </p:nvSpPr>
        <p:spPr>
          <a:xfrm>
            <a:off x="6195501" y="2553536"/>
            <a:ext cx="495758" cy="49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  <a:endParaRPr lang="uk-UA" sz="1350" dirty="0"/>
          </a:p>
        </p:txBody>
      </p:sp>
      <p:sp>
        <p:nvSpPr>
          <p:cNvPr id="58" name="Блок-схема: дані 57">
            <a:extLst>
              <a:ext uri="{FF2B5EF4-FFF2-40B4-BE49-F238E27FC236}">
                <a16:creationId xmlns:a16="http://schemas.microsoft.com/office/drawing/2014/main" id="{BEF289F7-D93C-4DC3-B88D-24E6A57C2229}"/>
              </a:ext>
            </a:extLst>
          </p:cNvPr>
          <p:cNvSpPr/>
          <p:nvPr/>
        </p:nvSpPr>
        <p:spPr>
          <a:xfrm>
            <a:off x="628361" y="2505663"/>
            <a:ext cx="5581925" cy="5915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uk-UA" sz="1200" dirty="0"/>
              <a:t>Введіть оклад [</a:t>
            </a:r>
            <a:r>
              <a:rPr lang="en-US" sz="1200" dirty="0"/>
              <a:t>float]: ";</a:t>
            </a:r>
          </a:p>
          <a:p>
            <a:r>
              <a:rPr lang="en-US" sz="1200" dirty="0" err="1"/>
              <a:t>cin</a:t>
            </a:r>
            <a:r>
              <a:rPr lang="en-US" sz="1200" dirty="0"/>
              <a:t> &gt;&gt; all[</a:t>
            </a:r>
            <a:r>
              <a:rPr lang="en-US" sz="1200" dirty="0" err="1"/>
              <a:t>i</a:t>
            </a:r>
            <a:r>
              <a:rPr lang="en-US" sz="1200" dirty="0"/>
              <a:t>].salary; </a:t>
            </a:r>
            <a:r>
              <a:rPr lang="en-US" sz="1200" dirty="0" err="1"/>
              <a:t>cin.get</a:t>
            </a:r>
            <a:r>
              <a:rPr lang="en-US" sz="1200" dirty="0"/>
              <a:t>();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</p:txBody>
      </p:sp>
      <p:cxnSp>
        <p:nvCxnSpPr>
          <p:cNvPr id="59" name="Пряма зі стрілкою 58">
            <a:extLst>
              <a:ext uri="{FF2B5EF4-FFF2-40B4-BE49-F238E27FC236}">
                <a16:creationId xmlns:a16="http://schemas.microsoft.com/office/drawing/2014/main" id="{AAAF71B5-168A-4E4B-B21A-F1AD465A8C7F}"/>
              </a:ext>
            </a:extLst>
          </p:cNvPr>
          <p:cNvCxnSpPr>
            <a:cxnSpLocks/>
            <a:stCxn id="58" idx="5"/>
            <a:endCxn id="57" idx="2"/>
          </p:cNvCxnSpPr>
          <p:nvPr/>
        </p:nvCxnSpPr>
        <p:spPr>
          <a:xfrm flipV="1">
            <a:off x="5652094" y="2801415"/>
            <a:ext cx="543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получна лінія: уступом 63">
            <a:extLst>
              <a:ext uri="{FF2B5EF4-FFF2-40B4-BE49-F238E27FC236}">
                <a16:creationId xmlns:a16="http://schemas.microsoft.com/office/drawing/2014/main" id="{9342E1EF-D54D-4FE2-B632-ACC437A371B4}"/>
              </a:ext>
            </a:extLst>
          </p:cNvPr>
          <p:cNvCxnSpPr>
            <a:cxnSpLocks/>
            <a:stCxn id="50" idx="2"/>
            <a:endCxn id="56" idx="4"/>
          </p:cNvCxnSpPr>
          <p:nvPr/>
        </p:nvCxnSpPr>
        <p:spPr>
          <a:xfrm rot="5400000" flipH="1" flipV="1">
            <a:off x="6154016" y="140058"/>
            <a:ext cx="1284123" cy="2780687"/>
          </a:xfrm>
          <a:prstGeom prst="bentConnector3">
            <a:avLst>
              <a:gd name="adj1" fmla="val -17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0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>
            <a:extLst>
              <a:ext uri="{FF2B5EF4-FFF2-40B4-BE49-F238E27FC236}">
                <a16:creationId xmlns:a16="http://schemas.microsoft.com/office/drawing/2014/main" id="{2523B205-47CB-4736-A145-3F661605B3A5}"/>
              </a:ext>
            </a:extLst>
          </p:cNvPr>
          <p:cNvSpPr/>
          <p:nvPr/>
        </p:nvSpPr>
        <p:spPr>
          <a:xfrm>
            <a:off x="448226" y="139033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350" dirty="0"/>
              <a:t>3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E2C02162-9B14-4210-B195-7313E37026D4}"/>
              </a:ext>
            </a:extLst>
          </p:cNvPr>
          <p:cNvSpPr/>
          <p:nvPr/>
        </p:nvSpPr>
        <p:spPr>
          <a:xfrm>
            <a:off x="1616607" y="4589118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3</a:t>
            </a:r>
            <a:endParaRPr lang="en-US" sz="1350" dirty="0"/>
          </a:p>
        </p:txBody>
      </p:sp>
      <p:cxnSp>
        <p:nvCxnSpPr>
          <p:cNvPr id="149" name="Сполучна лінія: уступом 148">
            <a:extLst>
              <a:ext uri="{FF2B5EF4-FFF2-40B4-BE49-F238E27FC236}">
                <a16:creationId xmlns:a16="http://schemas.microsoft.com/office/drawing/2014/main" id="{127E9B04-5099-4614-B6A1-603A86AC4FA2}"/>
              </a:ext>
            </a:extLst>
          </p:cNvPr>
          <p:cNvCxnSpPr>
            <a:cxnSpLocks/>
            <a:stCxn id="24" idx="3"/>
            <a:endCxn id="82" idx="0"/>
          </p:cNvCxnSpPr>
          <p:nvPr/>
        </p:nvCxnSpPr>
        <p:spPr>
          <a:xfrm>
            <a:off x="7095107" y="922767"/>
            <a:ext cx="31627" cy="1087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Блок-схема: процес 49">
            <a:extLst>
              <a:ext uri="{FF2B5EF4-FFF2-40B4-BE49-F238E27FC236}">
                <a16:creationId xmlns:a16="http://schemas.microsoft.com/office/drawing/2014/main" id="{B4BE71F4-E3CD-48F3-BE35-F4026632E85D}"/>
              </a:ext>
            </a:extLst>
          </p:cNvPr>
          <p:cNvSpPr/>
          <p:nvPr/>
        </p:nvSpPr>
        <p:spPr>
          <a:xfrm>
            <a:off x="1512561" y="307753"/>
            <a:ext cx="3308386" cy="8878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 err="1"/>
              <a:t>Параметри</a:t>
            </a:r>
            <a:r>
              <a:rPr lang="ru-RU" sz="1350" dirty="0"/>
              <a:t> </a:t>
            </a:r>
            <a:endParaRPr lang="en-US" sz="1350" dirty="0"/>
          </a:p>
          <a:p>
            <a:pPr algn="ctr"/>
            <a:r>
              <a:rPr lang="en-US" sz="1350" dirty="0" err="1"/>
              <a:t>int</a:t>
            </a:r>
            <a:r>
              <a:rPr lang="en-US" sz="1350" dirty="0"/>
              <a:t> count; //</a:t>
            </a:r>
            <a:r>
              <a:rPr lang="ru-RU" sz="1350" dirty="0"/>
              <a:t>Число символ</a:t>
            </a:r>
            <a:r>
              <a:rPr lang="uk-UA" sz="1350" dirty="0" err="1"/>
              <a:t>ів</a:t>
            </a:r>
            <a:r>
              <a:rPr lang="uk-UA" sz="1350" dirty="0"/>
              <a:t> для введення</a:t>
            </a:r>
            <a:endParaRPr lang="en-US" sz="1350" dirty="0"/>
          </a:p>
          <a:p>
            <a:pPr algn="ctr"/>
            <a:r>
              <a:rPr lang="en-US" sz="1350" dirty="0"/>
              <a:t> bool </a:t>
            </a:r>
            <a:r>
              <a:rPr lang="en-US" sz="1350" dirty="0" err="1"/>
              <a:t>num</a:t>
            </a:r>
            <a:r>
              <a:rPr lang="en-US" sz="1350" dirty="0"/>
              <a:t>;</a:t>
            </a:r>
            <a:r>
              <a:rPr lang="uk-UA" sz="1350" dirty="0"/>
              <a:t> //визначення типу у рядку</a:t>
            </a:r>
            <a:endParaRPr lang="en-US" sz="1350" dirty="0"/>
          </a:p>
          <a:p>
            <a:pPr algn="ctr"/>
            <a:r>
              <a:rPr lang="uk-UA" sz="1350" dirty="0"/>
              <a:t>Змінна </a:t>
            </a:r>
            <a:r>
              <a:rPr lang="en-US" sz="1350" dirty="0"/>
              <a:t>string </a:t>
            </a:r>
            <a:r>
              <a:rPr lang="en-US" sz="1350" dirty="0" err="1"/>
              <a:t>str</a:t>
            </a:r>
            <a:r>
              <a:rPr lang="en-US" sz="1350" dirty="0"/>
              <a:t>;</a:t>
            </a:r>
            <a:endParaRPr lang="uk-UA" sz="1350" dirty="0"/>
          </a:p>
        </p:txBody>
      </p:sp>
      <p:cxnSp>
        <p:nvCxnSpPr>
          <p:cNvPr id="52" name="Сполучна лінія: уступом 51">
            <a:extLst>
              <a:ext uri="{FF2B5EF4-FFF2-40B4-BE49-F238E27FC236}">
                <a16:creationId xmlns:a16="http://schemas.microsoft.com/office/drawing/2014/main" id="{E12717CC-2102-4C10-A88E-D1C980D53192}"/>
              </a:ext>
            </a:extLst>
          </p:cNvPr>
          <p:cNvCxnSpPr>
            <a:cxnSpLocks/>
            <a:stCxn id="15" idx="4"/>
            <a:endCxn id="50" idx="1"/>
          </p:cNvCxnSpPr>
          <p:nvPr/>
        </p:nvCxnSpPr>
        <p:spPr>
          <a:xfrm rot="16200000" flipH="1">
            <a:off x="1080084" y="319217"/>
            <a:ext cx="71301" cy="793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Блок-схема: рішення 23">
            <a:extLst>
              <a:ext uri="{FF2B5EF4-FFF2-40B4-BE49-F238E27FC236}">
                <a16:creationId xmlns:a16="http://schemas.microsoft.com/office/drawing/2014/main" id="{62DCCAC8-7C36-4B65-8F7B-13D738A40DAF}"/>
              </a:ext>
            </a:extLst>
          </p:cNvPr>
          <p:cNvSpPr/>
          <p:nvPr/>
        </p:nvSpPr>
        <p:spPr>
          <a:xfrm>
            <a:off x="5087646" y="680393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num</a:t>
            </a:r>
            <a:endParaRPr lang="uk-UA" sz="1350" dirty="0"/>
          </a:p>
        </p:txBody>
      </p:sp>
      <p:cxnSp>
        <p:nvCxnSpPr>
          <p:cNvPr id="25" name="Сполучна лінія: уступом 24">
            <a:extLst>
              <a:ext uri="{FF2B5EF4-FFF2-40B4-BE49-F238E27FC236}">
                <a16:creationId xmlns:a16="http://schemas.microsoft.com/office/drawing/2014/main" id="{2216A7C2-52CB-4F1D-85FF-A702F8F21B8E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 flipV="1">
            <a:off x="4820947" y="680393"/>
            <a:ext cx="1270430" cy="71302"/>
          </a:xfrm>
          <a:prstGeom prst="bentConnector4">
            <a:avLst>
              <a:gd name="adj1" fmla="val 10496"/>
              <a:gd name="adj2" fmla="val 943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8218AF-5BFB-4D41-A6F8-985874058CD2}"/>
              </a:ext>
            </a:extLst>
          </p:cNvPr>
          <p:cNvSpPr txBox="1"/>
          <p:nvPr/>
        </p:nvSpPr>
        <p:spPr>
          <a:xfrm>
            <a:off x="7028980" y="616914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9BE4D8-5E45-4500-91C7-351A9641928D}"/>
              </a:ext>
            </a:extLst>
          </p:cNvPr>
          <p:cNvSpPr txBox="1"/>
          <p:nvPr/>
        </p:nvSpPr>
        <p:spPr>
          <a:xfrm>
            <a:off x="5405839" y="1119203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42" name="Сполучна лінія: уступом 41">
            <a:extLst>
              <a:ext uri="{FF2B5EF4-FFF2-40B4-BE49-F238E27FC236}">
                <a16:creationId xmlns:a16="http://schemas.microsoft.com/office/drawing/2014/main" id="{07D35FB8-2126-49CE-80C8-CEDD70C5C850}"/>
              </a:ext>
            </a:extLst>
          </p:cNvPr>
          <p:cNvCxnSpPr>
            <a:cxnSpLocks/>
            <a:stCxn id="24" idx="2"/>
            <a:endCxn id="60" idx="1"/>
          </p:cNvCxnSpPr>
          <p:nvPr/>
        </p:nvCxnSpPr>
        <p:spPr>
          <a:xfrm rot="5400000">
            <a:off x="4103757" y="-254815"/>
            <a:ext cx="567665" cy="3407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Блок-схема: дані 59">
            <a:extLst>
              <a:ext uri="{FF2B5EF4-FFF2-40B4-BE49-F238E27FC236}">
                <a16:creationId xmlns:a16="http://schemas.microsoft.com/office/drawing/2014/main" id="{6D73766D-86D5-4CBC-86E4-35BE139FECC1}"/>
              </a:ext>
            </a:extLst>
          </p:cNvPr>
          <p:cNvSpPr/>
          <p:nvPr/>
        </p:nvSpPr>
        <p:spPr>
          <a:xfrm>
            <a:off x="1226076" y="1732806"/>
            <a:ext cx="2915449" cy="37273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getline(cin, str);</a:t>
            </a:r>
            <a:endParaRPr lang="en-US" sz="1200" dirty="0"/>
          </a:p>
        </p:txBody>
      </p:sp>
      <p:sp>
        <p:nvSpPr>
          <p:cNvPr id="61" name="Блок-схема: рішення 60">
            <a:extLst>
              <a:ext uri="{FF2B5EF4-FFF2-40B4-BE49-F238E27FC236}">
                <a16:creationId xmlns:a16="http://schemas.microsoft.com/office/drawing/2014/main" id="{8212CCD0-18AE-4923-8E64-ADCEC112A2FF}"/>
              </a:ext>
            </a:extLst>
          </p:cNvPr>
          <p:cNvSpPr/>
          <p:nvPr/>
        </p:nvSpPr>
        <p:spPr>
          <a:xfrm>
            <a:off x="778402" y="2331895"/>
            <a:ext cx="3793598" cy="9287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atoi</a:t>
            </a:r>
            <a:r>
              <a:rPr lang="en-US" sz="1400" dirty="0"/>
              <a:t>(</a:t>
            </a:r>
            <a:r>
              <a:rPr lang="en-US" sz="1400" dirty="0" err="1"/>
              <a:t>str.c_str</a:t>
            </a:r>
            <a:r>
              <a:rPr lang="en-US" sz="1400" dirty="0"/>
              <a:t>()) == 0||</a:t>
            </a:r>
            <a:endParaRPr lang="ru-RU" sz="1400" dirty="0"/>
          </a:p>
          <a:p>
            <a:pPr algn="ctr"/>
            <a:r>
              <a:rPr lang="en-US" sz="1400" dirty="0" err="1"/>
              <a:t>str.length</a:t>
            </a:r>
            <a:r>
              <a:rPr lang="en-US" sz="1400" dirty="0"/>
              <a:t>()&gt;count</a:t>
            </a:r>
            <a:endParaRPr lang="uk-UA" sz="1400" dirty="0"/>
          </a:p>
        </p:txBody>
      </p:sp>
      <p:cxnSp>
        <p:nvCxnSpPr>
          <p:cNvPr id="62" name="Сполучна лінія: уступом 61">
            <a:extLst>
              <a:ext uri="{FF2B5EF4-FFF2-40B4-BE49-F238E27FC236}">
                <a16:creationId xmlns:a16="http://schemas.microsoft.com/office/drawing/2014/main" id="{8EE49CC7-31C3-44AF-9A4F-616B6AB91ABF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 rot="5400000">
            <a:off x="2566323" y="2214417"/>
            <a:ext cx="226356" cy="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Блок-схема: дані 71">
            <a:extLst>
              <a:ext uri="{FF2B5EF4-FFF2-40B4-BE49-F238E27FC236}">
                <a16:creationId xmlns:a16="http://schemas.microsoft.com/office/drawing/2014/main" id="{A8A40798-4203-469D-B707-71E447BBDAB7}"/>
              </a:ext>
            </a:extLst>
          </p:cNvPr>
          <p:cNvSpPr/>
          <p:nvPr/>
        </p:nvSpPr>
        <p:spPr>
          <a:xfrm>
            <a:off x="759352" y="3553503"/>
            <a:ext cx="3848899" cy="74278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err="1"/>
              <a:t>cout</a:t>
            </a:r>
            <a:r>
              <a:rPr lang="ru-RU" sz="1600" dirty="0"/>
              <a:t> &lt;&lt; "\</a:t>
            </a:r>
            <a:r>
              <a:rPr lang="ru-RU" sz="1600" dirty="0" err="1"/>
              <a:t>nПомилка</a:t>
            </a:r>
            <a:r>
              <a:rPr lang="ru-RU" sz="1600" dirty="0"/>
              <a:t>: </a:t>
            </a:r>
            <a:r>
              <a:rPr lang="ru-RU" sz="1600" dirty="0" err="1"/>
              <a:t>неправильний</a:t>
            </a:r>
            <a:r>
              <a:rPr lang="ru-RU" sz="1600" dirty="0"/>
              <a:t> </a:t>
            </a:r>
            <a:r>
              <a:rPr lang="ru-RU" sz="1600" dirty="0" err="1"/>
              <a:t>ввід</a:t>
            </a:r>
            <a:r>
              <a:rPr lang="ru-RU" sz="1600" dirty="0"/>
              <a:t>. </a:t>
            </a:r>
            <a:r>
              <a:rPr lang="ru-RU" sz="1600" dirty="0" err="1"/>
              <a:t>Повторіть</a:t>
            </a:r>
            <a:r>
              <a:rPr lang="ru-RU" sz="1600" dirty="0"/>
              <a:t> </a:t>
            </a:r>
            <a:r>
              <a:rPr lang="ru-RU" sz="1600" dirty="0" err="1"/>
              <a:t>спробу</a:t>
            </a:r>
            <a:r>
              <a:rPr lang="ru-RU" sz="1600" dirty="0"/>
              <a:t>\n";</a:t>
            </a:r>
          </a:p>
        </p:txBody>
      </p:sp>
      <p:cxnSp>
        <p:nvCxnSpPr>
          <p:cNvPr id="73" name="Сполучна лінія: уступом 72">
            <a:extLst>
              <a:ext uri="{FF2B5EF4-FFF2-40B4-BE49-F238E27FC236}">
                <a16:creationId xmlns:a16="http://schemas.microsoft.com/office/drawing/2014/main" id="{D0A71471-2CE2-4B11-80FD-5E3131062B0B}"/>
              </a:ext>
            </a:extLst>
          </p:cNvPr>
          <p:cNvCxnSpPr>
            <a:cxnSpLocks/>
            <a:stCxn id="61" idx="2"/>
            <a:endCxn id="72" idx="1"/>
          </p:cNvCxnSpPr>
          <p:nvPr/>
        </p:nvCxnSpPr>
        <p:spPr>
          <a:xfrm rot="16200000" flipH="1">
            <a:off x="2533088" y="3402789"/>
            <a:ext cx="292826" cy="8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Блок-схема: процес 81">
            <a:extLst>
              <a:ext uri="{FF2B5EF4-FFF2-40B4-BE49-F238E27FC236}">
                <a16:creationId xmlns:a16="http://schemas.microsoft.com/office/drawing/2014/main" id="{2A3D5D3C-2413-414B-8017-2EE8CA098E81}"/>
              </a:ext>
            </a:extLst>
          </p:cNvPr>
          <p:cNvSpPr/>
          <p:nvPr/>
        </p:nvSpPr>
        <p:spPr>
          <a:xfrm>
            <a:off x="5472541" y="2010261"/>
            <a:ext cx="3308386" cy="8878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З</a:t>
            </a:r>
            <a:r>
              <a:rPr lang="uk-UA"/>
              <a:t>мінна для рядка</a:t>
            </a:r>
            <a:endParaRPr lang="en-US"/>
          </a:p>
          <a:p>
            <a:pPr algn="ctr"/>
            <a:r>
              <a:rPr lang="en-US"/>
              <a:t>char* ch = new char[50];</a:t>
            </a:r>
            <a:endParaRPr lang="uk-UA" sz="1350" dirty="0"/>
          </a:p>
        </p:txBody>
      </p:sp>
      <p:sp>
        <p:nvSpPr>
          <p:cNvPr id="83" name="Блок-схема: дані 82">
            <a:extLst>
              <a:ext uri="{FF2B5EF4-FFF2-40B4-BE49-F238E27FC236}">
                <a16:creationId xmlns:a16="http://schemas.microsoft.com/office/drawing/2014/main" id="{F75CB542-7D3C-4198-BA6D-23CC3E452F26}"/>
              </a:ext>
            </a:extLst>
          </p:cNvPr>
          <p:cNvSpPr/>
          <p:nvPr/>
        </p:nvSpPr>
        <p:spPr>
          <a:xfrm>
            <a:off x="5286176" y="3187566"/>
            <a:ext cx="3308386" cy="37273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cin.getline(ch,30); </a:t>
            </a:r>
            <a:endParaRPr lang="en-US" dirty="0"/>
          </a:p>
        </p:txBody>
      </p:sp>
      <p:cxnSp>
        <p:nvCxnSpPr>
          <p:cNvPr id="84" name="Сполучна лінія: уступом 83">
            <a:extLst>
              <a:ext uri="{FF2B5EF4-FFF2-40B4-BE49-F238E27FC236}">
                <a16:creationId xmlns:a16="http://schemas.microsoft.com/office/drawing/2014/main" id="{D4F9ED94-67AC-44EC-ADA0-1F8B94E4FDC6}"/>
              </a:ext>
            </a:extLst>
          </p:cNvPr>
          <p:cNvCxnSpPr>
            <a:cxnSpLocks/>
            <a:stCxn id="82" idx="2"/>
            <a:endCxn id="83" idx="1"/>
          </p:cNvCxnSpPr>
          <p:nvPr/>
        </p:nvCxnSpPr>
        <p:spPr>
          <a:xfrm rot="5400000">
            <a:off x="6888842" y="2949673"/>
            <a:ext cx="289421" cy="18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Сполучна лінія: уступом 86">
            <a:extLst>
              <a:ext uri="{FF2B5EF4-FFF2-40B4-BE49-F238E27FC236}">
                <a16:creationId xmlns:a16="http://schemas.microsoft.com/office/drawing/2014/main" id="{3EC41682-0C1B-425D-A5EF-DC43164E8CBD}"/>
              </a:ext>
            </a:extLst>
          </p:cNvPr>
          <p:cNvCxnSpPr>
            <a:cxnSpLocks/>
            <a:stCxn id="83" idx="4"/>
            <a:endCxn id="96" idx="0"/>
          </p:cNvCxnSpPr>
          <p:nvPr/>
        </p:nvCxnSpPr>
        <p:spPr>
          <a:xfrm rot="16200000" flipH="1">
            <a:off x="6944903" y="3555764"/>
            <a:ext cx="330322" cy="33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получна лінія: уступом 90">
            <a:extLst>
              <a:ext uri="{FF2B5EF4-FFF2-40B4-BE49-F238E27FC236}">
                <a16:creationId xmlns:a16="http://schemas.microsoft.com/office/drawing/2014/main" id="{782EE4BF-926E-4258-9A6D-869B4669A1E1}"/>
              </a:ext>
            </a:extLst>
          </p:cNvPr>
          <p:cNvCxnSpPr>
            <a:cxnSpLocks/>
            <a:stCxn id="72" idx="4"/>
            <a:endCxn id="56" idx="6"/>
          </p:cNvCxnSpPr>
          <p:nvPr/>
        </p:nvCxnSpPr>
        <p:spPr>
          <a:xfrm rot="5400000">
            <a:off x="2139132" y="4315128"/>
            <a:ext cx="563507" cy="525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Блок-схема: процес 95">
            <a:extLst>
              <a:ext uri="{FF2B5EF4-FFF2-40B4-BE49-F238E27FC236}">
                <a16:creationId xmlns:a16="http://schemas.microsoft.com/office/drawing/2014/main" id="{6CF0B62D-E568-4393-B1ED-BB7C6594E881}"/>
              </a:ext>
            </a:extLst>
          </p:cNvPr>
          <p:cNvSpPr/>
          <p:nvPr/>
        </p:nvSpPr>
        <p:spPr>
          <a:xfrm>
            <a:off x="5701269" y="3890621"/>
            <a:ext cx="3156981" cy="7515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err="1"/>
              <a:t>Повернення</a:t>
            </a:r>
            <a:r>
              <a:rPr lang="ru-RU" sz="1600" dirty="0"/>
              <a:t> </a:t>
            </a:r>
            <a:r>
              <a:rPr lang="ru-RU" sz="1600" dirty="0" err="1"/>
              <a:t>вказ</a:t>
            </a:r>
            <a:r>
              <a:rPr lang="uk-UA" sz="1600" dirty="0" err="1"/>
              <a:t>івника</a:t>
            </a:r>
            <a:r>
              <a:rPr lang="uk-UA" sz="1600" dirty="0"/>
              <a:t> на масив </a:t>
            </a:r>
          </a:p>
          <a:p>
            <a:r>
              <a:rPr lang="en-US" sz="1600" dirty="0"/>
              <a:t>return </a:t>
            </a:r>
            <a:r>
              <a:rPr lang="en-US" sz="1600" dirty="0" err="1"/>
              <a:t>ch</a:t>
            </a:r>
            <a:r>
              <a:rPr lang="en-US" sz="1600" dirty="0"/>
              <a:t>; </a:t>
            </a:r>
            <a:endParaRPr lang="uk-UA" sz="1600" dirty="0"/>
          </a:p>
        </p:txBody>
      </p:sp>
      <p:sp>
        <p:nvSpPr>
          <p:cNvPr id="102" name="Блок-схема: процес 101">
            <a:extLst>
              <a:ext uri="{FF2B5EF4-FFF2-40B4-BE49-F238E27FC236}">
                <a16:creationId xmlns:a16="http://schemas.microsoft.com/office/drawing/2014/main" id="{A77D3D5F-57C2-4968-9856-73BB9CDBF662}"/>
              </a:ext>
            </a:extLst>
          </p:cNvPr>
          <p:cNvSpPr/>
          <p:nvPr/>
        </p:nvSpPr>
        <p:spPr>
          <a:xfrm>
            <a:off x="2798237" y="4902080"/>
            <a:ext cx="4578817" cy="8878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dirty="0"/>
              <a:t>Копіювання рядка з контейнера до масиву</a:t>
            </a:r>
          </a:p>
          <a:p>
            <a:r>
              <a:rPr lang="en-US" dirty="0"/>
              <a:t>char*buff =  new char[100];</a:t>
            </a:r>
          </a:p>
          <a:p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buff,str.c_str</a:t>
            </a:r>
            <a:r>
              <a:rPr lang="en-US" dirty="0"/>
              <a:t>(),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str.c_str</a:t>
            </a:r>
            <a:r>
              <a:rPr lang="en-US" dirty="0"/>
              <a:t>()));</a:t>
            </a:r>
            <a:endParaRPr lang="uk-UA" sz="1350" dirty="0"/>
          </a:p>
        </p:txBody>
      </p:sp>
      <p:cxnSp>
        <p:nvCxnSpPr>
          <p:cNvPr id="103" name="Сполучна лінія: уступом 102">
            <a:extLst>
              <a:ext uri="{FF2B5EF4-FFF2-40B4-BE49-F238E27FC236}">
                <a16:creationId xmlns:a16="http://schemas.microsoft.com/office/drawing/2014/main" id="{BDC97DE3-68F8-49F8-89EF-BE45E838154F}"/>
              </a:ext>
            </a:extLst>
          </p:cNvPr>
          <p:cNvCxnSpPr>
            <a:cxnSpLocks/>
            <a:stCxn id="61" idx="3"/>
            <a:endCxn id="102" idx="0"/>
          </p:cNvCxnSpPr>
          <p:nvPr/>
        </p:nvCxnSpPr>
        <p:spPr>
          <a:xfrm>
            <a:off x="4572000" y="2796286"/>
            <a:ext cx="515646" cy="210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Сполучна лінія: уступом 109">
            <a:extLst>
              <a:ext uri="{FF2B5EF4-FFF2-40B4-BE49-F238E27FC236}">
                <a16:creationId xmlns:a16="http://schemas.microsoft.com/office/drawing/2014/main" id="{7DCC84A8-BC87-4C58-AB6C-BB9B204B8AF6}"/>
              </a:ext>
            </a:extLst>
          </p:cNvPr>
          <p:cNvCxnSpPr>
            <a:cxnSpLocks/>
            <a:stCxn id="102" idx="2"/>
            <a:endCxn id="113" idx="3"/>
          </p:cNvCxnSpPr>
          <p:nvPr/>
        </p:nvCxnSpPr>
        <p:spPr>
          <a:xfrm rot="5400000">
            <a:off x="4718525" y="5924767"/>
            <a:ext cx="503924" cy="234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Блок-схема: процес 112">
            <a:extLst>
              <a:ext uri="{FF2B5EF4-FFF2-40B4-BE49-F238E27FC236}">
                <a16:creationId xmlns:a16="http://schemas.microsoft.com/office/drawing/2014/main" id="{FF17592A-5D81-4ED0-B335-4024E247EE72}"/>
              </a:ext>
            </a:extLst>
          </p:cNvPr>
          <p:cNvSpPr/>
          <p:nvPr/>
        </p:nvSpPr>
        <p:spPr>
          <a:xfrm>
            <a:off x="1794783" y="6012134"/>
            <a:ext cx="3058544" cy="5635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err="1"/>
              <a:t>Повернення</a:t>
            </a:r>
            <a:r>
              <a:rPr lang="ru-RU" sz="1600" dirty="0"/>
              <a:t> </a:t>
            </a:r>
            <a:r>
              <a:rPr lang="ru-RU" sz="1600" dirty="0" err="1"/>
              <a:t>вказ</a:t>
            </a:r>
            <a:r>
              <a:rPr lang="uk-UA" sz="1600" dirty="0" err="1"/>
              <a:t>івника</a:t>
            </a:r>
            <a:r>
              <a:rPr lang="uk-UA" sz="1600" dirty="0"/>
              <a:t> на масив </a:t>
            </a:r>
          </a:p>
          <a:p>
            <a:r>
              <a:rPr lang="en-US" sz="1600" dirty="0"/>
              <a:t>return buff; </a:t>
            </a:r>
            <a:endParaRPr lang="uk-UA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92ABF-062B-4D42-BF70-391C116960CA}"/>
              </a:ext>
            </a:extLst>
          </p:cNvPr>
          <p:cNvSpPr txBox="1"/>
          <p:nvPr/>
        </p:nvSpPr>
        <p:spPr>
          <a:xfrm>
            <a:off x="2746426" y="3221674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4AFED4-4ECF-4571-A5F4-88B1C52C18F4}"/>
              </a:ext>
            </a:extLst>
          </p:cNvPr>
          <p:cNvSpPr txBox="1"/>
          <p:nvPr/>
        </p:nvSpPr>
        <p:spPr>
          <a:xfrm>
            <a:off x="4474207" y="2389450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08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>
            <a:extLst>
              <a:ext uri="{FF2B5EF4-FFF2-40B4-BE49-F238E27FC236}">
                <a16:creationId xmlns:a16="http://schemas.microsoft.com/office/drawing/2014/main" id="{2523B205-47CB-4736-A145-3F661605B3A5}"/>
              </a:ext>
            </a:extLst>
          </p:cNvPr>
          <p:cNvSpPr/>
          <p:nvPr/>
        </p:nvSpPr>
        <p:spPr>
          <a:xfrm>
            <a:off x="2659962" y="122532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7</a:t>
            </a:r>
            <a:endParaRPr lang="uk-UA" sz="1350" dirty="0"/>
          </a:p>
        </p:txBody>
      </p:sp>
      <p:sp>
        <p:nvSpPr>
          <p:cNvPr id="50" name="Прямокутник 49">
            <a:extLst>
              <a:ext uri="{FF2B5EF4-FFF2-40B4-BE49-F238E27FC236}">
                <a16:creationId xmlns:a16="http://schemas.microsoft.com/office/drawing/2014/main" id="{B4BE71F4-E3CD-48F3-BE35-F4026632E85D}"/>
              </a:ext>
            </a:extLst>
          </p:cNvPr>
          <p:cNvSpPr/>
          <p:nvPr/>
        </p:nvSpPr>
        <p:spPr>
          <a:xfrm>
            <a:off x="1537525" y="1109901"/>
            <a:ext cx="2786237" cy="541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/>
              <a:t>ofstream out("data.dat", ios::trunc);</a:t>
            </a:r>
            <a:endParaRPr lang="uk-UA" sz="1350" dirty="0"/>
          </a:p>
        </p:txBody>
      </p:sp>
      <p:cxnSp>
        <p:nvCxnSpPr>
          <p:cNvPr id="52" name="Сполучна лінія: уступом 51">
            <a:extLst>
              <a:ext uri="{FF2B5EF4-FFF2-40B4-BE49-F238E27FC236}">
                <a16:creationId xmlns:a16="http://schemas.microsoft.com/office/drawing/2014/main" id="{E12717CC-2102-4C10-A88E-D1C980D53192}"/>
              </a:ext>
            </a:extLst>
          </p:cNvPr>
          <p:cNvCxnSpPr>
            <a:cxnSpLocks/>
            <a:stCxn id="15" idx="4"/>
            <a:endCxn id="50" idx="0"/>
          </p:cNvCxnSpPr>
          <p:nvPr/>
        </p:nvCxnSpPr>
        <p:spPr>
          <a:xfrm rot="16200000" flipH="1">
            <a:off x="2707639" y="886896"/>
            <a:ext cx="4460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Блок-схема: рішення 38">
            <a:extLst>
              <a:ext uri="{FF2B5EF4-FFF2-40B4-BE49-F238E27FC236}">
                <a16:creationId xmlns:a16="http://schemas.microsoft.com/office/drawing/2014/main" id="{1A9615C4-0571-454E-ABA3-6DB222A82C78}"/>
              </a:ext>
            </a:extLst>
          </p:cNvPr>
          <p:cNvSpPr/>
          <p:nvPr/>
        </p:nvSpPr>
        <p:spPr>
          <a:xfrm>
            <a:off x="1926915" y="2120958"/>
            <a:ext cx="2007461" cy="484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i</a:t>
            </a:r>
            <a:r>
              <a:rPr lang="en-US" sz="1350" dirty="0"/>
              <a:t> &lt; ::count</a:t>
            </a:r>
            <a:endParaRPr lang="uk-UA" sz="1350" dirty="0"/>
          </a:p>
        </p:txBody>
      </p:sp>
      <p:cxnSp>
        <p:nvCxnSpPr>
          <p:cNvPr id="40" name="Сполучна лінія: уступом 39">
            <a:extLst>
              <a:ext uri="{FF2B5EF4-FFF2-40B4-BE49-F238E27FC236}">
                <a16:creationId xmlns:a16="http://schemas.microsoft.com/office/drawing/2014/main" id="{58338969-760F-4A4A-834A-7A181E1086A2}"/>
              </a:ext>
            </a:extLst>
          </p:cNvPr>
          <p:cNvCxnSpPr>
            <a:cxnSpLocks/>
            <a:stCxn id="50" idx="2"/>
            <a:endCxn id="39" idx="0"/>
          </p:cNvCxnSpPr>
          <p:nvPr/>
        </p:nvCxnSpPr>
        <p:spPr>
          <a:xfrm rot="16200000" flipH="1">
            <a:off x="2695797" y="1886109"/>
            <a:ext cx="46969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кутник 43">
            <a:extLst>
              <a:ext uri="{FF2B5EF4-FFF2-40B4-BE49-F238E27FC236}">
                <a16:creationId xmlns:a16="http://schemas.microsoft.com/office/drawing/2014/main" id="{2A9F827F-82B3-4203-BA73-33B1AAC059BA}"/>
              </a:ext>
            </a:extLst>
          </p:cNvPr>
          <p:cNvSpPr/>
          <p:nvPr/>
        </p:nvSpPr>
        <p:spPr>
          <a:xfrm>
            <a:off x="522502" y="3103654"/>
            <a:ext cx="4816285" cy="293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].entertp_code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].shop_code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].empl_num &lt;&lt; "|"&lt;&lt;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].empl_surn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].b_date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].nat_code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].maried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].all_exp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].unnint_exp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].prof_code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]._class &lt;&lt; "|" &lt;&lt;</a:t>
            </a:r>
            <a:endParaRPr lang="uk-UA" sz="1350" dirty="0"/>
          </a:p>
          <a:p>
            <a:pPr algn="ctr"/>
            <a:r>
              <a:rPr lang="en-US" sz="1350" dirty="0"/>
              <a:t>all[</a:t>
            </a:r>
            <a:r>
              <a:rPr lang="en-US" sz="1350" dirty="0" err="1"/>
              <a:t>i</a:t>
            </a:r>
            <a:r>
              <a:rPr lang="en-US" sz="1350" dirty="0"/>
              <a:t>].salary&lt;&lt;</a:t>
            </a:r>
            <a:r>
              <a:rPr lang="en-US" sz="1350" dirty="0" err="1"/>
              <a:t>endl</a:t>
            </a:r>
            <a:r>
              <a:rPr lang="en-US" sz="1350" dirty="0"/>
              <a:t>;</a:t>
            </a:r>
            <a:endParaRPr lang="uk-UA" sz="1350" dirty="0"/>
          </a:p>
        </p:txBody>
      </p:sp>
      <p:cxnSp>
        <p:nvCxnSpPr>
          <p:cNvPr id="45" name="Сполучна лінія: уступом 44">
            <a:extLst>
              <a:ext uri="{FF2B5EF4-FFF2-40B4-BE49-F238E27FC236}">
                <a16:creationId xmlns:a16="http://schemas.microsoft.com/office/drawing/2014/main" id="{E816D0D4-10F0-4CD2-871C-F9DC9945B832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rot="5400000">
            <a:off x="2681672" y="2854680"/>
            <a:ext cx="4979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70DDAD-B1F4-4839-B3A4-1AB9EECF77BE}"/>
              </a:ext>
            </a:extLst>
          </p:cNvPr>
          <p:cNvSpPr txBox="1"/>
          <p:nvPr/>
        </p:nvSpPr>
        <p:spPr>
          <a:xfrm>
            <a:off x="4020274" y="2060004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uk-U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1C3AC5-9F1A-4093-ADE3-D080205BF5D9}"/>
              </a:ext>
            </a:extLst>
          </p:cNvPr>
          <p:cNvSpPr txBox="1"/>
          <p:nvPr/>
        </p:nvSpPr>
        <p:spPr>
          <a:xfrm>
            <a:off x="2397133" y="2562293"/>
            <a:ext cx="6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uk-UA" dirty="0"/>
          </a:p>
        </p:txBody>
      </p:sp>
      <p:cxnSp>
        <p:nvCxnSpPr>
          <p:cNvPr id="53" name="Сполучна лінія: уступом 52">
            <a:extLst>
              <a:ext uri="{FF2B5EF4-FFF2-40B4-BE49-F238E27FC236}">
                <a16:creationId xmlns:a16="http://schemas.microsoft.com/office/drawing/2014/main" id="{D22F17CA-2679-4A1A-BC3F-1D34622B7125}"/>
              </a:ext>
            </a:extLst>
          </p:cNvPr>
          <p:cNvCxnSpPr>
            <a:cxnSpLocks/>
            <a:stCxn id="44" idx="2"/>
            <a:endCxn id="39" idx="1"/>
          </p:cNvCxnSpPr>
          <p:nvPr/>
        </p:nvCxnSpPr>
        <p:spPr>
          <a:xfrm rot="5400000" flipH="1">
            <a:off x="591769" y="3698478"/>
            <a:ext cx="3674022" cy="1003730"/>
          </a:xfrm>
          <a:prstGeom prst="bentConnector4">
            <a:avLst>
              <a:gd name="adj1" fmla="val -6222"/>
              <a:gd name="adj2" fmla="val 262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кутник 53">
            <a:extLst>
              <a:ext uri="{FF2B5EF4-FFF2-40B4-BE49-F238E27FC236}">
                <a16:creationId xmlns:a16="http://schemas.microsoft.com/office/drawing/2014/main" id="{C36E24CA-CDA7-4D93-AA75-5B066943C624}"/>
              </a:ext>
            </a:extLst>
          </p:cNvPr>
          <p:cNvSpPr/>
          <p:nvPr/>
        </p:nvSpPr>
        <p:spPr>
          <a:xfrm>
            <a:off x="5823967" y="2291612"/>
            <a:ext cx="2786237" cy="541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350"/>
              <a:t>Закриття файлу </a:t>
            </a:r>
          </a:p>
          <a:p>
            <a:pPr algn="ctr"/>
            <a:r>
              <a:rPr lang="en-US" sz="1350"/>
              <a:t>out.close();</a:t>
            </a:r>
            <a:endParaRPr lang="uk-UA" sz="1350" dirty="0"/>
          </a:p>
        </p:txBody>
      </p:sp>
      <p:cxnSp>
        <p:nvCxnSpPr>
          <p:cNvPr id="55" name="Сполучна лінія: уступом 54">
            <a:extLst>
              <a:ext uri="{FF2B5EF4-FFF2-40B4-BE49-F238E27FC236}">
                <a16:creationId xmlns:a16="http://schemas.microsoft.com/office/drawing/2014/main" id="{90BFCD51-0FD0-418C-8380-61DB64E74355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3934376" y="2363332"/>
            <a:ext cx="1889591" cy="198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получна лінія: уступом 57">
            <a:extLst>
              <a:ext uri="{FF2B5EF4-FFF2-40B4-BE49-F238E27FC236}">
                <a16:creationId xmlns:a16="http://schemas.microsoft.com/office/drawing/2014/main" id="{635F6033-7748-4DAB-9BD7-F6DB4B59D11C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 rot="5400000">
            <a:off x="7054413" y="2995646"/>
            <a:ext cx="3253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Прямокутник 62">
            <a:extLst>
              <a:ext uri="{FF2B5EF4-FFF2-40B4-BE49-F238E27FC236}">
                <a16:creationId xmlns:a16="http://schemas.microsoft.com/office/drawing/2014/main" id="{7E33D31D-F199-4D04-82AA-E0B1211A408C}"/>
              </a:ext>
            </a:extLst>
          </p:cNvPr>
          <p:cNvSpPr/>
          <p:nvPr/>
        </p:nvSpPr>
        <p:spPr>
          <a:xfrm>
            <a:off x="5588035" y="3158319"/>
            <a:ext cx="3258099" cy="541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err="1"/>
              <a:t>cout</a:t>
            </a:r>
            <a:r>
              <a:rPr lang="ru-RU" sz="1400" dirty="0"/>
              <a:t> &lt;&lt; "\</a:t>
            </a:r>
            <a:r>
              <a:rPr lang="ru-RU" sz="1400" dirty="0" err="1"/>
              <a:t>nФайл</a:t>
            </a:r>
            <a:r>
              <a:rPr lang="ru-RU" sz="1400" dirty="0"/>
              <a:t> записано та </a:t>
            </a:r>
            <a:r>
              <a:rPr lang="ru-RU" sz="1400" dirty="0" err="1"/>
              <a:t>збережено</a:t>
            </a:r>
            <a:r>
              <a:rPr lang="ru-RU" sz="1400" dirty="0"/>
              <a:t>, як data.dat\n";</a:t>
            </a:r>
            <a:r>
              <a:rPr lang="en-US" sz="1400" dirty="0"/>
              <a:t> _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  <a:endParaRPr lang="ru-RU" sz="1400" dirty="0"/>
          </a:p>
        </p:txBody>
      </p:sp>
      <p:cxnSp>
        <p:nvCxnSpPr>
          <p:cNvPr id="68" name="Сполучна лінія: уступом 67">
            <a:extLst>
              <a:ext uri="{FF2B5EF4-FFF2-40B4-BE49-F238E27FC236}">
                <a16:creationId xmlns:a16="http://schemas.microsoft.com/office/drawing/2014/main" id="{BA493C83-52C2-4D11-969E-4B815EEA1589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19072" y="3997693"/>
            <a:ext cx="5960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Прямокутник: округлені кути 70">
            <a:extLst>
              <a:ext uri="{FF2B5EF4-FFF2-40B4-BE49-F238E27FC236}">
                <a16:creationId xmlns:a16="http://schemas.microsoft.com/office/drawing/2014/main" id="{C1448ECB-FF51-4240-83F4-C7A234CB819F}"/>
              </a:ext>
            </a:extLst>
          </p:cNvPr>
          <p:cNvSpPr/>
          <p:nvPr/>
        </p:nvSpPr>
        <p:spPr>
          <a:xfrm>
            <a:off x="6600334" y="4295706"/>
            <a:ext cx="1233500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/>
              <a:t>Кінець</a:t>
            </a:r>
          </a:p>
        </p:txBody>
      </p:sp>
    </p:spTree>
    <p:extLst>
      <p:ext uri="{BB962C8B-B14F-4D97-AF65-F5344CB8AC3E}">
        <p14:creationId xmlns:p14="http://schemas.microsoft.com/office/powerpoint/2010/main" val="36239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 зі стрілкою 3">
            <a:extLst>
              <a:ext uri="{FF2B5EF4-FFF2-40B4-BE49-F238E27FC236}">
                <a16:creationId xmlns:a16="http://schemas.microsoft.com/office/drawing/2014/main" id="{A457A7EB-D762-4F7B-89AF-914D12CC6D3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707724" y="455969"/>
            <a:ext cx="1" cy="17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9E77703F-7D84-4C42-A525-A05F954A612D}"/>
              </a:ext>
            </a:extLst>
          </p:cNvPr>
          <p:cNvSpPr/>
          <p:nvPr/>
        </p:nvSpPr>
        <p:spPr>
          <a:xfrm>
            <a:off x="4090975" y="143625"/>
            <a:ext cx="1233500" cy="312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latin typeface="Consolas" panose="020B0609020204030204" pitchFamily="49" charset="0"/>
              </a:rPr>
              <a:t>Початок</a:t>
            </a:r>
          </a:p>
        </p:txBody>
      </p:sp>
      <p:sp>
        <p:nvSpPr>
          <p:cNvPr id="6" name="Блок-схема: процес 5">
            <a:extLst>
              <a:ext uri="{FF2B5EF4-FFF2-40B4-BE49-F238E27FC236}">
                <a16:creationId xmlns:a16="http://schemas.microsoft.com/office/drawing/2014/main" id="{001E045F-9D06-47B7-8F97-F0134C6ED8C0}"/>
              </a:ext>
            </a:extLst>
          </p:cNvPr>
          <p:cNvSpPr/>
          <p:nvPr/>
        </p:nvSpPr>
        <p:spPr>
          <a:xfrm>
            <a:off x="2024835" y="1391628"/>
            <a:ext cx="5365778" cy="32282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1200" dirty="0">
                <a:latin typeface="Consolas" panose="020B0609020204030204" pitchFamily="49" charset="0"/>
              </a:rPr>
              <a:t>Оголошення структури </a:t>
            </a:r>
            <a:r>
              <a:rPr lang="uk-UA" sz="1200" dirty="0" err="1">
                <a:latin typeface="Consolas" panose="020B0609020204030204" pitchFamily="49" charset="0"/>
              </a:rPr>
              <a:t>змінн</a:t>
            </a:r>
            <a:r>
              <a:rPr lang="ru-RU" sz="1200" dirty="0">
                <a:latin typeface="Consolas" panose="020B0609020204030204" pitchFamily="49" charset="0"/>
              </a:rPr>
              <a:t>их</a:t>
            </a:r>
            <a:endParaRPr lang="uk-UA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count; // </a:t>
            </a:r>
            <a:r>
              <a:rPr lang="ru-RU" sz="1200" dirty="0">
                <a:latin typeface="Consolas" panose="020B0609020204030204" pitchFamily="49" charset="0"/>
              </a:rPr>
              <a:t>глобальна з</a:t>
            </a:r>
            <a:r>
              <a:rPr lang="uk-UA" sz="1200" dirty="0">
                <a:latin typeface="Consolas" panose="020B0609020204030204" pitchFamily="49" charset="0"/>
              </a:rPr>
              <a:t>мінна розміру масиву записів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uk-UA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struct Item {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char *entertp_code, // </a:t>
            </a:r>
            <a:r>
              <a:rPr lang="ru-RU" sz="1200" dirty="0">
                <a:latin typeface="Consolas" panose="020B0609020204030204" pitchFamily="49" charset="0"/>
              </a:rPr>
              <a:t>Код п</a:t>
            </a:r>
            <a:r>
              <a:rPr lang="uk-UA" sz="1200" dirty="0">
                <a:latin typeface="Consolas" panose="020B0609020204030204" pitchFamily="49" charset="0"/>
              </a:rPr>
              <a:t>ідприємства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*shop_code,</a:t>
            </a:r>
            <a:r>
              <a:rPr lang="uk-UA" sz="1200" dirty="0">
                <a:latin typeface="Consolas" panose="020B0609020204030204" pitchFamily="49" charset="0"/>
              </a:rPr>
              <a:t> //Код цеху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*empl_num,</a:t>
            </a:r>
            <a:r>
              <a:rPr lang="uk-UA" sz="1200" dirty="0">
                <a:latin typeface="Consolas" panose="020B0609020204030204" pitchFamily="49" charset="0"/>
              </a:rPr>
              <a:t>//Таб. номер прац.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*b_date,</a:t>
            </a:r>
            <a:r>
              <a:rPr lang="uk-UA" sz="1200" dirty="0">
                <a:latin typeface="Consolas" panose="020B0609020204030204" pitchFamily="49" charset="0"/>
              </a:rPr>
              <a:t>// Рік народження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*nat_code,</a:t>
            </a:r>
            <a:r>
              <a:rPr lang="uk-UA" sz="1200" dirty="0">
                <a:latin typeface="Consolas" panose="020B0609020204030204" pitchFamily="49" charset="0"/>
              </a:rPr>
              <a:t>// Код національності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*empl_surn,</a:t>
            </a:r>
            <a:r>
              <a:rPr lang="uk-UA" sz="1200" dirty="0">
                <a:latin typeface="Consolas" panose="020B0609020204030204" pitchFamily="49" charset="0"/>
              </a:rPr>
              <a:t>// Прізвище прац.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*maried,</a:t>
            </a:r>
            <a:r>
              <a:rPr lang="uk-UA" sz="1200" dirty="0">
                <a:latin typeface="Consolas" panose="020B0609020204030204" pitchFamily="49" charset="0"/>
              </a:rPr>
              <a:t>// Сімейний стан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*all_exp,</a:t>
            </a:r>
            <a:r>
              <a:rPr lang="uk-UA" sz="1200" dirty="0">
                <a:latin typeface="Consolas" panose="020B0609020204030204" pitchFamily="49" charset="0"/>
              </a:rPr>
              <a:t>// Загальний стаж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*unnint_exp,</a:t>
            </a:r>
            <a:r>
              <a:rPr lang="uk-UA" sz="1200" dirty="0">
                <a:latin typeface="Consolas" panose="020B0609020204030204" pitchFamily="49" charset="0"/>
              </a:rPr>
              <a:t>//Неперер. стаж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*prof_code,</a:t>
            </a:r>
            <a:r>
              <a:rPr lang="uk-UA" sz="1200" dirty="0">
                <a:latin typeface="Consolas" panose="020B0609020204030204" pitchFamily="49" charset="0"/>
              </a:rPr>
              <a:t>//Код професії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*_class;</a:t>
            </a:r>
            <a:r>
              <a:rPr lang="uk-UA" sz="1200" dirty="0">
                <a:latin typeface="Consolas" panose="020B0609020204030204" pitchFamily="49" charset="0"/>
              </a:rPr>
              <a:t>// Розряд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float salary;</a:t>
            </a:r>
            <a:r>
              <a:rPr lang="uk-UA" sz="1200" dirty="0">
                <a:latin typeface="Consolas" panose="020B0609020204030204" pitchFamily="49" charset="0"/>
              </a:rPr>
              <a:t>//Оклад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uk-UA" sz="1200" dirty="0">
                <a:latin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</a:endParaRPr>
          </a:p>
          <a:p>
            <a:pPr algn="ctr"/>
            <a:endParaRPr lang="uk-UA" sz="1200" dirty="0">
              <a:latin typeface="Consolas" panose="020B0609020204030204" pitchFamily="49" charset="0"/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8FDA70A4-7E7E-41BA-A905-1BFC48F81FF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>
            <a:off x="4707724" y="4619862"/>
            <a:ext cx="0" cy="2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Блок-схема: процес 7">
            <a:extLst>
              <a:ext uri="{FF2B5EF4-FFF2-40B4-BE49-F238E27FC236}">
                <a16:creationId xmlns:a16="http://schemas.microsoft.com/office/drawing/2014/main" id="{C1CB1DB4-0F3D-45F7-8A8C-2F6D41460B3D}"/>
              </a:ext>
            </a:extLst>
          </p:cNvPr>
          <p:cNvSpPr/>
          <p:nvPr/>
        </p:nvSpPr>
        <p:spPr>
          <a:xfrm>
            <a:off x="3351281" y="628261"/>
            <a:ext cx="2712886" cy="3688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Consolas" panose="020B0609020204030204" pitchFamily="49" charset="0"/>
              </a:rPr>
              <a:t>Встановлення кодування </a:t>
            </a:r>
          </a:p>
          <a:p>
            <a:pPr algn="ctr"/>
            <a:r>
              <a:rPr lang="uk-UA" sz="1200" dirty="0">
                <a:latin typeface="Consolas" panose="020B0609020204030204" pitchFamily="49" charset="0"/>
              </a:rPr>
              <a:t>вводу-виводу </a:t>
            </a:r>
            <a:r>
              <a:rPr lang="ru-RU" sz="1200" dirty="0">
                <a:latin typeface="Consolas" panose="020B0609020204030204" pitchFamily="49" charset="0"/>
              </a:rPr>
              <a:t>консолі - 1251</a:t>
            </a:r>
            <a:endParaRPr lang="uk-UA" sz="1200" dirty="0">
              <a:latin typeface="Consolas" panose="020B0609020204030204" pitchFamily="49" charset="0"/>
            </a:endParaRP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30FA2D50-46DE-471B-A1CB-BD3369916EA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707724" y="997074"/>
            <a:ext cx="0" cy="39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EE6E836-DC61-48BA-A655-B3393D8B86E0}"/>
              </a:ext>
            </a:extLst>
          </p:cNvPr>
          <p:cNvSpPr/>
          <p:nvPr/>
        </p:nvSpPr>
        <p:spPr>
          <a:xfrm>
            <a:off x="7327355" y="4890541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Блок-схема: дані 10">
            <a:extLst>
              <a:ext uri="{FF2B5EF4-FFF2-40B4-BE49-F238E27FC236}">
                <a16:creationId xmlns:a16="http://schemas.microsoft.com/office/drawing/2014/main" id="{F6E8FCFB-89D3-48E3-975A-EA43499896CA}"/>
              </a:ext>
            </a:extLst>
          </p:cNvPr>
          <p:cNvSpPr/>
          <p:nvPr/>
        </p:nvSpPr>
        <p:spPr>
          <a:xfrm>
            <a:off x="2358773" y="4890542"/>
            <a:ext cx="4697901" cy="541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Item*</a:t>
            </a:r>
            <a:r>
              <a:rPr lang="uk-UA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all_items = 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endParaRPr lang="uk-UA" sz="1600" dirty="0">
              <a:latin typeface="Consolas" panose="020B0609020204030204" pitchFamily="49" charset="0"/>
            </a:endParaRPr>
          </a:p>
        </p:txBody>
      </p: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64687A1B-0A9E-4427-904D-E0A8893E8452}"/>
              </a:ext>
            </a:extLst>
          </p:cNvPr>
          <p:cNvCxnSpPr>
            <a:cxnSpLocks/>
            <a:stCxn id="10" idx="2"/>
            <a:endCxn id="11" idx="5"/>
          </p:cNvCxnSpPr>
          <p:nvPr/>
        </p:nvCxnSpPr>
        <p:spPr>
          <a:xfrm flipH="1">
            <a:off x="6586884" y="5161222"/>
            <a:ext cx="740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F589A777-8CD1-4150-91C3-7F68F69E7A9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707723" y="5431903"/>
            <a:ext cx="1" cy="2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353B55CB-C9E0-4A0F-BAD7-E348CE5B0E79}"/>
              </a:ext>
            </a:extLst>
          </p:cNvPr>
          <p:cNvSpPr/>
          <p:nvPr/>
        </p:nvSpPr>
        <p:spPr>
          <a:xfrm>
            <a:off x="4437042" y="5702583"/>
            <a:ext cx="541361" cy="541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</a:t>
            </a:r>
            <a:endParaRPr lang="uk-U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10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Props1.xml><?xml version="1.0" encoding="utf-8"?>
<ds:datastoreItem xmlns:ds="http://schemas.openxmlformats.org/officeDocument/2006/customXml" ds:itemID="{FAE601BE-80B4-4EF4-9691-A1420A544E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2030</Words>
  <Application>Microsoft Office PowerPoint</Application>
  <PresentationFormat>Екран (4:3)</PresentationFormat>
  <Paragraphs>356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Теа Камій</dc:creator>
  <cp:lastModifiedBy>Теа Камій</cp:lastModifiedBy>
  <cp:revision>39</cp:revision>
  <dcterms:created xsi:type="dcterms:W3CDTF">2017-12-21T12:26:41Z</dcterms:created>
  <dcterms:modified xsi:type="dcterms:W3CDTF">2017-12-27T00:22:25Z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