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63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22.06.18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65CB3-77C8-4C23-B4D2-F45ABC6D0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Turing Machine Algorithm Visualizer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931882C-7F8D-4DD8-B03B-38F8A0F8E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uk-UA" dirty="0"/>
              <a:t>ізуалізатор алгоритмів </a:t>
            </a:r>
            <a:r>
              <a:rPr lang="en-US" dirty="0"/>
              <a:t>Ma</a:t>
            </a:r>
            <a:r>
              <a:rPr lang="ru-RU" dirty="0"/>
              <a:t>ШИНИ Тьюринга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882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F78D5C-ABAE-47A8-AF5D-9252EDEB62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698" y="263586"/>
            <a:ext cx="11356772" cy="633082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Бульбашка прямої мови: прямокутна з округленими кутами 46">
            <a:extLst>
              <a:ext uri="{FF2B5EF4-FFF2-40B4-BE49-F238E27FC236}">
                <a16:creationId xmlns:a16="http://schemas.microsoft.com/office/drawing/2014/main" id="{F6A3BA12-3665-4C5E-A614-4BD3EE7EBEA5}"/>
              </a:ext>
            </a:extLst>
          </p:cNvPr>
          <p:cNvSpPr/>
          <p:nvPr/>
        </p:nvSpPr>
        <p:spPr>
          <a:xfrm>
            <a:off x="9121786" y="3067266"/>
            <a:ext cx="1932137" cy="933238"/>
          </a:xfrm>
          <a:prstGeom prst="wedgeRoundRectCallout">
            <a:avLst>
              <a:gd name="adj1" fmla="val -37659"/>
              <a:gd name="adj2" fmla="val -99160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Історія змін слова</a:t>
            </a:r>
            <a:endParaRPr lang="uk-UA" dirty="0"/>
          </a:p>
        </p:txBody>
      </p:sp>
      <p:sp>
        <p:nvSpPr>
          <p:cNvPr id="53" name="Бульбашка прямої мови: прямокутна з округленими кутами 52">
            <a:extLst>
              <a:ext uri="{FF2B5EF4-FFF2-40B4-BE49-F238E27FC236}">
                <a16:creationId xmlns:a16="http://schemas.microsoft.com/office/drawing/2014/main" id="{DCA30293-39DB-43FC-9FD4-313914FAE7B4}"/>
              </a:ext>
            </a:extLst>
          </p:cNvPr>
          <p:cNvSpPr/>
          <p:nvPr/>
        </p:nvSpPr>
        <p:spPr>
          <a:xfrm>
            <a:off x="7753342" y="338360"/>
            <a:ext cx="2034408" cy="339851"/>
          </a:xfrm>
          <a:prstGeom prst="wedgeRoundRectCallout">
            <a:avLst>
              <a:gd name="adj1" fmla="val 12599"/>
              <a:gd name="adj2" fmla="val 116010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uk-UA" dirty="0"/>
              <a:t>хідне слово</a:t>
            </a:r>
          </a:p>
        </p:txBody>
      </p:sp>
      <p:sp>
        <p:nvSpPr>
          <p:cNvPr id="54" name="Бульбашка прямої мови: прямокутна з округленими кутами 53">
            <a:extLst>
              <a:ext uri="{FF2B5EF4-FFF2-40B4-BE49-F238E27FC236}">
                <a16:creationId xmlns:a16="http://schemas.microsoft.com/office/drawing/2014/main" id="{3610A449-E511-439F-A20C-2E17FE3068B7}"/>
              </a:ext>
            </a:extLst>
          </p:cNvPr>
          <p:cNvSpPr/>
          <p:nvPr/>
        </p:nvSpPr>
        <p:spPr>
          <a:xfrm>
            <a:off x="2858542" y="1161096"/>
            <a:ext cx="2088336" cy="363569"/>
          </a:xfrm>
          <a:prstGeom prst="wedgeRoundRectCallout">
            <a:avLst>
              <a:gd name="adj1" fmla="val -54022"/>
              <a:gd name="adj2" fmla="val 121588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Історія станів</a:t>
            </a:r>
          </a:p>
        </p:txBody>
      </p:sp>
      <p:sp>
        <p:nvSpPr>
          <p:cNvPr id="61" name="Бульбашка прямої мови: прямокутна з округленими кутами 60">
            <a:extLst>
              <a:ext uri="{FF2B5EF4-FFF2-40B4-BE49-F238E27FC236}">
                <a16:creationId xmlns:a16="http://schemas.microsoft.com/office/drawing/2014/main" id="{BD57B28C-5CF7-4AF1-AD9D-89554061CA41}"/>
              </a:ext>
            </a:extLst>
          </p:cNvPr>
          <p:cNvSpPr/>
          <p:nvPr/>
        </p:nvSpPr>
        <p:spPr>
          <a:xfrm>
            <a:off x="6327171" y="1128011"/>
            <a:ext cx="2694421" cy="363569"/>
          </a:xfrm>
          <a:prstGeom prst="wedgeRoundRectCallout">
            <a:avLst>
              <a:gd name="adj1" fmla="val -59442"/>
              <a:gd name="adj2" fmla="val -49719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Керування таблицею</a:t>
            </a:r>
            <a:endParaRPr lang="uk-UA" dirty="0"/>
          </a:p>
        </p:txBody>
      </p:sp>
      <p:sp>
        <p:nvSpPr>
          <p:cNvPr id="62" name="Бульбашка прямої мови: прямокутна з округленими кутами 61">
            <a:extLst>
              <a:ext uri="{FF2B5EF4-FFF2-40B4-BE49-F238E27FC236}">
                <a16:creationId xmlns:a16="http://schemas.microsoft.com/office/drawing/2014/main" id="{34EF4EB4-E5A8-46D0-88C7-235D2A6780A2}"/>
              </a:ext>
            </a:extLst>
          </p:cNvPr>
          <p:cNvSpPr/>
          <p:nvPr/>
        </p:nvSpPr>
        <p:spPr>
          <a:xfrm>
            <a:off x="6966921" y="5644423"/>
            <a:ext cx="2331191" cy="339851"/>
          </a:xfrm>
          <a:prstGeom prst="wedgeRoundRectCallout">
            <a:avLst>
              <a:gd name="adj1" fmla="val -76764"/>
              <a:gd name="adj2" fmla="val -164616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Робоча стрічка</a:t>
            </a:r>
          </a:p>
        </p:txBody>
      </p:sp>
      <p:sp>
        <p:nvSpPr>
          <p:cNvPr id="31" name="Бульбашка прямої мови: прямокутна з округленими кутами 30">
            <a:extLst>
              <a:ext uri="{FF2B5EF4-FFF2-40B4-BE49-F238E27FC236}">
                <a16:creationId xmlns:a16="http://schemas.microsoft.com/office/drawing/2014/main" id="{A56637A9-E3B9-4AA8-AA21-E63ECD6856C9}"/>
              </a:ext>
            </a:extLst>
          </p:cNvPr>
          <p:cNvSpPr/>
          <p:nvPr/>
        </p:nvSpPr>
        <p:spPr>
          <a:xfrm>
            <a:off x="7322263" y="6288163"/>
            <a:ext cx="2705315" cy="392643"/>
          </a:xfrm>
          <a:prstGeom prst="wedgeRoundRectCallout">
            <a:avLst>
              <a:gd name="adj1" fmla="val -77139"/>
              <a:gd name="adj2" fmla="val -134205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Швидкість виконання</a:t>
            </a:r>
          </a:p>
        </p:txBody>
      </p:sp>
      <p:sp>
        <p:nvSpPr>
          <p:cNvPr id="32" name="Бульбашка прямої мови: прямокутна з округленими кутами 31">
            <a:extLst>
              <a:ext uri="{FF2B5EF4-FFF2-40B4-BE49-F238E27FC236}">
                <a16:creationId xmlns:a16="http://schemas.microsoft.com/office/drawing/2014/main" id="{56A044D5-BEF2-4D09-A8C8-E4BE46E77835}"/>
              </a:ext>
            </a:extLst>
          </p:cNvPr>
          <p:cNvSpPr/>
          <p:nvPr/>
        </p:nvSpPr>
        <p:spPr>
          <a:xfrm>
            <a:off x="1263722" y="6084357"/>
            <a:ext cx="3705066" cy="392643"/>
          </a:xfrm>
          <a:prstGeom prst="wedgeRoundRectCallout">
            <a:avLst>
              <a:gd name="adj1" fmla="val 65657"/>
              <a:gd name="adj2" fmla="val -19072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  <a:r>
              <a:rPr lang="uk-UA" dirty="0"/>
              <a:t>ерування роботою машини</a:t>
            </a:r>
          </a:p>
        </p:txBody>
      </p:sp>
      <p:sp>
        <p:nvSpPr>
          <p:cNvPr id="33" name="Бульбашка прямої мови: прямокутна з округленими кутами 32">
            <a:extLst>
              <a:ext uri="{FF2B5EF4-FFF2-40B4-BE49-F238E27FC236}">
                <a16:creationId xmlns:a16="http://schemas.microsoft.com/office/drawing/2014/main" id="{50494E2E-6237-4110-99F2-33B63AFE4B41}"/>
              </a:ext>
            </a:extLst>
          </p:cNvPr>
          <p:cNvSpPr/>
          <p:nvPr/>
        </p:nvSpPr>
        <p:spPr>
          <a:xfrm>
            <a:off x="3821887" y="5455229"/>
            <a:ext cx="1213646" cy="334421"/>
          </a:xfrm>
          <a:prstGeom prst="wedgeRoundRectCallout">
            <a:avLst>
              <a:gd name="adj1" fmla="val 66212"/>
              <a:gd name="adj2" fmla="val -136822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Каретка </a:t>
            </a:r>
            <a:endParaRPr lang="uk-UA" dirty="0"/>
          </a:p>
        </p:txBody>
      </p:sp>
      <p:sp>
        <p:nvSpPr>
          <p:cNvPr id="34" name="Бульбашка прямої мови: прямокутна з округленими кутами 33">
            <a:extLst>
              <a:ext uri="{FF2B5EF4-FFF2-40B4-BE49-F238E27FC236}">
                <a16:creationId xmlns:a16="http://schemas.microsoft.com/office/drawing/2014/main" id="{754109D5-3CCF-4560-AE7A-F52005BFA0E0}"/>
              </a:ext>
            </a:extLst>
          </p:cNvPr>
          <p:cNvSpPr/>
          <p:nvPr/>
        </p:nvSpPr>
        <p:spPr>
          <a:xfrm>
            <a:off x="7999412" y="4191858"/>
            <a:ext cx="2875721" cy="736028"/>
          </a:xfrm>
          <a:prstGeom prst="wedgeRoundRectCallout">
            <a:avLst>
              <a:gd name="adj1" fmla="val -43681"/>
              <a:gd name="adj2" fmla="val -135489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Режим редагування</a:t>
            </a:r>
          </a:p>
          <a:p>
            <a:pPr algn="ctr"/>
            <a:r>
              <a:rPr lang="ru-RU" dirty="0"/>
              <a:t>правила </a:t>
            </a:r>
            <a:endParaRPr lang="uk-UA" dirty="0"/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CF35A732-DAE6-4991-8A2D-FED7A61D1C54}"/>
              </a:ext>
            </a:extLst>
          </p:cNvPr>
          <p:cNvSpPr/>
          <p:nvPr/>
        </p:nvSpPr>
        <p:spPr>
          <a:xfrm>
            <a:off x="2056938" y="162215"/>
            <a:ext cx="3519265" cy="639093"/>
          </a:xfrm>
          <a:prstGeom prst="wedgeRoundRectCallout">
            <a:avLst>
              <a:gd name="adj1" fmla="val -42808"/>
              <a:gd name="adj2" fmla="val 64577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Завантаження/</a:t>
            </a:r>
            <a:r>
              <a:rPr lang="uk-UA" noProof="1"/>
              <a:t>збереження</a:t>
            </a:r>
            <a:r>
              <a:rPr lang="ru-RU" dirty="0"/>
              <a:t> правил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682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4247E-248E-4D28-9C6C-2B78B9C56D09}"/>
              </a:ext>
            </a:extLst>
          </p:cNvPr>
          <p:cNvSpPr txBox="1"/>
          <p:nvPr/>
        </p:nvSpPr>
        <p:spPr>
          <a:xfrm>
            <a:off x="1193006" y="920621"/>
            <a:ext cx="98059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Turing Machine Algorithm Visualizer </a:t>
            </a:r>
            <a:r>
              <a:rPr lang="ru-RU" sz="2000" dirty="0"/>
              <a:t>– </a:t>
            </a:r>
            <a:r>
              <a:rPr lang="uk-UA" sz="2000" dirty="0"/>
              <a:t>програма для покрокової візуалізації та тестування алгоритмів</a:t>
            </a:r>
            <a:r>
              <a:rPr lang="ru-RU" sz="2000" dirty="0"/>
              <a:t> машин Тьюринга</a:t>
            </a:r>
            <a:r>
              <a:rPr lang="uk-UA" sz="2000" dirty="0"/>
              <a:t>.</a:t>
            </a:r>
          </a:p>
          <a:p>
            <a:endParaRPr lang="uk-UA" sz="2000" dirty="0"/>
          </a:p>
          <a:p>
            <a:r>
              <a:rPr lang="uk-UA" sz="2000" dirty="0"/>
              <a:t>Для перевірки алгоритму є всього 3 простих кроки</a:t>
            </a:r>
          </a:p>
          <a:p>
            <a:pPr marL="342900" indent="-342900">
              <a:buAutoNum type="arabicPeriod"/>
            </a:pPr>
            <a:endParaRPr lang="uk-UA" sz="2000" dirty="0"/>
          </a:p>
          <a:p>
            <a:pPr marL="342900" indent="-342900">
              <a:buAutoNum type="arabicPeriod"/>
            </a:pPr>
            <a:r>
              <a:rPr lang="uk-UA" sz="2000" dirty="0"/>
              <a:t>Для початку роботи потрібно ввести вхідне слово</a:t>
            </a:r>
          </a:p>
          <a:p>
            <a:pPr marL="342900" indent="-342900">
              <a:buAutoNum type="arabicPeriod"/>
            </a:pPr>
            <a:r>
              <a:rPr lang="uk-UA" sz="2000" dirty="0"/>
              <a:t>Далі додати потрібну кількість правил, за потреби змінюючи їх порядок.  </a:t>
            </a:r>
          </a:p>
          <a:p>
            <a:pPr marL="342900" indent="-342900">
              <a:buAutoNum type="arabicPeriod"/>
            </a:pPr>
            <a:r>
              <a:rPr lang="uk-UA" sz="2000" dirty="0"/>
              <a:t>Натиснути кнопку </a:t>
            </a:r>
            <a:r>
              <a:rPr lang="en-US" sz="2000" dirty="0"/>
              <a:t>“Redo”		</a:t>
            </a:r>
            <a:r>
              <a:rPr lang="ru-RU" sz="2000" dirty="0"/>
              <a:t>або </a:t>
            </a:r>
            <a:r>
              <a:rPr lang="en-US" sz="2000" dirty="0"/>
              <a:t>“Start”</a:t>
            </a:r>
            <a:endParaRPr lang="uk-UA" sz="2000" dirty="0"/>
          </a:p>
          <a:p>
            <a:endParaRPr lang="uk-UA" sz="2000" dirty="0"/>
          </a:p>
          <a:p>
            <a:r>
              <a:rPr lang="uk-UA" sz="2000" dirty="0"/>
              <a:t> Для зупинки натискаємо </a:t>
            </a:r>
            <a:r>
              <a:rPr lang="en-US" sz="2000" dirty="0"/>
              <a:t>“Stop” 	</a:t>
            </a:r>
            <a:r>
              <a:rPr lang="ru-RU" sz="2000" dirty="0"/>
              <a:t>або </a:t>
            </a:r>
            <a:r>
              <a:rPr lang="en-US" sz="2000" dirty="0"/>
              <a:t>“Pause”	</a:t>
            </a:r>
            <a:r>
              <a:rPr lang="ru-RU" sz="2000" dirty="0"/>
              <a:t> </a:t>
            </a:r>
            <a:r>
              <a:rPr lang="en-US" sz="2000" dirty="0"/>
              <a:t>   </a:t>
            </a:r>
            <a:r>
              <a:rPr lang="ru-RU" sz="2000" dirty="0"/>
              <a:t>в</a:t>
            </a:r>
            <a:r>
              <a:rPr lang="uk-UA" sz="2000" dirty="0"/>
              <a:t>ідповідно</a:t>
            </a:r>
            <a:r>
              <a:rPr lang="en-US" sz="2000" dirty="0"/>
              <a:t>.</a:t>
            </a:r>
          </a:p>
          <a:p>
            <a:r>
              <a:rPr lang="ru-RU" sz="2000" dirty="0"/>
              <a:t>Після натискання </a:t>
            </a:r>
            <a:r>
              <a:rPr lang="en-US" sz="2000" dirty="0"/>
              <a:t>“Stop”</a:t>
            </a:r>
            <a:r>
              <a:rPr lang="ru-RU" sz="2000" dirty="0"/>
              <a:t> роботу алгоритму буде перезупущено при наступному старті.</a:t>
            </a:r>
          </a:p>
          <a:p>
            <a:r>
              <a:rPr lang="ru-RU" sz="2000" dirty="0"/>
              <a:t>Кратність швидкості в 1 сек. можна вибрати в випадаючому списку</a:t>
            </a:r>
          </a:p>
          <a:p>
            <a:r>
              <a:rPr lang="ru-RU" sz="2000" dirty="0"/>
              <a:t>10х – 1/10 секунди – 100мс</a:t>
            </a:r>
          </a:p>
          <a:p>
            <a:r>
              <a:rPr lang="ru-RU" sz="2000" dirty="0"/>
              <a:t>0.5х – 2 секунди відповідно </a:t>
            </a:r>
            <a:endParaRPr lang="uk-UA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1F0AC0-BB28-4514-9F81-384C8D7FD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00"/>
          <a:stretch/>
        </p:blipFill>
        <p:spPr>
          <a:xfrm>
            <a:off x="4879744" y="3089115"/>
            <a:ext cx="349804" cy="342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508E90-403C-4BD3-BA0E-C4FF0318C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00"/>
          <a:stretch/>
        </p:blipFill>
        <p:spPr>
          <a:xfrm>
            <a:off x="6890293" y="3089115"/>
            <a:ext cx="349804" cy="342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AC0457-8228-4BBB-B739-678D6C8F08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317"/>
          <a:stretch/>
        </p:blipFill>
        <p:spPr>
          <a:xfrm>
            <a:off x="5363110" y="3719846"/>
            <a:ext cx="398605" cy="342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14E51F-BFC1-4461-97D8-DB4CC2E2EB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95" r="41244" b="4927"/>
          <a:stretch/>
        </p:blipFill>
        <p:spPr>
          <a:xfrm>
            <a:off x="7489859" y="3728294"/>
            <a:ext cx="359595" cy="3260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432638-6B1E-4593-BA98-4732F23AA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8868" y="4680079"/>
            <a:ext cx="1000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4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4247E-248E-4D28-9C6C-2B78B9C56D09}"/>
              </a:ext>
            </a:extLst>
          </p:cNvPr>
          <p:cNvSpPr txBox="1"/>
          <p:nvPr/>
        </p:nvSpPr>
        <p:spPr>
          <a:xfrm>
            <a:off x="398715" y="534570"/>
            <a:ext cx="83445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Редагування правил</a:t>
            </a:r>
          </a:p>
          <a:p>
            <a:r>
              <a:rPr lang="uk-UA" sz="2000" dirty="0"/>
              <a:t> </a:t>
            </a:r>
          </a:p>
          <a:p>
            <a:r>
              <a:rPr lang="uk-UA" sz="2000" dirty="0"/>
              <a:t>Для перемикання в режим редагування потрібно натиснути на відповідне правило.</a:t>
            </a:r>
          </a:p>
          <a:p>
            <a:endParaRPr lang="uk-UA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642185-341E-4A04-A4A2-7237A0FA1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0" t="5396" r="777" b="7836"/>
          <a:stretch/>
        </p:blipFill>
        <p:spPr>
          <a:xfrm>
            <a:off x="3647111" y="1715481"/>
            <a:ext cx="4719477" cy="1272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BEF1F-C4AD-41D3-AC9F-4CBA398F5B98}"/>
              </a:ext>
            </a:extLst>
          </p:cNvPr>
          <p:cNvSpPr txBox="1"/>
          <p:nvPr/>
        </p:nvSpPr>
        <p:spPr>
          <a:xfrm>
            <a:off x="398715" y="2645699"/>
            <a:ext cx="111246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Формат правил</a:t>
            </a:r>
            <a:br>
              <a:rPr lang="uk-UA" sz="2000" dirty="0"/>
            </a:br>
            <a:endParaRPr lang="uk-UA" sz="2000" dirty="0"/>
          </a:p>
          <a:p>
            <a:r>
              <a:rPr lang="en-US" sz="2000" dirty="0"/>
              <a:t>[</a:t>
            </a:r>
            <a:r>
              <a:rPr lang="ru-RU" sz="2000" dirty="0"/>
              <a:t>Номер наступного стану</a:t>
            </a:r>
            <a:r>
              <a:rPr lang="uk-UA" sz="2000" dirty="0"/>
              <a:t> </a:t>
            </a:r>
            <a:r>
              <a:rPr lang="en-US" sz="2000" dirty="0"/>
              <a:t>Q].[</a:t>
            </a:r>
            <a:r>
              <a:rPr lang="ru-RU" sz="2000" dirty="0"/>
              <a:t>Теперішня зам</a:t>
            </a:r>
            <a:r>
              <a:rPr lang="uk-UA" sz="2000" dirty="0"/>
              <a:t>іна </a:t>
            </a:r>
            <a:r>
              <a:rPr lang="en-US" sz="2000" dirty="0"/>
              <a:t>].[</a:t>
            </a:r>
            <a:r>
              <a:rPr lang="uk-UA" sz="2000" dirty="0"/>
              <a:t>Напрямок каретки після заміни</a:t>
            </a:r>
            <a:r>
              <a:rPr lang="en-US" sz="2000" dirty="0"/>
              <a:t>]</a:t>
            </a:r>
            <a:endParaRPr lang="uk-UA" sz="2000" dirty="0"/>
          </a:p>
          <a:p>
            <a:r>
              <a:rPr lang="uk-UA" dirty="0"/>
              <a:t>Наприклад </a:t>
            </a:r>
          </a:p>
          <a:p>
            <a:r>
              <a:rPr lang="en-US" dirty="0"/>
              <a:t>		 </a:t>
            </a:r>
            <a:r>
              <a:rPr lang="ru-RU" dirty="0"/>
              <a:t>Наступний стан – 2,</a:t>
            </a:r>
            <a:endParaRPr lang="en-US" dirty="0"/>
          </a:p>
          <a:p>
            <a:r>
              <a:rPr lang="uk-UA" dirty="0"/>
              <a:t>2.1.</a:t>
            </a:r>
            <a:r>
              <a:rPr lang="en-US" dirty="0"/>
              <a:t>L =&gt; </a:t>
            </a:r>
            <a:r>
              <a:rPr lang="uk-UA" dirty="0"/>
              <a:t>Теперішня</a:t>
            </a:r>
            <a:r>
              <a:rPr lang="ru-RU" dirty="0"/>
              <a:t> </a:t>
            </a:r>
            <a:r>
              <a:rPr lang="uk-UA" dirty="0"/>
              <a:t>заміна</a:t>
            </a:r>
            <a:r>
              <a:rPr lang="ru-RU" dirty="0"/>
              <a:t> </a:t>
            </a:r>
            <a:r>
              <a:rPr lang="uk-UA" dirty="0"/>
              <a:t>під</a:t>
            </a:r>
            <a:r>
              <a:rPr lang="ru-RU" dirty="0"/>
              <a:t> </a:t>
            </a:r>
            <a:r>
              <a:rPr lang="uk-UA" dirty="0"/>
              <a:t>кареткою</a:t>
            </a:r>
            <a:r>
              <a:rPr lang="ru-RU" dirty="0"/>
              <a:t> – 1,</a:t>
            </a:r>
          </a:p>
          <a:p>
            <a:pPr lvl="2"/>
            <a:r>
              <a:rPr lang="ru-RU" dirty="0"/>
              <a:t> </a:t>
            </a:r>
            <a:r>
              <a:rPr lang="uk-UA" dirty="0"/>
              <a:t>Напрямок</a:t>
            </a:r>
            <a:r>
              <a:rPr lang="ru-RU" dirty="0"/>
              <a:t> </a:t>
            </a:r>
            <a:r>
              <a:rPr lang="uk-UA" dirty="0"/>
              <a:t>руху</a:t>
            </a:r>
            <a:r>
              <a:rPr lang="ru-RU" dirty="0"/>
              <a:t> каретки </a:t>
            </a:r>
            <a:r>
              <a:rPr lang="uk-UA" dirty="0"/>
              <a:t>після</a:t>
            </a:r>
            <a:r>
              <a:rPr lang="ru-RU" dirty="0"/>
              <a:t> </a:t>
            </a:r>
            <a:r>
              <a:rPr lang="uk-UA" dirty="0"/>
              <a:t>заміни</a:t>
            </a:r>
            <a:r>
              <a:rPr lang="ru-RU" dirty="0"/>
              <a:t> – </a:t>
            </a:r>
            <a:r>
              <a:rPr lang="en-US" dirty="0"/>
              <a:t>L</a:t>
            </a:r>
          </a:p>
          <a:p>
            <a:r>
              <a:rPr lang="uk-UA" sz="2000" dirty="0"/>
              <a:t>Наявні напрямки -  </a:t>
            </a:r>
            <a:r>
              <a:rPr lang="en-US" sz="2000" dirty="0"/>
              <a:t>S – Stop, R - Right, L – Left.</a:t>
            </a:r>
          </a:p>
          <a:p>
            <a:r>
              <a:rPr lang="ru-RU" sz="2000" dirty="0"/>
              <a:t>Проб</a:t>
            </a:r>
            <a:r>
              <a:rPr lang="uk-UA" sz="2000" dirty="0"/>
              <a:t>іл – заміна на пусту комірку.</a:t>
            </a:r>
          </a:p>
          <a:p>
            <a:r>
              <a:rPr lang="uk-UA" sz="2000" dirty="0"/>
              <a:t>У разі якщо заміна не потрібна маркер має бути відповідний назві рядка з правилом</a:t>
            </a:r>
            <a:endParaRPr lang="en-US" sz="2000" dirty="0"/>
          </a:p>
          <a:p>
            <a:endParaRPr lang="uk-UA" sz="2000" dirty="0"/>
          </a:p>
          <a:p>
            <a:endParaRPr lang="uk-UA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056B04-D2CA-49D5-B391-FCDCFB2B7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309" y="3972511"/>
            <a:ext cx="26765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9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4247E-248E-4D28-9C6C-2B78B9C56D09}"/>
              </a:ext>
            </a:extLst>
          </p:cNvPr>
          <p:cNvSpPr txBox="1"/>
          <p:nvPr/>
        </p:nvSpPr>
        <p:spPr>
          <a:xfrm>
            <a:off x="768968" y="1119531"/>
            <a:ext cx="8344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Редагування правил</a:t>
            </a:r>
          </a:p>
          <a:p>
            <a:r>
              <a:rPr lang="uk-UA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BEF1F-C4AD-41D3-AC9F-4CBA398F5B98}"/>
              </a:ext>
            </a:extLst>
          </p:cNvPr>
          <p:cNvSpPr txBox="1"/>
          <p:nvPr/>
        </p:nvSpPr>
        <p:spPr>
          <a:xfrm>
            <a:off x="768968" y="1888972"/>
            <a:ext cx="111246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Для додавання та видалення </a:t>
            </a:r>
          </a:p>
          <a:p>
            <a:r>
              <a:rPr lang="uk-UA" sz="2000" dirty="0"/>
              <a:t>колонок та рядків є відповідні кнопки</a:t>
            </a:r>
          </a:p>
          <a:p>
            <a:endParaRPr lang="uk-UA" sz="2000" dirty="0"/>
          </a:p>
          <a:p>
            <a:r>
              <a:rPr lang="uk-UA" sz="2000" dirty="0"/>
              <a:t>Найменша кількість рядків та колонок – 1, </a:t>
            </a:r>
          </a:p>
          <a:p>
            <a:r>
              <a:rPr lang="uk-UA" sz="2000" dirty="0"/>
              <a:t>що тотожно відповідає 1 правилу з маркером ‘ ‘</a:t>
            </a:r>
            <a:r>
              <a:rPr lang="en-US" sz="2000" dirty="0"/>
              <a:t>(</a:t>
            </a:r>
            <a:r>
              <a:rPr lang="ru-RU" sz="2000" dirty="0"/>
              <a:t>пуста комірка</a:t>
            </a:r>
            <a:r>
              <a:rPr lang="en-US" sz="2000" dirty="0"/>
              <a:t>)</a:t>
            </a:r>
            <a:endParaRPr lang="uk-UA" sz="2000" dirty="0"/>
          </a:p>
          <a:p>
            <a:endParaRPr lang="uk-UA" sz="2000" dirty="0"/>
          </a:p>
          <a:p>
            <a:r>
              <a:rPr lang="uk-UA" sz="2000" dirty="0"/>
              <a:t>Кількість правил не є обмеженою</a:t>
            </a:r>
          </a:p>
          <a:p>
            <a:r>
              <a:rPr lang="uk-UA" sz="2000" dirty="0"/>
              <a:t>Додавати рядки з існуючими маркерами не можливо для запобігання дублікатів</a:t>
            </a:r>
          </a:p>
          <a:p>
            <a:endParaRPr lang="uk-UA" sz="2000" dirty="0"/>
          </a:p>
          <a:p>
            <a:r>
              <a:rPr lang="uk-UA" sz="2000" dirty="0"/>
              <a:t>Якщо під кареткою виявиться невідомий символ буде виведено відповідне повідомлення та машина припинить роботу</a:t>
            </a:r>
          </a:p>
          <a:p>
            <a:endParaRPr lang="uk-UA" sz="2000" dirty="0"/>
          </a:p>
          <a:p>
            <a:br>
              <a:rPr lang="uk-UA" sz="2000" dirty="0"/>
            </a:br>
            <a:endParaRPr lang="uk-UA" sz="2000" dirty="0"/>
          </a:p>
          <a:p>
            <a:endParaRPr lang="uk-UA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F5E80E-3470-4F08-B227-7006130C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550" y="1888972"/>
            <a:ext cx="18288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4247E-248E-4D28-9C6C-2B78B9C56D09}"/>
              </a:ext>
            </a:extLst>
          </p:cNvPr>
          <p:cNvSpPr txBox="1"/>
          <p:nvPr/>
        </p:nvSpPr>
        <p:spPr>
          <a:xfrm>
            <a:off x="398715" y="534570"/>
            <a:ext cx="834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Таблиця правил</a:t>
            </a:r>
            <a:endParaRPr lang="uk-UA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C561B6-3111-4FC8-9A6E-A4282638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102" y="1171166"/>
            <a:ext cx="6196103" cy="3559464"/>
          </a:xfrm>
          <a:prstGeom prst="rect">
            <a:avLst/>
          </a:prstGeom>
        </p:spPr>
      </p:pic>
      <p:sp>
        <p:nvSpPr>
          <p:cNvPr id="4" name="Бульбашка прямої мови: овальна 3">
            <a:extLst>
              <a:ext uri="{FF2B5EF4-FFF2-40B4-BE49-F238E27FC236}">
                <a16:creationId xmlns:a16="http://schemas.microsoft.com/office/drawing/2014/main" id="{2FE99F02-3C55-4126-BDAA-F0EEF56A5791}"/>
              </a:ext>
            </a:extLst>
          </p:cNvPr>
          <p:cNvSpPr/>
          <p:nvPr/>
        </p:nvSpPr>
        <p:spPr>
          <a:xfrm>
            <a:off x="8311385" y="101951"/>
            <a:ext cx="2786105" cy="890981"/>
          </a:xfrm>
          <a:prstGeom prst="wedgeEllipseCallout">
            <a:avLst>
              <a:gd name="adj1" fmla="val -27099"/>
              <a:gd name="adj2" fmla="val 652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Позначення стану</a:t>
            </a:r>
          </a:p>
        </p:txBody>
      </p:sp>
      <p:sp>
        <p:nvSpPr>
          <p:cNvPr id="7" name="Бульбашка прямої мови: овальна 6">
            <a:extLst>
              <a:ext uri="{FF2B5EF4-FFF2-40B4-BE49-F238E27FC236}">
                <a16:creationId xmlns:a16="http://schemas.microsoft.com/office/drawing/2014/main" id="{CE71A78C-04AD-4987-8FE5-C7926A340A7C}"/>
              </a:ext>
            </a:extLst>
          </p:cNvPr>
          <p:cNvSpPr/>
          <p:nvPr/>
        </p:nvSpPr>
        <p:spPr>
          <a:xfrm>
            <a:off x="4281054" y="3702417"/>
            <a:ext cx="2342847" cy="925922"/>
          </a:xfrm>
          <a:prstGeom prst="wedgeEllipseCallout">
            <a:avLst>
              <a:gd name="adj1" fmla="val 19994"/>
              <a:gd name="adj2" fmla="val -11175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Символ під кареткою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9D239-233B-4220-85C5-1FC30046ED50}"/>
              </a:ext>
            </a:extLst>
          </p:cNvPr>
          <p:cNvSpPr txBox="1"/>
          <p:nvPr/>
        </p:nvSpPr>
        <p:spPr>
          <a:xfrm>
            <a:off x="331225" y="1245940"/>
            <a:ext cx="4239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Відображення теперішнього стану машини – перетин назви колонки та рядка.</a:t>
            </a:r>
          </a:p>
          <a:p>
            <a:r>
              <a:rPr lang="uk-UA" dirty="0"/>
              <a:t>Тобто з рисунку видно що машина знаходиться в стані </a:t>
            </a:r>
            <a:r>
              <a:rPr lang="en-US" dirty="0"/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₁1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наступним </a:t>
            </a:r>
            <a:r>
              <a:rPr lang="uk-UA" dirty="0">
                <a:cs typeface="Times New Roman" panose="02020603050405020304" pitchFamily="18" charset="0"/>
              </a:rPr>
              <a:t>є стан </a:t>
            </a:r>
            <a:r>
              <a:rPr lang="en-US" dirty="0"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</a:t>
            </a:r>
            <a:endParaRPr lang="uk-UA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7897D-875B-4C3D-8A2D-4D5EA4F5FFDE}"/>
              </a:ext>
            </a:extLst>
          </p:cNvPr>
          <p:cNvSpPr txBox="1"/>
          <p:nvPr/>
        </p:nvSpPr>
        <p:spPr>
          <a:xfrm>
            <a:off x="331225" y="4218149"/>
            <a:ext cx="42397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Відповідно в історії останнім буде </a:t>
            </a:r>
          </a:p>
          <a:p>
            <a:r>
              <a:rPr lang="uk-UA" dirty="0"/>
              <a:t>правило </a:t>
            </a:r>
            <a:br>
              <a:rPr lang="uk-UA" dirty="0"/>
            </a:br>
            <a:endParaRPr lang="uk-UA" sz="1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90BC2C-BE1F-41C9-B20A-082A1E07D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05" y="4869110"/>
            <a:ext cx="3057525" cy="7429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C8EB377-5D0D-40E6-900E-B93B7AFCC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762" y="5409752"/>
            <a:ext cx="2209800" cy="981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B7DB20-DC59-446A-B740-DBFE59A9752A}"/>
              </a:ext>
            </a:extLst>
          </p:cNvPr>
          <p:cNvSpPr txBox="1"/>
          <p:nvPr/>
        </p:nvSpPr>
        <p:spPr>
          <a:xfrm>
            <a:off x="8150709" y="4932808"/>
            <a:ext cx="42397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Та позиція маркера на стрічці</a:t>
            </a:r>
            <a:br>
              <a:rPr lang="uk-UA" dirty="0"/>
            </a:br>
            <a:endParaRPr lang="uk-UA" sz="1600" dirty="0"/>
          </a:p>
        </p:txBody>
      </p:sp>
      <p:sp>
        <p:nvSpPr>
          <p:cNvPr id="14" name="Бульбашка прямої мови: овальна 13">
            <a:extLst>
              <a:ext uri="{FF2B5EF4-FFF2-40B4-BE49-F238E27FC236}">
                <a16:creationId xmlns:a16="http://schemas.microsoft.com/office/drawing/2014/main" id="{2D7892BC-0BD0-48CC-8F9C-71584A527ABB}"/>
              </a:ext>
            </a:extLst>
          </p:cNvPr>
          <p:cNvSpPr/>
          <p:nvPr/>
        </p:nvSpPr>
        <p:spPr>
          <a:xfrm>
            <a:off x="2071254" y="5830194"/>
            <a:ext cx="2209800" cy="832673"/>
          </a:xfrm>
          <a:prstGeom prst="wedgeEllipseCallout">
            <a:avLst>
              <a:gd name="adj1" fmla="val 8640"/>
              <a:gd name="adj2" fmla="val -8841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</a:t>
            </a:r>
            <a:r>
              <a:rPr lang="uk-UA" dirty="0"/>
              <a:t>За</a:t>
            </a:r>
            <a:r>
              <a:rPr lang="ru-RU" dirty="0"/>
              <a:t>мі</a:t>
            </a:r>
            <a:r>
              <a:rPr lang="uk-UA" dirty="0"/>
              <a:t>на під краткою</a:t>
            </a:r>
          </a:p>
        </p:txBody>
      </p:sp>
      <p:sp>
        <p:nvSpPr>
          <p:cNvPr id="15" name="Бульбашка прямої мови: овальна 14">
            <a:extLst>
              <a:ext uri="{FF2B5EF4-FFF2-40B4-BE49-F238E27FC236}">
                <a16:creationId xmlns:a16="http://schemas.microsoft.com/office/drawing/2014/main" id="{35ADDDD7-D087-47F7-A80A-9A72FA8ED73C}"/>
              </a:ext>
            </a:extLst>
          </p:cNvPr>
          <p:cNvSpPr/>
          <p:nvPr/>
        </p:nvSpPr>
        <p:spPr>
          <a:xfrm>
            <a:off x="4281054" y="5842446"/>
            <a:ext cx="2209800" cy="832673"/>
          </a:xfrm>
          <a:prstGeom prst="wedgeEllipseCallout">
            <a:avLst>
              <a:gd name="adj1" fmla="val -82394"/>
              <a:gd name="adj2" fmla="val -974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</a:t>
            </a:r>
            <a:r>
              <a:rPr lang="ru-RU" dirty="0"/>
              <a:t>Рух каретки</a:t>
            </a:r>
            <a:endParaRPr lang="uk-UA" dirty="0"/>
          </a:p>
        </p:txBody>
      </p:sp>
      <p:sp>
        <p:nvSpPr>
          <p:cNvPr id="16" name="Бульбашка прямої мови: овальна 15">
            <a:extLst>
              <a:ext uri="{FF2B5EF4-FFF2-40B4-BE49-F238E27FC236}">
                <a16:creationId xmlns:a16="http://schemas.microsoft.com/office/drawing/2014/main" id="{A170A5A4-08CF-4363-BB21-7B359598CEC3}"/>
              </a:ext>
            </a:extLst>
          </p:cNvPr>
          <p:cNvSpPr/>
          <p:nvPr/>
        </p:nvSpPr>
        <p:spPr>
          <a:xfrm>
            <a:off x="76200" y="5686834"/>
            <a:ext cx="2209800" cy="832673"/>
          </a:xfrm>
          <a:prstGeom prst="wedgeEllipseCallout">
            <a:avLst>
              <a:gd name="adj1" fmla="val 83123"/>
              <a:gd name="adj2" fmla="val -7543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Q: </a:t>
            </a:r>
            <a:r>
              <a:rPr lang="ru-RU" dirty="0"/>
              <a:t>Номер стану</a:t>
            </a:r>
            <a:endParaRPr lang="uk-UA" dirty="0"/>
          </a:p>
        </p:txBody>
      </p:sp>
      <p:sp>
        <p:nvSpPr>
          <p:cNvPr id="17" name="Бульбашка прямої мови: овальна 16">
            <a:extLst>
              <a:ext uri="{FF2B5EF4-FFF2-40B4-BE49-F238E27FC236}">
                <a16:creationId xmlns:a16="http://schemas.microsoft.com/office/drawing/2014/main" id="{75D40E15-46EB-4ED9-96A3-4E4055FB40F9}"/>
              </a:ext>
            </a:extLst>
          </p:cNvPr>
          <p:cNvSpPr/>
          <p:nvPr/>
        </p:nvSpPr>
        <p:spPr>
          <a:xfrm>
            <a:off x="4089863" y="4771700"/>
            <a:ext cx="4060846" cy="1099416"/>
          </a:xfrm>
          <a:prstGeom prst="wedgeEllipseCallout">
            <a:avLst>
              <a:gd name="adj1" fmla="val -57107"/>
              <a:gd name="adj2" fmla="val -1826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RefState:</a:t>
            </a:r>
            <a:endParaRPr lang="ru-RU" dirty="0"/>
          </a:p>
          <a:p>
            <a:pPr algn="ctr"/>
            <a:r>
              <a:rPr lang="ru-RU" dirty="0"/>
              <a:t>Наступний стан, заміна та рух каретки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235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4247E-248E-4D28-9C6C-2B78B9C56D09}"/>
              </a:ext>
            </a:extLst>
          </p:cNvPr>
          <p:cNvSpPr txBox="1"/>
          <p:nvPr/>
        </p:nvSpPr>
        <p:spPr>
          <a:xfrm>
            <a:off x="481842" y="559509"/>
            <a:ext cx="834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Збереження та завантаження правил</a:t>
            </a:r>
            <a:endParaRPr lang="uk-UA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7DB20-DC59-446A-B740-DBFE59A9752A}"/>
              </a:ext>
            </a:extLst>
          </p:cNvPr>
          <p:cNvSpPr txBox="1"/>
          <p:nvPr/>
        </p:nvSpPr>
        <p:spPr>
          <a:xfrm>
            <a:off x="565265" y="1406976"/>
            <a:ext cx="56194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Для збереження теперішньої таблиці правил достатньо закрити вікно програми</a:t>
            </a:r>
            <a:br>
              <a:rPr lang="uk-UA" dirty="0"/>
            </a:br>
            <a:endParaRPr lang="uk-UA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B86F1-1A7F-4F1D-A12A-44943A10914F}"/>
              </a:ext>
            </a:extLst>
          </p:cNvPr>
          <p:cNvSpPr txBox="1"/>
          <p:nvPr/>
        </p:nvSpPr>
        <p:spPr>
          <a:xfrm>
            <a:off x="565265" y="2451348"/>
            <a:ext cx="56194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Також для окремого збереження/завантаження з файлів можна скористуватись кнопками</a:t>
            </a:r>
            <a:br>
              <a:rPr lang="uk-UA" dirty="0"/>
            </a:br>
            <a:endParaRPr lang="uk-UA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0A5C2F-86B2-4C79-AEE5-83747064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300" y="2603862"/>
            <a:ext cx="2076450" cy="6381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FCC81-A11B-49EA-9AF0-C3EA2C5A58BF}"/>
              </a:ext>
            </a:extLst>
          </p:cNvPr>
          <p:cNvSpPr txBox="1"/>
          <p:nvPr/>
        </p:nvSpPr>
        <p:spPr>
          <a:xfrm>
            <a:off x="565265" y="3546371"/>
            <a:ext cx="56194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Правила зберігаються з розширенням *.</a:t>
            </a:r>
            <a:r>
              <a:rPr lang="en-US" dirty="0"/>
              <a:t>tmr</a:t>
            </a:r>
          </a:p>
          <a:p>
            <a:r>
              <a:rPr lang="ru-RU" dirty="0"/>
              <a:t>Розширення прив</a:t>
            </a:r>
            <a:r>
              <a:rPr lang="en-US" dirty="0"/>
              <a:t>’</a:t>
            </a:r>
            <a:r>
              <a:rPr lang="ru-RU" dirty="0"/>
              <a:t>язане до програми, тобто </a:t>
            </a:r>
            <a:r>
              <a:rPr lang="uk-UA" dirty="0"/>
              <a:t>її </a:t>
            </a:r>
            <a:r>
              <a:rPr lang="ru-RU" dirty="0"/>
              <a:t>можна запустити відкривши відповідне правило</a:t>
            </a:r>
          </a:p>
          <a:p>
            <a:endParaRPr lang="ru-RU" dirty="0"/>
          </a:p>
          <a:p>
            <a:r>
              <a:rPr lang="ru-RU" dirty="0"/>
              <a:t>Редагування описане в наступному слайді </a:t>
            </a:r>
            <a:br>
              <a:rPr lang="uk-UA" dirty="0"/>
            </a:b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49554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A89F1728-E5A8-4BD0-B9CA-EEF2932EF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9D57DE-38E5-4D79-A639-6C94A39EF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0C18FE5-FC12-4EB1-8FE4-487733A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D169092A-AB26-44D5-B7AB-FCEF25A5A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59AE3D-25B6-4949-8DC6-62C0E6271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9434" y="510669"/>
            <a:ext cx="4183069" cy="1946577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C4247E-248E-4D28-9C6C-2B78B9C56D09}"/>
              </a:ext>
            </a:extLst>
          </p:cNvPr>
          <p:cNvSpPr txBox="1"/>
          <p:nvPr/>
        </p:nvSpPr>
        <p:spPr>
          <a:xfrm>
            <a:off x="366741" y="1141407"/>
            <a:ext cx="3770972" cy="3636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Редагування правил в файлах *.tmr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Редагування краще та безпечніше робити в програм</a:t>
            </a:r>
            <a:r>
              <a:rPr lang="uk-UA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і, проте це можливо і в простому блокноті.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uk-UA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У разі помилки парсингу при неправильно заданому ситаксисі буде виведено відповідне повідомлення</a:t>
            </a: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BEF1F-C4AD-41D3-AC9F-4CBA398F5B98}"/>
              </a:ext>
            </a:extLst>
          </p:cNvPr>
          <p:cNvSpPr txBox="1"/>
          <p:nvPr/>
        </p:nvSpPr>
        <p:spPr>
          <a:xfrm>
            <a:off x="4625399" y="2892347"/>
            <a:ext cx="6591229" cy="188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Файл  - масив об’єктів правил у форматі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JSON</a:t>
            </a:r>
            <a:endParaRPr lang="uk-UA" sz="1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uk-UA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Масив </a:t>
            </a:r>
            <a:r>
              <a:rPr lang="ru-RU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JSON </a:t>
            </a:r>
            <a:r>
              <a:rPr lang="ru-RU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зада</a:t>
            </a:r>
            <a:r>
              <a:rPr lang="uk-UA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ється у вигляді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[object,object,..]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Об</a:t>
            </a:r>
            <a:r>
              <a:rPr lang="uk-UA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’єкт –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{ “key”: “value”, … }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91DE91B-36AB-4795-A5F7-B22A339C50A9}"/>
              </a:ext>
            </a:extLst>
          </p:cNvPr>
          <p:cNvSpPr/>
          <p:nvPr/>
        </p:nvSpPr>
        <p:spPr>
          <a:xfrm>
            <a:off x="4654684" y="4125630"/>
            <a:ext cx="7049630" cy="217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dirty="0">
                <a:solidFill>
                  <a:schemeClr val="bg1"/>
                </a:solidFill>
              </a:rPr>
              <a:t>Схема об</a:t>
            </a:r>
            <a:r>
              <a:rPr lang="uk-UA" dirty="0">
                <a:solidFill>
                  <a:schemeClr val="bg1"/>
                </a:solidFill>
              </a:rPr>
              <a:t>’єктів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dirty="0">
                <a:solidFill>
                  <a:schemeClr val="bg1"/>
                </a:solidFill>
              </a:rPr>
              <a:t>Типи пол</a:t>
            </a:r>
            <a:r>
              <a:rPr lang="uk-UA" dirty="0">
                <a:solidFill>
                  <a:schemeClr val="bg1"/>
                </a:solidFill>
              </a:rPr>
              <a:t>ів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en-US" dirty="0">
                <a:solidFill>
                  <a:srgbClr val="FF0000"/>
                </a:solidFill>
              </a:rPr>
              <a:t>Rule</a:t>
            </a:r>
            <a:r>
              <a:rPr lang="uk-UA" dirty="0">
                <a:solidFill>
                  <a:schemeClr val="bg1"/>
                </a:solidFill>
              </a:rPr>
              <a:t> –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uk-UA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{“Q” : int, “Marker”: char, “ReferenceState”: 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>
                <a:solidFill>
                  <a:schemeClr val="bg1"/>
                </a:solidFill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uk-UA" dirty="0">
                <a:solidFill>
                  <a:schemeClr val="bg1"/>
                </a:solidFill>
              </a:rPr>
              <a:t>Тип полів для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–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bg1"/>
                </a:solidFill>
              </a:rPr>
              <a:t>{“MoveDirection” : enum {Stop,Left,Right}, “SetupMarker”: char, “NextQ”: int}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28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405</Words>
  <Application>Microsoft Office PowerPoint</Application>
  <PresentationFormat>Широкий екран</PresentationFormat>
  <Paragraphs>84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Іон</vt:lpstr>
      <vt:lpstr>Turing Machine Algorithm Visualizer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Камій Теа</dc:creator>
  <cp:lastModifiedBy>Камій Теа</cp:lastModifiedBy>
  <cp:revision>16</cp:revision>
  <dcterms:created xsi:type="dcterms:W3CDTF">2018-06-11T01:13:43Z</dcterms:created>
  <dcterms:modified xsi:type="dcterms:W3CDTF">2018-06-22T00:07:57Z</dcterms:modified>
</cp:coreProperties>
</file>