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1" r:id="rId9"/>
    <p:sldId id="273" r:id="rId10"/>
    <p:sldId id="279" r:id="rId11"/>
    <p:sldId id="274" r:id="rId12"/>
    <p:sldId id="280" r:id="rId13"/>
    <p:sldId id="270" r:id="rId14"/>
    <p:sldId id="281" r:id="rId15"/>
    <p:sldId id="260" r:id="rId16"/>
    <p:sldId id="261" r:id="rId17"/>
    <p:sldId id="264" r:id="rId18"/>
    <p:sldId id="26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1494" autoAdjust="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4982E-31B4-43A1-AE79-9CFDBA479C1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EA983-B4D6-4FAC-A3E6-4056C592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pplied-deep-learning-part-1-artificial-neural-networks-d7834f67a4f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https://towardsdatascience.com/applied-deep-learning-part-1-artificial-neural-networks-d7834f67a4f6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EA983-B4D6-4FAC-A3E6-4056C592B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7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9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25000" y="6374999"/>
            <a:ext cx="2468880" cy="274320"/>
          </a:xfrm>
        </p:spPr>
        <p:txBody>
          <a:bodyPr/>
          <a:lstStyle/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87EFC8C-4576-4516-A9EC-80C90E77AE4F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871F99D-D8D8-4C20-B616-97A128495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GPU Accelerated Multilayer Perceptron Implementation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Max Robinson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parts to the program </a:t>
            </a:r>
          </a:p>
          <a:p>
            <a:pPr lvl="1"/>
            <a:r>
              <a:rPr lang="en-US" dirty="0" smtClean="0"/>
              <a:t>Forward Pass</a:t>
            </a:r>
          </a:p>
          <a:p>
            <a:pPr lvl="1"/>
            <a:r>
              <a:rPr lang="en-US" dirty="0" smtClean="0"/>
              <a:t>Back Propagation </a:t>
            </a:r>
          </a:p>
          <a:p>
            <a:r>
              <a:rPr lang="en-US" dirty="0" smtClean="0"/>
              <a:t>Forward Pass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cublasSgemm</a:t>
            </a:r>
            <a:r>
              <a:rPr lang="en-US" dirty="0" smtClean="0"/>
              <a:t> to do a series of matrix multiplications </a:t>
            </a:r>
          </a:p>
          <a:p>
            <a:pPr lvl="1"/>
            <a:r>
              <a:rPr lang="en-US" dirty="0" smtClean="0"/>
              <a:t>Custom Kernel for Logistic / Sigmoid function </a:t>
            </a:r>
          </a:p>
          <a:p>
            <a:r>
              <a:rPr lang="en-US" dirty="0" smtClean="0"/>
              <a:t>Back Propagation </a:t>
            </a:r>
          </a:p>
          <a:p>
            <a:pPr lvl="1"/>
            <a:r>
              <a:rPr lang="en-US" dirty="0" smtClean="0"/>
              <a:t>Custom Kernels for </a:t>
            </a:r>
            <a:r>
              <a:rPr lang="en-US" dirty="0"/>
              <a:t>e</a:t>
            </a:r>
            <a:r>
              <a:rPr lang="en-US" dirty="0" smtClean="0"/>
              <a:t>rror calculations</a:t>
            </a:r>
          </a:p>
          <a:p>
            <a:pPr lvl="1"/>
            <a:r>
              <a:rPr lang="en-US" dirty="0" smtClean="0"/>
              <a:t>Custom Kernels for weight 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0065" y="2038058"/>
            <a:ext cx="9231869" cy="315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8924" y="5505841"/>
            <a:ext cx="8394149" cy="8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Code Walk Through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57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Evaluations</a:t>
            </a:r>
          </a:p>
          <a:p>
            <a:pPr lvl="1"/>
            <a:r>
              <a:rPr lang="en-US" dirty="0" smtClean="0"/>
              <a:t>Accuracy </a:t>
            </a:r>
          </a:p>
          <a:p>
            <a:pPr lvl="1"/>
            <a:r>
              <a:rPr lang="en-US" dirty="0" smtClean="0"/>
              <a:t>Speed</a:t>
            </a:r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Test that the implementation is capable of learning in a classification problem</a:t>
            </a:r>
          </a:p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Compare the implementation speed to an existing commercial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built for Face Recognition</a:t>
            </a:r>
          </a:p>
          <a:p>
            <a:r>
              <a:rPr lang="en-US" dirty="0" smtClean="0"/>
              <a:t>Faces come from celebrity face image dataset </a:t>
            </a:r>
          </a:p>
          <a:p>
            <a:pPr lvl="1"/>
            <a:r>
              <a:rPr lang="en-US" dirty="0" smtClean="0"/>
              <a:t>(Liu, Luo</a:t>
            </a:r>
            <a:r>
              <a:rPr lang="en-US" dirty="0"/>
              <a:t>, Wang, &amp; Tang, 2015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Faces are embedded into a 128 by 1 vector using </a:t>
            </a:r>
            <a:r>
              <a:rPr lang="en-US" dirty="0" err="1" smtClean="0"/>
              <a:t>OpenFace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(Amos, </a:t>
            </a:r>
            <a:r>
              <a:rPr lang="en-US" dirty="0" err="1"/>
              <a:t>Ludwiczuk</a:t>
            </a:r>
            <a:r>
              <a:rPr lang="en-US" dirty="0"/>
              <a:t>, &amp; </a:t>
            </a:r>
            <a:r>
              <a:rPr lang="en-US" dirty="0" err="1"/>
              <a:t>Satyanarayanan</a:t>
            </a:r>
            <a:r>
              <a:rPr lang="en-US" dirty="0"/>
              <a:t>, 2016)</a:t>
            </a:r>
            <a:endParaRPr lang="en-US" dirty="0" smtClean="0"/>
          </a:p>
          <a:p>
            <a:r>
              <a:rPr lang="en-US" dirty="0" smtClean="0"/>
              <a:t>Data is labeled as a 1’s hot encoding for 3 options</a:t>
            </a:r>
          </a:p>
          <a:p>
            <a:pPr lvl="1"/>
            <a:r>
              <a:rPr lang="en-US" dirty="0" smtClean="0"/>
              <a:t>Anderson Cooper</a:t>
            </a:r>
            <a:r>
              <a:rPr lang="en-US" dirty="0"/>
              <a:t>, </a:t>
            </a:r>
            <a:r>
              <a:rPr lang="en-US" dirty="0" smtClean="0"/>
              <a:t>Scarlett Johansson, or someone else</a:t>
            </a:r>
          </a:p>
          <a:p>
            <a:r>
              <a:rPr lang="en-US" dirty="0" smtClean="0"/>
              <a:t>188 training data points, 94 test data points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77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Accuracy</a:t>
            </a:r>
            <a:endParaRPr lang="en-US" dirty="0" smtClean="0"/>
          </a:p>
          <a:p>
            <a:r>
              <a:rPr lang="en-US" dirty="0" smtClean="0"/>
              <a:t>Error rate = # misclassified instances / total number of instances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Speed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Time per epoch</a:t>
            </a:r>
            <a:endParaRPr lang="en-US" dirty="0" smtClean="0"/>
          </a:p>
          <a:p>
            <a:r>
              <a:rPr lang="en-US" dirty="0" err="1" smtClean="0"/>
              <a:t>Avg</a:t>
            </a:r>
            <a:r>
              <a:rPr lang="en-US" dirty="0" smtClean="0"/>
              <a:t> Time per compute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Time per forward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2495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Accuracy</a:t>
            </a:r>
          </a:p>
          <a:p>
            <a:r>
              <a:rPr lang="en-US" dirty="0" smtClean="0"/>
              <a:t>2% error rate on test set of 94 data points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605" y="4324799"/>
            <a:ext cx="10290790" cy="2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Implementation capable of learning to classify data points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Implementation is not as fast as a highly optimized CPU one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With some adjustments to back propagation implementation, might be able to close the gap in speed difference.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8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75" y="2705725"/>
            <a:ext cx="619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Thanks!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Artificial Neural Networks &amp; Multilayer </a:t>
            </a:r>
            <a:r>
              <a:rPr lang="en-US" dirty="0" err="1" smtClean="0"/>
              <a:t>Perceptrons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974" y="2021816"/>
            <a:ext cx="5950856" cy="310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architecture and framework for learning.</a:t>
            </a:r>
          </a:p>
          <a:p>
            <a:pPr marL="0" indent="0">
              <a:buNone/>
            </a:pPr>
            <a:r>
              <a:rPr lang="en-US" dirty="0" smtClean="0"/>
              <a:t>Useful for: </a:t>
            </a:r>
            <a:endParaRPr lang="en-US" dirty="0" smtClean="0"/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Non-linearly separable 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cdn-images-1.medium.com/max/1400/1*Gh5PS4R_A5drl5ebd_gNrg@2x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30" y="1875785"/>
            <a:ext cx="5459998" cy="35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2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Multilayer </a:t>
            </a:r>
            <a:r>
              <a:rPr lang="en-US" dirty="0" err="1" smtClean="0"/>
              <a:t>Perceptrons</a:t>
            </a:r>
            <a:r>
              <a:rPr lang="en-US" dirty="0" smtClean="0"/>
              <a:t> can be implemented using matrices and matrix multiplication </a:t>
            </a:r>
          </a:p>
          <a:p>
            <a:r>
              <a:rPr lang="en-US" dirty="0" smtClean="0"/>
              <a:t>Matrix operations are highly parallelizable on a GPU </a:t>
            </a:r>
          </a:p>
          <a:p>
            <a:r>
              <a:rPr lang="en-US" dirty="0" smtClean="0"/>
              <a:t>Implementation on a GPU should be both possible and parallelizable on a GPU</a:t>
            </a:r>
          </a:p>
          <a:p>
            <a:r>
              <a:rPr lang="en-US" dirty="0" smtClean="0"/>
              <a:t>Possible to see performance speed ups even with large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parts to training a Multilayer Perceptron </a:t>
            </a:r>
          </a:p>
          <a:p>
            <a:pPr lvl="1"/>
            <a:r>
              <a:rPr lang="en-US" dirty="0" smtClean="0"/>
              <a:t>Feedforward</a:t>
            </a:r>
          </a:p>
          <a:p>
            <a:pPr lvl="1"/>
            <a:r>
              <a:rPr lang="en-US" dirty="0" smtClean="0"/>
              <a:t>Back Propagation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Feedforward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0294" y="4134674"/>
            <a:ext cx="7491411" cy="1193225"/>
            <a:chOff x="1954375" y="4209319"/>
            <a:chExt cx="7491411" cy="11932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54375" y="4229195"/>
              <a:ext cx="2569417" cy="11534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842"/>
            <a:stretch/>
          </p:blipFill>
          <p:spPr>
            <a:xfrm>
              <a:off x="6242179" y="4209319"/>
              <a:ext cx="3203607" cy="1193225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5019091" y="4625684"/>
              <a:ext cx="727788" cy="3604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56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with </a:t>
            </a:r>
            <a:r>
              <a:rPr lang="en-US" dirty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13"/>
          <a:stretch/>
        </p:blipFill>
        <p:spPr>
          <a:xfrm>
            <a:off x="4038986" y="3773135"/>
            <a:ext cx="4055120" cy="658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6" t="12230" r="3916" b="9414"/>
          <a:stretch/>
        </p:blipFill>
        <p:spPr>
          <a:xfrm>
            <a:off x="4038986" y="5046142"/>
            <a:ext cx="6127099" cy="1007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343" t="14699" b="7665"/>
          <a:stretch/>
        </p:blipFill>
        <p:spPr>
          <a:xfrm>
            <a:off x="4038986" y="2463282"/>
            <a:ext cx="3671886" cy="8799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1994" y="263288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Function</a:t>
            </a:r>
          </a:p>
          <a:p>
            <a:r>
              <a:rPr lang="en-US" dirty="0" smtClean="0"/>
              <a:t>(Squared Error)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1994" y="3917710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 Error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1994" y="5202533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 Error</a:t>
            </a:r>
            <a:endParaRPr lang="en-US" dirty="0"/>
          </a:p>
        </p:txBody>
      </p:sp>
      <p:pic>
        <p:nvPicPr>
          <p:cNvPr id="14" name="Picture 2" descr="https://cdn-images-1.medium.com/max/1400/1*Gh5PS4R_A5drl5ebd_gNrg@2x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95" y="2066475"/>
            <a:ext cx="2558946" cy="16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Elbow Connector 15"/>
          <p:cNvCxnSpPr>
            <a:stCxn id="4" idx="3"/>
          </p:cNvCxnSpPr>
          <p:nvPr/>
        </p:nvCxnSpPr>
        <p:spPr>
          <a:xfrm flipV="1">
            <a:off x="8094106" y="3395663"/>
            <a:ext cx="2914413" cy="706713"/>
          </a:xfrm>
          <a:prstGeom prst="bentConnector3">
            <a:avLst>
              <a:gd name="adj1" fmla="val 10000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957388" y="3395663"/>
            <a:ext cx="593924" cy="16504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57388" y="3517958"/>
            <a:ext cx="1372280" cy="15281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9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Update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0" r="62246"/>
          <a:stretch/>
        </p:blipFill>
        <p:spPr>
          <a:xfrm>
            <a:off x="5010539" y="2471777"/>
            <a:ext cx="2288891" cy="609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0539" y="3401249"/>
            <a:ext cx="2288891" cy="462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63" y="2590631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weights for output 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763" y="3447588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weights for hidden layer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1762" y="4411751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weights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30620" y="4411751"/>
                <a:ext cx="2789853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20" y="4411751"/>
                <a:ext cx="2789853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190" y="4269437"/>
            <a:ext cx="11861619" cy="1645492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080178" y="1555762"/>
            <a:ext cx="1866462" cy="2321789"/>
            <a:chOff x="5080178" y="1555762"/>
            <a:chExt cx="1866462" cy="2321789"/>
          </a:xfrm>
        </p:grpSpPr>
        <p:grpSp>
          <p:nvGrpSpPr>
            <p:cNvPr id="45" name="Group 44"/>
            <p:cNvGrpSpPr/>
            <p:nvPr/>
          </p:nvGrpSpPr>
          <p:grpSpPr>
            <a:xfrm>
              <a:off x="5245358" y="1980082"/>
              <a:ext cx="1701282" cy="1897469"/>
              <a:chOff x="3536302" y="1980082"/>
              <a:chExt cx="1701282" cy="189746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45633" y="1980082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536302" y="2481943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536302" y="2983804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536302" y="3485665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45698" y="2231013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845698" y="2732874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845698" y="3234735"/>
                <a:ext cx="391886" cy="391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>
                <a:stCxn id="6" idx="6"/>
                <a:endCxn id="10" idx="2"/>
              </p:cNvCxnSpPr>
              <p:nvPr/>
            </p:nvCxnSpPr>
            <p:spPr>
              <a:xfrm>
                <a:off x="3937519" y="2176025"/>
                <a:ext cx="908179" cy="250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6" idx="6"/>
                <a:endCxn id="11" idx="2"/>
              </p:cNvCxnSpPr>
              <p:nvPr/>
            </p:nvCxnSpPr>
            <p:spPr>
              <a:xfrm>
                <a:off x="3937519" y="2176025"/>
                <a:ext cx="908179" cy="752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6" idx="6"/>
                <a:endCxn id="12" idx="2"/>
              </p:cNvCxnSpPr>
              <p:nvPr/>
            </p:nvCxnSpPr>
            <p:spPr>
              <a:xfrm>
                <a:off x="3937519" y="2176025"/>
                <a:ext cx="908179" cy="1254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7" idx="6"/>
                <a:endCxn id="10" idx="2"/>
              </p:cNvCxnSpPr>
              <p:nvPr/>
            </p:nvCxnSpPr>
            <p:spPr>
              <a:xfrm flipV="1">
                <a:off x="3928188" y="2426956"/>
                <a:ext cx="917510" cy="250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7" idx="6"/>
                <a:endCxn id="11" idx="2"/>
              </p:cNvCxnSpPr>
              <p:nvPr/>
            </p:nvCxnSpPr>
            <p:spPr>
              <a:xfrm>
                <a:off x="3928188" y="2677886"/>
                <a:ext cx="917510" cy="250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7" idx="6"/>
                <a:endCxn id="12" idx="2"/>
              </p:cNvCxnSpPr>
              <p:nvPr/>
            </p:nvCxnSpPr>
            <p:spPr>
              <a:xfrm>
                <a:off x="3928188" y="2677886"/>
                <a:ext cx="917510" cy="752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8" idx="6"/>
                <a:endCxn id="10" idx="2"/>
              </p:cNvCxnSpPr>
              <p:nvPr/>
            </p:nvCxnSpPr>
            <p:spPr>
              <a:xfrm flipV="1">
                <a:off x="3928188" y="2426956"/>
                <a:ext cx="917510" cy="752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3928188" y="2928817"/>
                <a:ext cx="917510" cy="250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8" idx="6"/>
                <a:endCxn id="12" idx="2"/>
              </p:cNvCxnSpPr>
              <p:nvPr/>
            </p:nvCxnSpPr>
            <p:spPr>
              <a:xfrm>
                <a:off x="3928188" y="3179747"/>
                <a:ext cx="917510" cy="250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3928188" y="2426956"/>
                <a:ext cx="917510" cy="1254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3928188" y="2928817"/>
                <a:ext cx="917510" cy="752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9" idx="6"/>
                <a:endCxn id="12" idx="2"/>
              </p:cNvCxnSpPr>
              <p:nvPr/>
            </p:nvCxnSpPr>
            <p:spPr>
              <a:xfrm flipV="1">
                <a:off x="3928188" y="3430678"/>
                <a:ext cx="917510" cy="250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62184" y="155576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80178" y="1555762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21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Distributed Q-Learning</Template>
  <TotalTime>624</TotalTime>
  <Words>374</Words>
  <Application>Microsoft Office PowerPoint</Application>
  <PresentationFormat>Widescreen</PresentationFormat>
  <Paragraphs>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 Antiqua</vt:lpstr>
      <vt:lpstr>Calibri</vt:lpstr>
      <vt:lpstr>Cambria Math</vt:lpstr>
      <vt:lpstr>Sales Direction 16X9</vt:lpstr>
      <vt:lpstr>GPU Accelerated Multilayer Perceptron Implementation </vt:lpstr>
      <vt:lpstr>What are Artificial Neural Networks &amp; Multilayer Perceptrons? </vt:lpstr>
      <vt:lpstr>Motivation</vt:lpstr>
      <vt:lpstr>Background</vt:lpstr>
      <vt:lpstr>Multilayer Perceptron Calculations</vt:lpstr>
      <vt:lpstr>Back Propagation with Gradient Descent</vt:lpstr>
      <vt:lpstr>Back Propagation Update Functions</vt:lpstr>
      <vt:lpstr>Implementation</vt:lpstr>
      <vt:lpstr>Matrix Representation</vt:lpstr>
      <vt:lpstr>Code Details</vt:lpstr>
      <vt:lpstr>Running the Program</vt:lpstr>
      <vt:lpstr>PowerPoint Presentation</vt:lpstr>
      <vt:lpstr>Evaluation</vt:lpstr>
      <vt:lpstr>Method</vt:lpstr>
      <vt:lpstr>The Data</vt:lpstr>
      <vt:lpstr>Metrics</vt:lpstr>
      <vt:lpstr>Results</vt:lpstr>
      <vt:lpstr>Conclusion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Speech Recognition &amp; Ad-hoc Retrieval</dc:title>
  <dc:creator>Robinson, Max A.</dc:creator>
  <cp:lastModifiedBy>Robinson, Max A.</cp:lastModifiedBy>
  <cp:revision>59</cp:revision>
  <dcterms:created xsi:type="dcterms:W3CDTF">2018-12-03T12:16:58Z</dcterms:created>
  <dcterms:modified xsi:type="dcterms:W3CDTF">2019-05-13T20:17:19Z</dcterms:modified>
</cp:coreProperties>
</file>