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1" r:id="rId1"/>
  </p:sldMasterIdLst>
  <p:notesMasterIdLst>
    <p:notesMasterId r:id="rId22"/>
  </p:notesMasterIdLst>
  <p:sldIdLst>
    <p:sldId id="256" r:id="rId2"/>
    <p:sldId id="257" r:id="rId3"/>
    <p:sldId id="277" r:id="rId4"/>
    <p:sldId id="271" r:id="rId5"/>
    <p:sldId id="272" r:id="rId6"/>
    <p:sldId id="275" r:id="rId7"/>
    <p:sldId id="276" r:id="rId8"/>
    <p:sldId id="274" r:id="rId9"/>
    <p:sldId id="273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0F68-0356-45D5-B6F9-7AD54FA669D8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BAF26-6463-4959-83EB-E87A4DC2A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1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5705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265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0598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6714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4019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9470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6742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7699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3920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3573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084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Segmentação</a:t>
            </a:r>
            <a:r>
              <a:rPr lang="en-US" dirty="0"/>
              <a:t> de </a:t>
            </a:r>
            <a:r>
              <a:rPr lang="en-US" dirty="0" err="1"/>
              <a:t>clientes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688495-7B78-4B10-A86D-D8328A945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760" y="2505660"/>
            <a:ext cx="3659246" cy="1097572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FFFFFF"/>
                </a:solidFill>
              </a:rPr>
              <a:t>SEGMENTAÇÃO DE CLIENTES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AAE28C-39C4-45DD-8BEC-99BF60179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42" y="5627078"/>
            <a:ext cx="4262510" cy="1097572"/>
          </a:xfrm>
        </p:spPr>
        <p:txBody>
          <a:bodyPr>
            <a:normAutofit/>
          </a:bodyPr>
          <a:lstStyle/>
          <a:p>
            <a:r>
              <a:rPr lang="pt-BR" sz="1800" b="1" dirty="0">
                <a:solidFill>
                  <a:srgbClr val="FFFFFF"/>
                </a:solidFill>
              </a:rPr>
              <a:t>Projeto final Bootcamp- </a:t>
            </a:r>
            <a:r>
              <a:rPr lang="pt-BR" sz="1800" b="1" dirty="0" err="1">
                <a:solidFill>
                  <a:srgbClr val="FFFFFF"/>
                </a:solidFill>
              </a:rPr>
              <a:t>infnet</a:t>
            </a:r>
            <a:endParaRPr lang="pt-BR" sz="1800" b="1" dirty="0">
              <a:solidFill>
                <a:srgbClr val="FFFFFF"/>
              </a:solidFill>
            </a:endParaRPr>
          </a:p>
          <a:p>
            <a:endParaRPr lang="pt-BR" sz="1400" b="1" dirty="0">
              <a:solidFill>
                <a:srgbClr val="FFFFFF"/>
              </a:solidFill>
            </a:endParaRPr>
          </a:p>
          <a:p>
            <a:endParaRPr lang="pt-BR" sz="1400" b="1" dirty="0">
              <a:solidFill>
                <a:srgbClr val="FFFFFF"/>
              </a:solidFill>
            </a:endParaRPr>
          </a:p>
          <a:p>
            <a:endParaRPr lang="pt-BR" sz="1400" b="1" dirty="0">
              <a:solidFill>
                <a:srgbClr val="FFFFFF"/>
              </a:solidFill>
            </a:endParaRPr>
          </a:p>
          <a:p>
            <a:endParaRPr lang="pt-BR" sz="1400" b="1" dirty="0">
              <a:solidFill>
                <a:srgbClr val="FFFFFF"/>
              </a:solidFill>
            </a:endParaRPr>
          </a:p>
          <a:p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Imagem 21" descr="Desenho de personagens&#10;&#10;Descrição gerada automaticamente com confiança média">
            <a:extLst>
              <a:ext uri="{FF2B5EF4-FFF2-40B4-BE49-F238E27FC236}">
                <a16:creationId xmlns:a16="http://schemas.microsoft.com/office/drawing/2014/main" id="{68F52C10-E789-416D-AD4C-01E3A7120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94" y="42204"/>
            <a:ext cx="6862554" cy="622935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0B8B2B44-6C6B-4620-A7B4-DEBE6532F1F2}"/>
              </a:ext>
            </a:extLst>
          </p:cNvPr>
          <p:cNvSpPr txBox="1"/>
          <p:nvPr/>
        </p:nvSpPr>
        <p:spPr>
          <a:xfrm>
            <a:off x="5936566" y="6435967"/>
            <a:ext cx="5798234" cy="379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+mj-lt"/>
              </a:rPr>
              <a:t>ALUNOS: MAXWELL MACIEL E VINICIUS BATISTA</a:t>
            </a:r>
          </a:p>
        </p:txBody>
      </p:sp>
    </p:spTree>
    <p:extLst>
      <p:ext uri="{BB962C8B-B14F-4D97-AF65-F5344CB8AC3E}">
        <p14:creationId xmlns:p14="http://schemas.microsoft.com/office/powerpoint/2010/main" val="133052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K-MEANS </a:t>
            </a:r>
            <a:r>
              <a:rPr lang="pt-BR" sz="2000" b="1" dirty="0"/>
              <a:t>(Visualização com todas as entradas)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CC9A68-3EFF-421A-B27C-702CA67D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" y="1202419"/>
            <a:ext cx="11072045" cy="405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9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K-MEANS </a:t>
            </a:r>
            <a:r>
              <a:rPr lang="pt-BR" sz="2000" b="1" dirty="0"/>
              <a:t>(Visualização 3D com todas as entradas)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F5DA0C-F6E0-4F7F-8BE9-ECF49F2A9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714" y="1418020"/>
            <a:ext cx="4409259" cy="402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4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K-MEANS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955B1F-E1BA-445B-8A8B-6BCF5828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" y="731521"/>
            <a:ext cx="11382375" cy="34671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5DC70BB-7C24-4C13-AB5F-89FAC503C995}"/>
              </a:ext>
            </a:extLst>
          </p:cNvPr>
          <p:cNvSpPr txBox="1"/>
          <p:nvPr/>
        </p:nvSpPr>
        <p:spPr>
          <a:xfrm>
            <a:off x="357809" y="4515284"/>
            <a:ext cx="11476382" cy="4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Clusters 0 e 3 compostos por pessoas dos gênero feminino e 1 e 2 do gênero masculino.</a:t>
            </a:r>
          </a:p>
        </p:txBody>
      </p:sp>
    </p:spTree>
    <p:extLst>
      <p:ext uri="{BB962C8B-B14F-4D97-AF65-F5344CB8AC3E}">
        <p14:creationId xmlns:p14="http://schemas.microsoft.com/office/powerpoint/2010/main" val="181966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K-MEANS</a:t>
            </a:r>
            <a:r>
              <a:rPr lang="pt-BR" sz="2000" b="1" dirty="0"/>
              <a:t>(Visualização de três entradas)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9FE151-A8E1-4A3A-8CF2-6A46BCC5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180425"/>
            <a:ext cx="11538857" cy="44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60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K-MEANS </a:t>
            </a:r>
            <a:r>
              <a:rPr lang="pt-BR" sz="2000" b="1" dirty="0"/>
              <a:t>(Visualização 3D de três entradas)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74EF1B-99F8-43AD-B552-91E3B018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890587"/>
            <a:ext cx="51911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9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K-MEANS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533AAFC-E6EE-4738-91AC-5BCD4C4F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1" y="731521"/>
            <a:ext cx="11172825" cy="34004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18DAEA9-BB45-4B4F-941D-3B947B91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07" y="4395693"/>
            <a:ext cx="3085376" cy="13296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D3E22B9-865A-4A24-BEF7-4DB870708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695" y="4395693"/>
            <a:ext cx="3431459" cy="132579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478ECEF-EE92-4264-8F58-315B656D1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23" y="4395693"/>
            <a:ext cx="3246820" cy="132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73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PCA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494047B-B9EE-4B7E-9CC3-EDA0E381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" y="2469705"/>
            <a:ext cx="4553209" cy="22518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BCE3CAD-4D85-4771-9C3A-794D5AD13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098" y="1750461"/>
            <a:ext cx="6533795" cy="369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08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PCA </a:t>
            </a:r>
            <a:r>
              <a:rPr lang="pt-BR" sz="2000" b="1" dirty="0"/>
              <a:t>(Componentes principais)</a:t>
            </a:r>
            <a:endParaRPr lang="pt-BR" sz="36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C0A6E3-F9F1-4721-B615-DE465F4F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731520"/>
            <a:ext cx="9397487" cy="563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5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Resultados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CD5F42-1955-4053-9D14-EB6F91A611AB}"/>
              </a:ext>
            </a:extLst>
          </p:cNvPr>
          <p:cNvSpPr txBox="1"/>
          <p:nvPr/>
        </p:nvSpPr>
        <p:spPr>
          <a:xfrm>
            <a:off x="217497" y="1062324"/>
            <a:ext cx="11744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F7CCFDD-2ADB-4F66-8CD3-0C6E066E283F}"/>
              </a:ext>
            </a:extLst>
          </p:cNvPr>
          <p:cNvSpPr txBox="1"/>
          <p:nvPr/>
        </p:nvSpPr>
        <p:spPr>
          <a:xfrm>
            <a:off x="115554" y="976070"/>
            <a:ext cx="11476382" cy="5138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Na primeira segmentação utilizando o algoritmo mais recomendado pela literatura, percebeu-se que independente do número de clusters selecionados a variável gênero sempre era a primeira variável a ser considerada, ou seja, o resultado foram dois clusters (0 e 3) compostos exclusivamente pelo gênero feminino e os outros dois (1 e 2) exclusivamente por gênero masculino. Além disso foi possível notar uma segmentação também por idade e por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spending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score. O cluster 0 e 3 possuem idades médias e baixas e os 1 e 2 possuem idades médias e altas. Quanto ao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spending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score o cluster 0 e 2 apresentam médio e baixo valor nessa variável e o 3 apresenta valores médios e altos, o cluster 1 também apresenta valores médios e altos em sua maioria, no entanto possui alguns outliers de valores baixos.</a:t>
            </a:r>
          </a:p>
          <a:p>
            <a:pPr lvl="1" algn="just">
              <a:lnSpc>
                <a:spcPct val="150000"/>
              </a:lnSpc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 algoritmo do K-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means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faz a clusterização sempre pela distância euclidiana, e com isso, tendo varáveis categóricas, como gênero, ele acabou enviesando o processo fazendo com que a clusterização sempre levasse consideração o ponto máximo e mínimo da variável categórica. Por isso fizemos uma nova aplicação do K-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means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retirando a variável categórica. Como resultado tivemos clusters com ambos os gêneros. Comparado ao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dataset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original os clusters 1 e 2 tiveram uma proporção levemente maior de gênero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femino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enquanto o 0 e principalmente o 3 apresentaram uma relação maior de gênero masculino. Todos apresentaram baixa dispersão na variável idade.</a:t>
            </a:r>
          </a:p>
          <a:p>
            <a:pPr lvl="1" algn="just">
              <a:lnSpc>
                <a:spcPct val="150000"/>
              </a:lnSpc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No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spending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score o cluster 3 possui o maior nível de gastos, acompanhado pelo cluster 1. O Cluster tem um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spending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score intermediário entre os maiores valores e os menores do cluster 0. Se tratando de renda anual os clusters 0 e 3 possuem comportamento muito semelhante em todos os aspectos, possuindo os maiores valores, já os clusters 1 e 2 possuem valores médios e intermediários, com o cluster 1 apresentando uma maior variabilidade. Quanto a idade o cluster 2 possui a maior média (53,98), o valor mínimo de idade nesse cluster é próximo da idade máxima dos clusters 1 e 3.</a:t>
            </a:r>
          </a:p>
          <a:p>
            <a:pPr lvl="1" algn="just">
              <a:lnSpc>
                <a:spcPct val="150000"/>
              </a:lnSpc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Foi analisado a possibilidade de reduzir as dimensões utilizando o PCA, no entanto os resultados não foram positivos. Trazendo um grande aumento na perda de informação em um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dataset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que já possuía inicialmente um volume limitado.</a:t>
            </a:r>
          </a:p>
        </p:txBody>
      </p:sp>
    </p:spTree>
    <p:extLst>
      <p:ext uri="{BB962C8B-B14F-4D97-AF65-F5344CB8AC3E}">
        <p14:creationId xmlns:p14="http://schemas.microsoft.com/office/powerpoint/2010/main" val="1966810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CONCLUSÃO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555630-D7E2-46E0-8BE4-32056FE3DA5A}"/>
              </a:ext>
            </a:extLst>
          </p:cNvPr>
          <p:cNvSpPr txBox="1"/>
          <p:nvPr/>
        </p:nvSpPr>
        <p:spPr>
          <a:xfrm>
            <a:off x="188912" y="1374912"/>
            <a:ext cx="11476382" cy="447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Um dos métodos convencionais de agrupamento comumente usados em técnicas de agrupamento e eficientemente usados para grandes dados é o algoritmo K-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Means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 No entanto, verificamos que seu método não é o mais adequado para dados que contenham variáveis categóricas.  Esse problema ocorre quando a função de custo em K-Médias é calculada usando a distância euclidiana que só é adequada para dados numéricos. </a:t>
            </a:r>
          </a:p>
          <a:p>
            <a:pPr lvl="1" algn="just"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Diante desses problemas, Huang propôs um algoritmo denominado K-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Prototype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com o objetivo de evitar o desvio do valor do resultado do agrupamento do Recurso Categórico ou do Recurso Numérico e controlar o peso relativo da dissimilaridade entre eles.</a:t>
            </a:r>
          </a:p>
          <a:p>
            <a:pPr lvl="1" algn="just"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Em análises realizadas futuras aconselhamos a utilização do K-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prototype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para conseguir fazer uma análise mais precisa dos dados com variável categórica.</a:t>
            </a:r>
          </a:p>
        </p:txBody>
      </p:sp>
    </p:spTree>
    <p:extLst>
      <p:ext uri="{BB962C8B-B14F-4D97-AF65-F5344CB8AC3E}">
        <p14:creationId xmlns:p14="http://schemas.microsoft.com/office/powerpoint/2010/main" val="98877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INTRODUÇÃO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2</a:t>
            </a:fld>
            <a:endParaRPr lang="en-US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58891EC-6CC8-46D5-8558-8A14CC86C3BD}"/>
              </a:ext>
            </a:extLst>
          </p:cNvPr>
          <p:cNvSpPr txBox="1"/>
          <p:nvPr/>
        </p:nvSpPr>
        <p:spPr>
          <a:xfrm>
            <a:off x="5312920" y="1750847"/>
            <a:ext cx="6350111" cy="19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Neste trabalho faremos uma análise exploratória dos dados e aplicaremos algoritmos de Machine Learning não-supervisionados com o objetivo de segmentar os clientes de um shopping de acordo com sua similaridade, afim de  identificar potenciais clientes,  suas características e seus padrões de consumo.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D57FF7-EF36-4F47-AFC9-AC9B36B2C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3" b="14546"/>
          <a:stretch/>
        </p:blipFill>
        <p:spPr>
          <a:xfrm>
            <a:off x="212660" y="1750847"/>
            <a:ext cx="5100260" cy="187093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0A6A534-7FC8-4FE2-B1EB-93C5C2012C1C}"/>
              </a:ext>
            </a:extLst>
          </p:cNvPr>
          <p:cNvSpPr txBox="1"/>
          <p:nvPr/>
        </p:nvSpPr>
        <p:spPr>
          <a:xfrm>
            <a:off x="188912" y="4641109"/>
            <a:ext cx="11791507" cy="10208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Após a análise, o shopping poderá utilizar os resultados obtidos a fim de aumentar a assertividade do direcionamento das suas campanhas junto ao time de marketing, além promover eventos direcionados a fatia de clientes com maior potencial de compra para atraí-los. O banco de dados a ser analisado é de um período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pré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-pandemia do (covid-19). </a:t>
            </a:r>
          </a:p>
        </p:txBody>
      </p:sp>
    </p:spTree>
    <p:extLst>
      <p:ext uri="{BB962C8B-B14F-4D97-AF65-F5344CB8AC3E}">
        <p14:creationId xmlns:p14="http://schemas.microsoft.com/office/powerpoint/2010/main" val="154044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555630-D7E2-46E0-8BE4-32056FE3DA5A}"/>
              </a:ext>
            </a:extLst>
          </p:cNvPr>
          <p:cNvSpPr txBox="1"/>
          <p:nvPr/>
        </p:nvSpPr>
        <p:spPr>
          <a:xfrm>
            <a:off x="-523470" y="2009572"/>
            <a:ext cx="12003088" cy="1419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pt-B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97378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EXPLORAÇÃO DOS DADOS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B6FEB6A-D723-4D53-BB14-8884DAC9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875" y="1369668"/>
            <a:ext cx="4615348" cy="411866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FFB96D6-330D-4D06-9E63-C6085DDA7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35" y="3535325"/>
            <a:ext cx="5382549" cy="168360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2C42482-CB88-406E-973F-CB343A4D2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12" y="997002"/>
            <a:ext cx="6282573" cy="17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9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EXPLORAÇÃO DOS DADOS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408F79-5B49-4118-B6CE-8E6A387CF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874"/>
          <a:stretch/>
        </p:blipFill>
        <p:spPr>
          <a:xfrm>
            <a:off x="188912" y="845243"/>
            <a:ext cx="4498830" cy="22300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992A3C-4C96-4728-971E-9A835959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13" y="1017048"/>
            <a:ext cx="4199370" cy="220984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DC3A359-925E-4CC1-9C0E-59E2EAA73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76" y="3226891"/>
            <a:ext cx="8622449" cy="30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7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EXPLORAÇÃO DOS DADOS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1754D24-5C75-4219-A451-E0A790856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5"/>
          <a:stretch/>
        </p:blipFill>
        <p:spPr>
          <a:xfrm>
            <a:off x="544626" y="1224747"/>
            <a:ext cx="11102749" cy="440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0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EXPLORAÇÃO DOS DADOS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3060C03-7379-4A31-AEAC-DD0384AE5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1" y="854076"/>
            <a:ext cx="4430329" cy="2232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11C66FA-9B83-42DC-8499-A93C1F875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535" y="1176744"/>
            <a:ext cx="4104205" cy="205538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AF1B20A-4A4A-4E73-9545-B8ADF7904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008" y="3208631"/>
            <a:ext cx="8537374" cy="31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EXPLORAÇÃO DOS DADOS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8007E8-5C7A-4DC4-999C-C34EAEF2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32" y="1161000"/>
            <a:ext cx="11136736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7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METODOLODIA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BCC120-AB1C-4F0C-8244-8A5FF1FD1536}"/>
              </a:ext>
            </a:extLst>
          </p:cNvPr>
          <p:cNvSpPr txBox="1"/>
          <p:nvPr/>
        </p:nvSpPr>
        <p:spPr>
          <a:xfrm>
            <a:off x="188912" y="1805537"/>
            <a:ext cx="11476382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Foi realizada uma pesquisa prévia em estudos científicos sobre os melhores algoritmos para a solução do problema em questão. O k-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means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apareceu como o principal algoritmo em estudos de segmentação de clientes, tanto se tratando do número de vezes utilizado, como na qualidade dos resultados gerados. Seguido de Análise de Componente Principal(PCA) e Clusterização Hierárquica (HC) .</a:t>
            </a:r>
          </a:p>
          <a:p>
            <a:pPr lvl="1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Em nossa primeira análise iremos normalizar os dados e clusterizar com todas as entradas para verificar qual comportamento teremos.</a:t>
            </a:r>
          </a:p>
        </p:txBody>
      </p:sp>
    </p:spTree>
    <p:extLst>
      <p:ext uri="{BB962C8B-B14F-4D97-AF65-F5344CB8AC3E}">
        <p14:creationId xmlns:p14="http://schemas.microsoft.com/office/powerpoint/2010/main" val="320275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69D1-B89E-4FBF-B641-58E66887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"/>
            <a:ext cx="8534400" cy="731520"/>
          </a:xfrm>
        </p:spPr>
        <p:txBody>
          <a:bodyPr>
            <a:normAutofit/>
          </a:bodyPr>
          <a:lstStyle/>
          <a:p>
            <a:r>
              <a:rPr lang="pt-BR" sz="3600" b="1" dirty="0"/>
              <a:t>K-MEANS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A305-1218-458D-A043-F1FEE4F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63008-B5F9-4ED1-9058-4F288AA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68B7-E1BF-4DE4-B9A8-036FB55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1D2C36F-4504-47C0-B82F-A167342A2754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0EC237-FEEE-4366-9DBD-DCB5CE75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6" y="1344576"/>
            <a:ext cx="4373340" cy="32922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4BEC384-432E-48E5-BF64-7C078C548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002" y="1500059"/>
            <a:ext cx="6228619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101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776</TotalTime>
  <Words>857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Century Gothic</vt:lpstr>
      <vt:lpstr>Retrospectiva</vt:lpstr>
      <vt:lpstr>SEGMENTAÇÃO DE CLIENTES</vt:lpstr>
      <vt:lpstr>INTRODUÇÃO</vt:lpstr>
      <vt:lpstr>EXPLORAÇÃO DOS DADOS</vt:lpstr>
      <vt:lpstr>EXPLORAÇÃO DOS DADOS</vt:lpstr>
      <vt:lpstr>EXPLORAÇÃO DOS DADOS</vt:lpstr>
      <vt:lpstr>EXPLORAÇÃO DOS DADOS</vt:lpstr>
      <vt:lpstr>EXPLORAÇÃO DOS DADOS</vt:lpstr>
      <vt:lpstr>METODOLODIA</vt:lpstr>
      <vt:lpstr>K-MEANS</vt:lpstr>
      <vt:lpstr>K-MEANS (Visualização com todas as entradas)</vt:lpstr>
      <vt:lpstr>K-MEANS (Visualização 3D com todas as entradas)</vt:lpstr>
      <vt:lpstr>K-MEANS </vt:lpstr>
      <vt:lpstr>K-MEANS(Visualização de três entradas) </vt:lpstr>
      <vt:lpstr>K-MEANS (Visualização 3D de três entradas) </vt:lpstr>
      <vt:lpstr>K-MEANS </vt:lpstr>
      <vt:lpstr>PCA</vt:lpstr>
      <vt:lpstr>PCA (Componentes principais)</vt:lpstr>
      <vt:lpstr>Resultados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BATTLES OF NEIGHBORHOODS</dc:title>
  <dc:creator>Maxwell Maciel</dc:creator>
  <cp:lastModifiedBy>Maxwell Maciel</cp:lastModifiedBy>
  <cp:revision>49</cp:revision>
  <dcterms:created xsi:type="dcterms:W3CDTF">2021-04-23T23:04:06Z</dcterms:created>
  <dcterms:modified xsi:type="dcterms:W3CDTF">2021-07-01T17:26:06Z</dcterms:modified>
</cp:coreProperties>
</file>