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7.jpg" ContentType="image/pn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33" d="100"/>
          <a:sy n="33" d="100"/>
        </p:scale>
        <p:origin x="1752" y="-36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fr-FR"/>
              <a:t>Modifiez le style du titre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211BC370-492A-4059-9103-5F3088E214E4}" type="datetimeFigureOut">
              <a:rPr lang="fr-FR" smtClean="0"/>
              <a:t>21/01/2018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8ED3EA3-E2DE-4141-97ED-39C14FFDDD9D}" type="slidenum">
              <a:rPr lang="fr-FR" smtClean="0"/>
              <a:t>‹Nr.›</a:t>
            </a:fld>
            <a:endParaRPr lang="fr-FR"/>
          </a:p>
        </p:txBody>
      </p:sp>
    </p:spTree>
    <p:extLst>
      <p:ext uri="{BB962C8B-B14F-4D97-AF65-F5344CB8AC3E}">
        <p14:creationId xmlns:p14="http://schemas.microsoft.com/office/powerpoint/2010/main" val="96881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11BC370-492A-4059-9103-5F3088E214E4}" type="datetimeFigureOut">
              <a:rPr lang="fr-FR" smtClean="0"/>
              <a:t>21/01/2018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8ED3EA3-E2DE-4141-97ED-39C14FFDDD9D}" type="slidenum">
              <a:rPr lang="fr-FR" smtClean="0"/>
              <a:t>‹Nr.›</a:t>
            </a:fld>
            <a:endParaRPr lang="fr-FR"/>
          </a:p>
        </p:txBody>
      </p:sp>
    </p:spTree>
    <p:extLst>
      <p:ext uri="{BB962C8B-B14F-4D97-AF65-F5344CB8AC3E}">
        <p14:creationId xmlns:p14="http://schemas.microsoft.com/office/powerpoint/2010/main" val="2565494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11BC370-492A-4059-9103-5F3088E214E4}" type="datetimeFigureOut">
              <a:rPr lang="fr-FR" smtClean="0"/>
              <a:t>21/01/2018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8ED3EA3-E2DE-4141-97ED-39C14FFDDD9D}" type="slidenum">
              <a:rPr lang="fr-FR" smtClean="0"/>
              <a:t>‹Nr.›</a:t>
            </a:fld>
            <a:endParaRPr lang="fr-FR"/>
          </a:p>
        </p:txBody>
      </p:sp>
    </p:spTree>
    <p:extLst>
      <p:ext uri="{BB962C8B-B14F-4D97-AF65-F5344CB8AC3E}">
        <p14:creationId xmlns:p14="http://schemas.microsoft.com/office/powerpoint/2010/main" val="397616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11BC370-492A-4059-9103-5F3088E214E4}" type="datetimeFigureOut">
              <a:rPr lang="fr-FR" smtClean="0"/>
              <a:t>21/01/2018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8ED3EA3-E2DE-4141-97ED-39C14FFDDD9D}" type="slidenum">
              <a:rPr lang="fr-FR" smtClean="0"/>
              <a:t>‹Nr.›</a:t>
            </a:fld>
            <a:endParaRPr lang="fr-FR"/>
          </a:p>
        </p:txBody>
      </p:sp>
    </p:spTree>
    <p:extLst>
      <p:ext uri="{BB962C8B-B14F-4D97-AF65-F5344CB8AC3E}">
        <p14:creationId xmlns:p14="http://schemas.microsoft.com/office/powerpoint/2010/main" val="1566707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fr-FR"/>
              <a:t>Modifiez le style du titre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11BC370-492A-4059-9103-5F3088E214E4}" type="datetimeFigureOut">
              <a:rPr lang="fr-FR" smtClean="0"/>
              <a:t>21/01/2018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8ED3EA3-E2DE-4141-97ED-39C14FFDDD9D}" type="slidenum">
              <a:rPr lang="fr-FR" smtClean="0"/>
              <a:t>‹Nr.›</a:t>
            </a:fld>
            <a:endParaRPr lang="fr-FR"/>
          </a:p>
        </p:txBody>
      </p:sp>
    </p:spTree>
    <p:extLst>
      <p:ext uri="{BB962C8B-B14F-4D97-AF65-F5344CB8AC3E}">
        <p14:creationId xmlns:p14="http://schemas.microsoft.com/office/powerpoint/2010/main" val="285087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11BC370-492A-4059-9103-5F3088E214E4}" type="datetimeFigureOut">
              <a:rPr lang="fr-FR" smtClean="0"/>
              <a:t>21/01/2018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8ED3EA3-E2DE-4141-97ED-39C14FFDDD9D}" type="slidenum">
              <a:rPr lang="fr-FR" smtClean="0"/>
              <a:t>‹Nr.›</a:t>
            </a:fld>
            <a:endParaRPr lang="fr-FR"/>
          </a:p>
        </p:txBody>
      </p:sp>
    </p:spTree>
    <p:extLst>
      <p:ext uri="{BB962C8B-B14F-4D97-AF65-F5344CB8AC3E}">
        <p14:creationId xmlns:p14="http://schemas.microsoft.com/office/powerpoint/2010/main" val="62824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fr-FR"/>
              <a:t>Modifiez le style du titre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fr-FR"/>
              <a:t>Modifier les styles du texte du masque</a:t>
            </a:r>
          </a:p>
        </p:txBody>
      </p:sp>
      <p:sp>
        <p:nvSpPr>
          <p:cNvPr id="4" name="Content Placeholder 3"/>
          <p:cNvSpPr>
            <a:spLocks noGrp="1"/>
          </p:cNvSpPr>
          <p:nvPr>
            <p:ph sz="half" idx="2"/>
          </p:nvPr>
        </p:nvSpPr>
        <p:spPr>
          <a:xfrm>
            <a:off x="2085368" y="15635264"/>
            <a:ext cx="12807832" cy="2299711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fr-FR"/>
              <a:t>Modifier les styles du texte du masque</a:t>
            </a:r>
          </a:p>
        </p:txBody>
      </p:sp>
      <p:sp>
        <p:nvSpPr>
          <p:cNvPr id="6" name="Content Placeholder 5"/>
          <p:cNvSpPr>
            <a:spLocks noGrp="1"/>
          </p:cNvSpPr>
          <p:nvPr>
            <p:ph sz="quarter" idx="4"/>
          </p:nvPr>
        </p:nvSpPr>
        <p:spPr>
          <a:xfrm>
            <a:off x="15326828" y="15635264"/>
            <a:ext cx="12870909" cy="2299711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11BC370-492A-4059-9103-5F3088E214E4}" type="datetimeFigureOut">
              <a:rPr lang="fr-FR" smtClean="0"/>
              <a:t>21/01/2018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8ED3EA3-E2DE-4141-97ED-39C14FFDDD9D}" type="slidenum">
              <a:rPr lang="fr-FR" smtClean="0"/>
              <a:t>‹Nr.›</a:t>
            </a:fld>
            <a:endParaRPr lang="fr-FR"/>
          </a:p>
        </p:txBody>
      </p:sp>
    </p:spTree>
    <p:extLst>
      <p:ext uri="{BB962C8B-B14F-4D97-AF65-F5344CB8AC3E}">
        <p14:creationId xmlns:p14="http://schemas.microsoft.com/office/powerpoint/2010/main" val="907427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11BC370-492A-4059-9103-5F3088E214E4}" type="datetimeFigureOut">
              <a:rPr lang="fr-FR" smtClean="0"/>
              <a:t>21/01/2018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8ED3EA3-E2DE-4141-97ED-39C14FFDDD9D}" type="slidenum">
              <a:rPr lang="fr-FR" smtClean="0"/>
              <a:t>‹Nr.›</a:t>
            </a:fld>
            <a:endParaRPr lang="fr-FR"/>
          </a:p>
        </p:txBody>
      </p:sp>
    </p:spTree>
    <p:extLst>
      <p:ext uri="{BB962C8B-B14F-4D97-AF65-F5344CB8AC3E}">
        <p14:creationId xmlns:p14="http://schemas.microsoft.com/office/powerpoint/2010/main" val="1943565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1BC370-492A-4059-9103-5F3088E214E4}" type="datetimeFigureOut">
              <a:rPr lang="fr-FR" smtClean="0"/>
              <a:t>21/01/2018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8ED3EA3-E2DE-4141-97ED-39C14FFDDD9D}" type="slidenum">
              <a:rPr lang="fr-FR" smtClean="0"/>
              <a:t>‹Nr.›</a:t>
            </a:fld>
            <a:endParaRPr lang="fr-FR"/>
          </a:p>
        </p:txBody>
      </p:sp>
    </p:spTree>
    <p:extLst>
      <p:ext uri="{BB962C8B-B14F-4D97-AF65-F5344CB8AC3E}">
        <p14:creationId xmlns:p14="http://schemas.microsoft.com/office/powerpoint/2010/main" val="1168279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fr-FR"/>
              <a:t>Modifiez le style du titre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fr-FR"/>
              <a:t>Modifier les styles du texte du masque</a:t>
            </a:r>
          </a:p>
        </p:txBody>
      </p:sp>
      <p:sp>
        <p:nvSpPr>
          <p:cNvPr id="5" name="Date Placeholder 4"/>
          <p:cNvSpPr>
            <a:spLocks noGrp="1"/>
          </p:cNvSpPr>
          <p:nvPr>
            <p:ph type="dt" sz="half" idx="10"/>
          </p:nvPr>
        </p:nvSpPr>
        <p:spPr/>
        <p:txBody>
          <a:bodyPr/>
          <a:lstStyle/>
          <a:p>
            <a:fld id="{211BC370-492A-4059-9103-5F3088E214E4}" type="datetimeFigureOut">
              <a:rPr lang="fr-FR" smtClean="0"/>
              <a:t>21/01/2018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8ED3EA3-E2DE-4141-97ED-39C14FFDDD9D}" type="slidenum">
              <a:rPr lang="fr-FR" smtClean="0"/>
              <a:t>‹Nr.›</a:t>
            </a:fld>
            <a:endParaRPr lang="fr-FR"/>
          </a:p>
        </p:txBody>
      </p:sp>
    </p:spTree>
    <p:extLst>
      <p:ext uri="{BB962C8B-B14F-4D97-AF65-F5344CB8AC3E}">
        <p14:creationId xmlns:p14="http://schemas.microsoft.com/office/powerpoint/2010/main" val="3540657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fr-FR"/>
              <a:t>Modifiez le style du titre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fr-FR"/>
              <a:t>Cliquez sur l'icône pour ajouter une image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fr-FR"/>
              <a:t>Modifier les styles du texte du masque</a:t>
            </a:r>
          </a:p>
        </p:txBody>
      </p:sp>
      <p:sp>
        <p:nvSpPr>
          <p:cNvPr id="5" name="Date Placeholder 4"/>
          <p:cNvSpPr>
            <a:spLocks noGrp="1"/>
          </p:cNvSpPr>
          <p:nvPr>
            <p:ph type="dt" sz="half" idx="10"/>
          </p:nvPr>
        </p:nvSpPr>
        <p:spPr/>
        <p:txBody>
          <a:bodyPr/>
          <a:lstStyle/>
          <a:p>
            <a:fld id="{211BC370-492A-4059-9103-5F3088E214E4}" type="datetimeFigureOut">
              <a:rPr lang="fr-FR" smtClean="0"/>
              <a:t>21/01/2018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8ED3EA3-E2DE-4141-97ED-39C14FFDDD9D}" type="slidenum">
              <a:rPr lang="fr-FR" smtClean="0"/>
              <a:t>‹Nr.›</a:t>
            </a:fld>
            <a:endParaRPr lang="fr-FR"/>
          </a:p>
        </p:txBody>
      </p:sp>
    </p:spTree>
    <p:extLst>
      <p:ext uri="{BB962C8B-B14F-4D97-AF65-F5344CB8AC3E}">
        <p14:creationId xmlns:p14="http://schemas.microsoft.com/office/powerpoint/2010/main" val="185877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211BC370-492A-4059-9103-5F3088E214E4}" type="datetimeFigureOut">
              <a:rPr lang="fr-FR" smtClean="0"/>
              <a:t>21/01/2018</a:t>
            </a:fld>
            <a:endParaRPr lang="fr-FR"/>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C8ED3EA3-E2DE-4141-97ED-39C14FFDDD9D}" type="slidenum">
              <a:rPr lang="fr-FR" smtClean="0"/>
              <a:t>‹Nr.›</a:t>
            </a:fld>
            <a:endParaRPr lang="fr-FR"/>
          </a:p>
        </p:txBody>
      </p:sp>
    </p:spTree>
    <p:extLst>
      <p:ext uri="{BB962C8B-B14F-4D97-AF65-F5344CB8AC3E}">
        <p14:creationId xmlns:p14="http://schemas.microsoft.com/office/powerpoint/2010/main" val="31009240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hyperlink" Target="https://musicmap.info/" TargetMode="External"/><Relationship Id="rId3" Type="http://schemas.openxmlformats.org/officeDocument/2006/relationships/image" Target="../media/image2.png"/><Relationship Id="rId7" Type="http://schemas.openxmlformats.org/officeDocument/2006/relationships/image" Target="../media/image6.jpg"/><Relationship Id="rId12" Type="http://schemas.openxmlformats.org/officeDocument/2006/relationships/hyperlink" Target="https://labrosa.ee.columbia.edu/millionsong/" TargetMode="Externa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hyperlink" Target="https://github.com/maxpr/ADA/blob/master/project/Solution.ipynb" TargetMode="External"/><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CFC19D51-A8C1-4D99-A752-9908F0AB938B}"/>
              </a:ext>
            </a:extLst>
          </p:cNvPr>
          <p:cNvSpPr>
            <a:spLocks noGrp="1"/>
          </p:cNvSpPr>
          <p:nvPr>
            <p:ph type="title"/>
          </p:nvPr>
        </p:nvSpPr>
        <p:spPr>
          <a:xfrm>
            <a:off x="2699141" y="5877"/>
            <a:ext cx="26025594" cy="2723393"/>
          </a:xfrm>
        </p:spPr>
        <p:txBody>
          <a:bodyPr>
            <a:normAutofit/>
          </a:bodyPr>
          <a:lstStyle/>
          <a:p>
            <a:pPr algn="ctr"/>
            <a:r>
              <a:rPr lang="en-US" sz="7000" i="1" u="sng" dirty="0"/>
              <a:t>Evolution of music – Applied Data Analysis</a:t>
            </a:r>
          </a:p>
        </p:txBody>
      </p:sp>
      <p:pic>
        <p:nvPicPr>
          <p:cNvPr id="11" name="Image 10">
            <a:extLst>
              <a:ext uri="{FF2B5EF4-FFF2-40B4-BE49-F238E27FC236}">
                <a16:creationId xmlns:a16="http://schemas.microsoft.com/office/drawing/2014/main" id="{049C186F-7141-48BE-8EA9-085C20B75C4A}"/>
              </a:ext>
            </a:extLst>
          </p:cNvPr>
          <p:cNvPicPr>
            <a:picLocks noChangeAspect="1"/>
          </p:cNvPicPr>
          <p:nvPr/>
        </p:nvPicPr>
        <p:blipFill rotWithShape="1">
          <a:blip r:embed="rId2">
            <a:extLst>
              <a:ext uri="{28A0092B-C50C-407E-A947-70E740481C1C}">
                <a14:useLocalDpi xmlns:a14="http://schemas.microsoft.com/office/drawing/2010/main" val="0"/>
              </a:ext>
            </a:extLst>
          </a:blip>
          <a:srcRect t="343"/>
          <a:stretch/>
        </p:blipFill>
        <p:spPr>
          <a:xfrm>
            <a:off x="15668549" y="32686624"/>
            <a:ext cx="13982742" cy="8127003"/>
          </a:xfrm>
          <a:prstGeom prst="rect">
            <a:avLst/>
          </a:prstGeom>
        </p:spPr>
      </p:pic>
      <p:sp>
        <p:nvSpPr>
          <p:cNvPr id="6" name="Textfeld 5">
            <a:extLst>
              <a:ext uri="{FF2B5EF4-FFF2-40B4-BE49-F238E27FC236}">
                <a16:creationId xmlns:a16="http://schemas.microsoft.com/office/drawing/2014/main" id="{7D42DDDE-8230-486F-B062-6F0C16ABBEEE}"/>
              </a:ext>
            </a:extLst>
          </p:cNvPr>
          <p:cNvSpPr txBox="1"/>
          <p:nvPr/>
        </p:nvSpPr>
        <p:spPr>
          <a:xfrm>
            <a:off x="2589662" y="4857005"/>
            <a:ext cx="11887200" cy="5432256"/>
          </a:xfrm>
          <a:prstGeom prst="rect">
            <a:avLst/>
          </a:prstGeom>
          <a:noFill/>
        </p:spPr>
        <p:txBody>
          <a:bodyPr wrap="square" rtlCol="0">
            <a:spAutoFit/>
          </a:bodyPr>
          <a:lstStyle/>
          <a:p>
            <a:r>
              <a:rPr lang="en-US" sz="5500" dirty="0">
                <a:latin typeface="+mj-lt"/>
              </a:rPr>
              <a:t>Dataset</a:t>
            </a:r>
          </a:p>
          <a:p>
            <a:endParaRPr lang="en-US" sz="4000" dirty="0">
              <a:latin typeface="+mj-lt"/>
            </a:endParaRPr>
          </a:p>
          <a:p>
            <a:pPr algn="just"/>
            <a:r>
              <a:rPr lang="en-US" sz="3600" dirty="0"/>
              <a:t>The analysis is based on the </a:t>
            </a:r>
            <a:r>
              <a:rPr lang="en-US" sz="3600" dirty="0" err="1"/>
              <a:t>MillionSong</a:t>
            </a:r>
            <a:r>
              <a:rPr lang="en-US" sz="3600" dirty="0"/>
              <a:t> DB. This dataset contains one million songs, of which we have used 600 thousand songs. The data is formatted in h5 files per song</a:t>
            </a:r>
            <a:r>
              <a:rPr lang="en-US" sz="3600" i="1" dirty="0"/>
              <a:t>. </a:t>
            </a:r>
            <a:r>
              <a:rPr lang="en-US" sz="3600" dirty="0"/>
              <a:t>Per song we have analyzed the following features:</a:t>
            </a:r>
          </a:p>
          <a:p>
            <a:pPr algn="just"/>
            <a:r>
              <a:rPr lang="en-US" sz="3600" i="1" dirty="0"/>
              <a:t>Artist, Year, Danceability, Duration, Tempo, Time Signature, Energy, Key, Genre and Loudness.</a:t>
            </a:r>
          </a:p>
          <a:p>
            <a:pPr algn="just"/>
            <a:r>
              <a:rPr lang="en-US" sz="3600" dirty="0"/>
              <a:t>The songs were released between 1926 and 2010. </a:t>
            </a:r>
          </a:p>
        </p:txBody>
      </p:sp>
      <p:sp>
        <p:nvSpPr>
          <p:cNvPr id="14" name="Textfeld 13">
            <a:extLst>
              <a:ext uri="{FF2B5EF4-FFF2-40B4-BE49-F238E27FC236}">
                <a16:creationId xmlns:a16="http://schemas.microsoft.com/office/drawing/2014/main" id="{42B04471-4754-4031-A946-B30237884AC3}"/>
              </a:ext>
            </a:extLst>
          </p:cNvPr>
          <p:cNvSpPr txBox="1"/>
          <p:nvPr/>
        </p:nvSpPr>
        <p:spPr>
          <a:xfrm>
            <a:off x="2749346" y="14100536"/>
            <a:ext cx="11887200" cy="7063472"/>
          </a:xfrm>
          <a:prstGeom prst="rect">
            <a:avLst/>
          </a:prstGeom>
          <a:noFill/>
        </p:spPr>
        <p:txBody>
          <a:bodyPr wrap="square" rtlCol="0">
            <a:spAutoFit/>
          </a:bodyPr>
          <a:lstStyle/>
          <a:p>
            <a:r>
              <a:rPr lang="en-US" sz="5500" dirty="0">
                <a:latin typeface="+mj-lt"/>
              </a:rPr>
              <a:t>Data Cleaning</a:t>
            </a:r>
          </a:p>
          <a:p>
            <a:endParaRPr lang="en-US" sz="4000" dirty="0"/>
          </a:p>
          <a:p>
            <a:pPr algn="just"/>
            <a:r>
              <a:rPr lang="en-US" sz="3600" dirty="0"/>
              <a:t>Out of the analyzed songs, only 250 thousand contained information about their release date. The other songs were discarded. Additionally the songs released earlier than 1960 were removed, as they  were not enough to draw meaningful conclusions for those years. Furthermore, some features contained no information and were removed. Last but not least, other songs were removed since their calculated features were not confident enough.</a:t>
            </a:r>
          </a:p>
          <a:p>
            <a:endParaRPr lang="en-US" sz="7000" dirty="0">
              <a:latin typeface="+mj-lt"/>
            </a:endParaRPr>
          </a:p>
        </p:txBody>
      </p:sp>
      <p:sp>
        <p:nvSpPr>
          <p:cNvPr id="15" name="Textfeld 14">
            <a:extLst>
              <a:ext uri="{FF2B5EF4-FFF2-40B4-BE49-F238E27FC236}">
                <a16:creationId xmlns:a16="http://schemas.microsoft.com/office/drawing/2014/main" id="{9ABEA4B2-9ED7-4611-9E77-DCF4F4ABAC39}"/>
              </a:ext>
            </a:extLst>
          </p:cNvPr>
          <p:cNvSpPr txBox="1"/>
          <p:nvPr/>
        </p:nvSpPr>
        <p:spPr>
          <a:xfrm>
            <a:off x="15585857" y="4652578"/>
            <a:ext cx="11496462" cy="5432256"/>
          </a:xfrm>
          <a:prstGeom prst="rect">
            <a:avLst/>
          </a:prstGeom>
          <a:noFill/>
        </p:spPr>
        <p:txBody>
          <a:bodyPr wrap="square" rtlCol="0">
            <a:spAutoFit/>
          </a:bodyPr>
          <a:lstStyle/>
          <a:p>
            <a:r>
              <a:rPr lang="en-US" sz="5500" dirty="0">
                <a:latin typeface="+mj-lt"/>
              </a:rPr>
              <a:t>Genre Mapping</a:t>
            </a:r>
          </a:p>
          <a:p>
            <a:endParaRPr lang="en-US" sz="4000" dirty="0"/>
          </a:p>
          <a:p>
            <a:pPr algn="just"/>
            <a:r>
              <a:rPr lang="en-US" sz="3600" dirty="0"/>
              <a:t>Due to the high number of unique song genres we decided to reduce those to a few main genres. This was realized using the genre map of musicmap.info:</a:t>
            </a:r>
          </a:p>
          <a:p>
            <a:pPr algn="just"/>
            <a:r>
              <a:rPr lang="en-US" sz="3600" dirty="0"/>
              <a:t>A genre tree was built based on the genres from the music map. In the next step the genres of the </a:t>
            </a:r>
            <a:r>
              <a:rPr lang="en-US" sz="3600" dirty="0" err="1"/>
              <a:t>MillionSong</a:t>
            </a:r>
            <a:r>
              <a:rPr lang="en-US" sz="3600" dirty="0"/>
              <a:t> DB were matched to the music map genres. After the mapping the genres could be reduced to fourteen unique genres.</a:t>
            </a:r>
          </a:p>
        </p:txBody>
      </p:sp>
      <p:sp>
        <p:nvSpPr>
          <p:cNvPr id="16" name="Textfeld 15">
            <a:extLst>
              <a:ext uri="{FF2B5EF4-FFF2-40B4-BE49-F238E27FC236}">
                <a16:creationId xmlns:a16="http://schemas.microsoft.com/office/drawing/2014/main" id="{3AC781B1-C8AE-4A7E-9A65-6200B23F9200}"/>
              </a:ext>
            </a:extLst>
          </p:cNvPr>
          <p:cNvSpPr txBox="1"/>
          <p:nvPr/>
        </p:nvSpPr>
        <p:spPr>
          <a:xfrm>
            <a:off x="15674693" y="14100536"/>
            <a:ext cx="11407626" cy="5370701"/>
          </a:xfrm>
          <a:prstGeom prst="rect">
            <a:avLst/>
          </a:prstGeom>
          <a:noFill/>
        </p:spPr>
        <p:txBody>
          <a:bodyPr wrap="square" rtlCol="0">
            <a:spAutoFit/>
          </a:bodyPr>
          <a:lstStyle/>
          <a:p>
            <a:r>
              <a:rPr lang="en-US" sz="5500" dirty="0">
                <a:latin typeface="+mj-lt"/>
              </a:rPr>
              <a:t>Analysis</a:t>
            </a:r>
          </a:p>
          <a:p>
            <a:endParaRPr lang="en-US" sz="3600" dirty="0"/>
          </a:p>
          <a:p>
            <a:r>
              <a:rPr lang="en-US" sz="3600" dirty="0"/>
              <a:t>For the analysis we have aggregated the song statistics per year. In the resulting timeseries per feature we searched for minima and maxima in order to identify major changes. Last but not least, the evolution was measured using the difference between the 95% confident intervals.</a:t>
            </a:r>
          </a:p>
          <a:p>
            <a:r>
              <a:rPr lang="en-US" sz="3600" dirty="0"/>
              <a:t>Unfortunately, features like </a:t>
            </a:r>
            <a:r>
              <a:rPr lang="en-US" sz="3600" i="1" dirty="0"/>
              <a:t>Key </a:t>
            </a:r>
            <a:r>
              <a:rPr lang="en-US" sz="3600" dirty="0"/>
              <a:t>and </a:t>
            </a:r>
            <a:r>
              <a:rPr lang="en-US" sz="3600" i="1" dirty="0"/>
              <a:t>Time Signature </a:t>
            </a:r>
            <a:r>
              <a:rPr lang="en-US" sz="3600" dirty="0"/>
              <a:t>did not show significant changes.</a:t>
            </a:r>
          </a:p>
        </p:txBody>
      </p:sp>
      <p:sp>
        <p:nvSpPr>
          <p:cNvPr id="8" name="Textfeld 7">
            <a:extLst>
              <a:ext uri="{FF2B5EF4-FFF2-40B4-BE49-F238E27FC236}">
                <a16:creationId xmlns:a16="http://schemas.microsoft.com/office/drawing/2014/main" id="{9CD93AA2-EA64-4E59-9B03-C8FA889DEBC1}"/>
              </a:ext>
            </a:extLst>
          </p:cNvPr>
          <p:cNvSpPr txBox="1"/>
          <p:nvPr/>
        </p:nvSpPr>
        <p:spPr>
          <a:xfrm>
            <a:off x="2582857" y="3104652"/>
            <a:ext cx="24499462" cy="1754326"/>
          </a:xfrm>
          <a:prstGeom prst="rect">
            <a:avLst/>
          </a:prstGeom>
          <a:noFill/>
        </p:spPr>
        <p:txBody>
          <a:bodyPr wrap="square" rtlCol="0">
            <a:spAutoFit/>
          </a:bodyPr>
          <a:lstStyle/>
          <a:p>
            <a:r>
              <a:rPr lang="en-US" sz="3600" dirty="0"/>
              <a:t>In the past music was a form of art and expression. Nowadays music is part of everyone's daily life. One does hear music during work, shopping and watching movies. As music has grown to such a big part of our life, we were interested how music evolved in the recent years.</a:t>
            </a:r>
          </a:p>
        </p:txBody>
      </p:sp>
      <p:pic>
        <p:nvPicPr>
          <p:cNvPr id="21" name="Grafik 20">
            <a:extLst>
              <a:ext uri="{FF2B5EF4-FFF2-40B4-BE49-F238E27FC236}">
                <a16:creationId xmlns:a16="http://schemas.microsoft.com/office/drawing/2014/main" id="{E5BD24C7-6FCF-4697-A0EF-34DF651F19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2176" y="10244077"/>
            <a:ext cx="5144672" cy="3213832"/>
          </a:xfrm>
          <a:prstGeom prst="rect">
            <a:avLst/>
          </a:prstGeom>
        </p:spPr>
      </p:pic>
      <p:pic>
        <p:nvPicPr>
          <p:cNvPr id="23" name="Grafik 22">
            <a:extLst>
              <a:ext uri="{FF2B5EF4-FFF2-40B4-BE49-F238E27FC236}">
                <a16:creationId xmlns:a16="http://schemas.microsoft.com/office/drawing/2014/main" id="{F0BEA758-C08F-4079-86E5-3583786F81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3262" y="10250428"/>
            <a:ext cx="5220889" cy="3201129"/>
          </a:xfrm>
          <a:prstGeom prst="rect">
            <a:avLst/>
          </a:prstGeom>
        </p:spPr>
      </p:pic>
      <p:pic>
        <p:nvPicPr>
          <p:cNvPr id="25" name="Grafik 24">
            <a:extLst>
              <a:ext uri="{FF2B5EF4-FFF2-40B4-BE49-F238E27FC236}">
                <a16:creationId xmlns:a16="http://schemas.microsoft.com/office/drawing/2014/main" id="{8AF49A92-2313-4BAC-B5A7-60CC6D0CFF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77565" y="10161507"/>
            <a:ext cx="4903317" cy="3378970"/>
          </a:xfrm>
          <a:prstGeom prst="rect">
            <a:avLst/>
          </a:prstGeom>
        </p:spPr>
      </p:pic>
      <p:pic>
        <p:nvPicPr>
          <p:cNvPr id="26" name="Grafik 25">
            <a:extLst>
              <a:ext uri="{FF2B5EF4-FFF2-40B4-BE49-F238E27FC236}">
                <a16:creationId xmlns:a16="http://schemas.microsoft.com/office/drawing/2014/main" id="{10251292-3A62-4C49-8337-98F12F1D1F23}"/>
              </a:ext>
            </a:extLst>
          </p:cNvPr>
          <p:cNvPicPr>
            <a:picLocks noChangeAspect="1"/>
          </p:cNvPicPr>
          <p:nvPr/>
        </p:nvPicPr>
        <p:blipFill>
          <a:blip r:embed="rId6"/>
          <a:stretch>
            <a:fillRect/>
          </a:stretch>
        </p:blipFill>
        <p:spPr>
          <a:xfrm>
            <a:off x="16253611" y="10282683"/>
            <a:ext cx="3670466" cy="3267610"/>
          </a:xfrm>
          <a:prstGeom prst="rect">
            <a:avLst/>
          </a:prstGeom>
        </p:spPr>
      </p:pic>
      <p:cxnSp>
        <p:nvCxnSpPr>
          <p:cNvPr id="28" name="Gerader Verbinder 27">
            <a:extLst>
              <a:ext uri="{FF2B5EF4-FFF2-40B4-BE49-F238E27FC236}">
                <a16:creationId xmlns:a16="http://schemas.microsoft.com/office/drawing/2014/main" id="{31D3FA71-4E92-4114-84B3-24755B1F14E3}"/>
              </a:ext>
            </a:extLst>
          </p:cNvPr>
          <p:cNvCxnSpPr>
            <a:cxnSpLocks/>
          </p:cNvCxnSpPr>
          <p:nvPr/>
        </p:nvCxnSpPr>
        <p:spPr>
          <a:xfrm>
            <a:off x="15065293" y="5152206"/>
            <a:ext cx="67598" cy="13841977"/>
          </a:xfrm>
          <a:prstGeom prst="line">
            <a:avLst/>
          </a:prstGeom>
        </p:spPr>
        <p:style>
          <a:lnRef idx="1">
            <a:schemeClr val="dk1"/>
          </a:lnRef>
          <a:fillRef idx="0">
            <a:schemeClr val="dk1"/>
          </a:fillRef>
          <a:effectRef idx="0">
            <a:schemeClr val="dk1"/>
          </a:effectRef>
          <a:fontRef idx="minor">
            <a:schemeClr val="tx1"/>
          </a:fontRef>
        </p:style>
      </p:cxnSp>
      <p:sp>
        <p:nvSpPr>
          <p:cNvPr id="31" name="Rechteck 30">
            <a:extLst>
              <a:ext uri="{FF2B5EF4-FFF2-40B4-BE49-F238E27FC236}">
                <a16:creationId xmlns:a16="http://schemas.microsoft.com/office/drawing/2014/main" id="{2E419F7F-491D-4DE3-9864-54514A4E1AC3}"/>
              </a:ext>
            </a:extLst>
          </p:cNvPr>
          <p:cNvSpPr/>
          <p:nvPr/>
        </p:nvSpPr>
        <p:spPr>
          <a:xfrm>
            <a:off x="2782176" y="20148345"/>
            <a:ext cx="2376997" cy="1015663"/>
          </a:xfrm>
          <a:prstGeom prst="rect">
            <a:avLst/>
          </a:prstGeom>
        </p:spPr>
        <p:txBody>
          <a:bodyPr wrap="none">
            <a:spAutoFit/>
          </a:bodyPr>
          <a:lstStyle/>
          <a:p>
            <a:r>
              <a:rPr lang="en-US" sz="6000" dirty="0">
                <a:latin typeface="+mj-lt"/>
              </a:rPr>
              <a:t>Results</a:t>
            </a:r>
          </a:p>
        </p:txBody>
      </p:sp>
      <p:pic>
        <p:nvPicPr>
          <p:cNvPr id="34" name="Grafik 33">
            <a:extLst>
              <a:ext uri="{FF2B5EF4-FFF2-40B4-BE49-F238E27FC236}">
                <a16:creationId xmlns:a16="http://schemas.microsoft.com/office/drawing/2014/main" id="{8CD4D09F-F81A-44BE-8D0A-AF6002DBD1A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82176" y="827301"/>
            <a:ext cx="3373947" cy="1734816"/>
          </a:xfrm>
          <a:prstGeom prst="rect">
            <a:avLst/>
          </a:prstGeom>
        </p:spPr>
      </p:pic>
      <p:sp>
        <p:nvSpPr>
          <p:cNvPr id="36" name="Titel 3">
            <a:extLst>
              <a:ext uri="{FF2B5EF4-FFF2-40B4-BE49-F238E27FC236}">
                <a16:creationId xmlns:a16="http://schemas.microsoft.com/office/drawing/2014/main" id="{F39B721B-FC4F-4913-BCCB-92FD7AA76AFA}"/>
              </a:ext>
            </a:extLst>
          </p:cNvPr>
          <p:cNvSpPr txBox="1">
            <a:spLocks/>
          </p:cNvSpPr>
          <p:nvPr/>
        </p:nvSpPr>
        <p:spPr>
          <a:xfrm>
            <a:off x="2612364" y="1540246"/>
            <a:ext cx="26112371" cy="1396773"/>
          </a:xfrm>
          <a:prstGeom prst="rect">
            <a:avLst/>
          </a:prstGeom>
        </p:spPr>
        <p:txBody>
          <a:bodyPr vert="horz" lIns="91440" tIns="45720" rIns="91440" bIns="45720" rtlCol="0" anchor="ctr">
            <a:normAutofit/>
          </a:bodyPr>
          <a:lst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a:lstStyle>
          <a:p>
            <a:pPr algn="ctr"/>
            <a:r>
              <a:rPr lang="en-US" sz="5500" b="1" dirty="0"/>
              <a:t>Max </a:t>
            </a:r>
            <a:r>
              <a:rPr lang="en-US" sz="5500" b="1" dirty="0" err="1"/>
              <a:t>Premi</a:t>
            </a:r>
            <a:r>
              <a:rPr lang="en-US" sz="5500" b="1" dirty="0"/>
              <a:t> and Maximilian R</a:t>
            </a:r>
            <a:r>
              <a:rPr lang="de-DE" sz="5500" b="1" dirty="0"/>
              <a:t>ü</a:t>
            </a:r>
            <a:r>
              <a:rPr lang="en-US" sz="5500" b="1" dirty="0" err="1"/>
              <a:t>nz</a:t>
            </a:r>
            <a:endParaRPr lang="en-US" sz="5500" b="1" dirty="0"/>
          </a:p>
        </p:txBody>
      </p:sp>
      <p:sp>
        <p:nvSpPr>
          <p:cNvPr id="13" name="ZoneTexte 12">
            <a:extLst>
              <a:ext uri="{FF2B5EF4-FFF2-40B4-BE49-F238E27FC236}">
                <a16:creationId xmlns:a16="http://schemas.microsoft.com/office/drawing/2014/main" id="{4C7FB36A-8660-4AC7-AAF6-DB1F1068073F}"/>
              </a:ext>
            </a:extLst>
          </p:cNvPr>
          <p:cNvSpPr txBox="1"/>
          <p:nvPr/>
        </p:nvSpPr>
        <p:spPr>
          <a:xfrm>
            <a:off x="3077952" y="31344108"/>
            <a:ext cx="13174409" cy="738664"/>
          </a:xfrm>
          <a:prstGeom prst="rect">
            <a:avLst/>
          </a:prstGeom>
          <a:noFill/>
        </p:spPr>
        <p:txBody>
          <a:bodyPr wrap="square" rtlCol="0">
            <a:spAutoFit/>
          </a:bodyPr>
          <a:lstStyle/>
          <a:p>
            <a:r>
              <a:rPr lang="fr-FR" sz="4200" dirty="0">
                <a:latin typeface="+mj-lt"/>
              </a:rPr>
              <a:t>Genre distribution </a:t>
            </a:r>
            <a:r>
              <a:rPr lang="fr-FR" sz="4200" dirty="0" err="1">
                <a:latin typeface="+mj-lt"/>
              </a:rPr>
              <a:t>throughout</a:t>
            </a:r>
            <a:r>
              <a:rPr lang="fr-FR" sz="4200" dirty="0">
                <a:latin typeface="+mj-lt"/>
              </a:rPr>
              <a:t> the </a:t>
            </a:r>
            <a:r>
              <a:rPr lang="fr-FR" sz="4200" dirty="0" err="1">
                <a:latin typeface="+mj-lt"/>
              </a:rPr>
              <a:t>years</a:t>
            </a:r>
            <a:endParaRPr lang="fr-FR" sz="4200" dirty="0">
              <a:latin typeface="+mj-lt"/>
            </a:endParaRPr>
          </a:p>
        </p:txBody>
      </p:sp>
      <p:sp>
        <p:nvSpPr>
          <p:cNvPr id="17" name="ZoneTexte 16">
            <a:extLst>
              <a:ext uri="{FF2B5EF4-FFF2-40B4-BE49-F238E27FC236}">
                <a16:creationId xmlns:a16="http://schemas.microsoft.com/office/drawing/2014/main" id="{2666DBD3-3D43-4FFF-9320-99DB0020C59C}"/>
              </a:ext>
            </a:extLst>
          </p:cNvPr>
          <p:cNvSpPr txBox="1"/>
          <p:nvPr/>
        </p:nvSpPr>
        <p:spPr>
          <a:xfrm>
            <a:off x="15904577" y="31404485"/>
            <a:ext cx="13745497" cy="738664"/>
          </a:xfrm>
          <a:prstGeom prst="rect">
            <a:avLst/>
          </a:prstGeom>
          <a:noFill/>
        </p:spPr>
        <p:txBody>
          <a:bodyPr wrap="square" rtlCol="0">
            <a:spAutoFit/>
          </a:bodyPr>
          <a:lstStyle/>
          <a:p>
            <a:r>
              <a:rPr lang="fr-FR" sz="4200" dirty="0">
                <a:latin typeface="+mj-lt"/>
              </a:rPr>
              <a:t>Tempo </a:t>
            </a:r>
            <a:r>
              <a:rPr lang="fr-FR" sz="4200" dirty="0" err="1">
                <a:latin typeface="+mj-lt"/>
              </a:rPr>
              <a:t>evolution</a:t>
            </a:r>
            <a:r>
              <a:rPr lang="fr-FR" sz="4200" dirty="0">
                <a:latin typeface="+mj-lt"/>
              </a:rPr>
              <a:t> (BPM) </a:t>
            </a:r>
            <a:r>
              <a:rPr lang="fr-FR" sz="4200" dirty="0" err="1">
                <a:latin typeface="+mj-lt"/>
              </a:rPr>
              <a:t>through</a:t>
            </a:r>
            <a:r>
              <a:rPr lang="fr-FR" sz="4200" dirty="0">
                <a:latin typeface="+mj-lt"/>
              </a:rPr>
              <a:t> the </a:t>
            </a:r>
            <a:r>
              <a:rPr lang="fr-FR" sz="4200" dirty="0" err="1">
                <a:latin typeface="+mj-lt"/>
              </a:rPr>
              <a:t>years</a:t>
            </a:r>
            <a:r>
              <a:rPr lang="fr-FR" sz="4200" dirty="0">
                <a:latin typeface="+mj-lt"/>
              </a:rPr>
              <a:t> by genre</a:t>
            </a:r>
          </a:p>
        </p:txBody>
      </p:sp>
      <p:sp>
        <p:nvSpPr>
          <p:cNvPr id="18" name="ZoneTexte 17">
            <a:extLst>
              <a:ext uri="{FF2B5EF4-FFF2-40B4-BE49-F238E27FC236}">
                <a16:creationId xmlns:a16="http://schemas.microsoft.com/office/drawing/2014/main" id="{212486BD-6F92-4ACC-AEF9-107F2EA37BA9}"/>
              </a:ext>
            </a:extLst>
          </p:cNvPr>
          <p:cNvSpPr txBox="1"/>
          <p:nvPr/>
        </p:nvSpPr>
        <p:spPr>
          <a:xfrm>
            <a:off x="2782176" y="21383041"/>
            <a:ext cx="12735801" cy="738664"/>
          </a:xfrm>
          <a:prstGeom prst="rect">
            <a:avLst/>
          </a:prstGeom>
          <a:noFill/>
        </p:spPr>
        <p:txBody>
          <a:bodyPr wrap="square" rtlCol="0">
            <a:spAutoFit/>
          </a:bodyPr>
          <a:lstStyle/>
          <a:p>
            <a:r>
              <a:rPr lang="fr-FR" sz="4200" dirty="0">
                <a:latin typeface="+mj-lt"/>
              </a:rPr>
              <a:t>Evolution of </a:t>
            </a:r>
            <a:r>
              <a:rPr lang="fr-FR" sz="4200" dirty="0" err="1">
                <a:latin typeface="+mj-lt"/>
              </a:rPr>
              <a:t>Loudness</a:t>
            </a:r>
            <a:r>
              <a:rPr lang="fr-FR" sz="4200" dirty="0">
                <a:latin typeface="+mj-lt"/>
              </a:rPr>
              <a:t> (dB) </a:t>
            </a:r>
            <a:r>
              <a:rPr lang="fr-FR" sz="4200" dirty="0" err="1">
                <a:latin typeface="+mj-lt"/>
              </a:rPr>
              <a:t>through</a:t>
            </a:r>
            <a:r>
              <a:rPr lang="fr-FR" sz="4200" dirty="0">
                <a:latin typeface="+mj-lt"/>
              </a:rPr>
              <a:t> the </a:t>
            </a:r>
            <a:r>
              <a:rPr lang="fr-FR" sz="4200" dirty="0" err="1">
                <a:latin typeface="+mj-lt"/>
              </a:rPr>
              <a:t>years</a:t>
            </a:r>
            <a:endParaRPr lang="fr-FR" sz="4200" dirty="0">
              <a:latin typeface="+mj-lt"/>
            </a:endParaRPr>
          </a:p>
        </p:txBody>
      </p:sp>
      <p:sp>
        <p:nvSpPr>
          <p:cNvPr id="19" name="ZoneTexte 18">
            <a:extLst>
              <a:ext uri="{FF2B5EF4-FFF2-40B4-BE49-F238E27FC236}">
                <a16:creationId xmlns:a16="http://schemas.microsoft.com/office/drawing/2014/main" id="{0BA79883-F941-43FB-8D9A-E766F33F5DE7}"/>
              </a:ext>
            </a:extLst>
          </p:cNvPr>
          <p:cNvSpPr txBox="1"/>
          <p:nvPr/>
        </p:nvSpPr>
        <p:spPr>
          <a:xfrm>
            <a:off x="15668549" y="21377234"/>
            <a:ext cx="14606664" cy="1384995"/>
          </a:xfrm>
          <a:prstGeom prst="rect">
            <a:avLst/>
          </a:prstGeom>
          <a:noFill/>
        </p:spPr>
        <p:txBody>
          <a:bodyPr wrap="square" rtlCol="0">
            <a:spAutoFit/>
          </a:bodyPr>
          <a:lstStyle/>
          <a:p>
            <a:r>
              <a:rPr lang="fr-FR" sz="4200" dirty="0">
                <a:latin typeface="+mj-lt"/>
              </a:rPr>
              <a:t>Evolution of Duration (seconds) </a:t>
            </a:r>
            <a:r>
              <a:rPr lang="fr-FR" sz="4200" dirty="0" err="1">
                <a:latin typeface="+mj-lt"/>
              </a:rPr>
              <a:t>through</a:t>
            </a:r>
            <a:r>
              <a:rPr lang="fr-FR" sz="4200" dirty="0">
                <a:latin typeface="+mj-lt"/>
              </a:rPr>
              <a:t> the </a:t>
            </a:r>
            <a:r>
              <a:rPr lang="fr-FR" sz="4200" dirty="0" err="1">
                <a:latin typeface="+mj-lt"/>
              </a:rPr>
              <a:t>years</a:t>
            </a:r>
            <a:endParaRPr lang="fr-FR" sz="4200" dirty="0">
              <a:latin typeface="+mj-lt"/>
            </a:endParaRPr>
          </a:p>
          <a:p>
            <a:endParaRPr lang="fr-FR" sz="4200" dirty="0">
              <a:latin typeface="+mj-lt"/>
            </a:endParaRPr>
          </a:p>
        </p:txBody>
      </p:sp>
      <p:pic>
        <p:nvPicPr>
          <p:cNvPr id="27" name="Image 26">
            <a:extLst>
              <a:ext uri="{FF2B5EF4-FFF2-40B4-BE49-F238E27FC236}">
                <a16:creationId xmlns:a16="http://schemas.microsoft.com/office/drawing/2014/main" id="{58D8B0CE-AEA7-4355-8CB1-ED69377DFEA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750963" y="0"/>
            <a:ext cx="3524250" cy="3524250"/>
          </a:xfrm>
          <a:prstGeom prst="rect">
            <a:avLst/>
          </a:prstGeom>
        </p:spPr>
      </p:pic>
      <p:sp>
        <p:nvSpPr>
          <p:cNvPr id="29" name="ZoneTexte 28">
            <a:extLst>
              <a:ext uri="{FF2B5EF4-FFF2-40B4-BE49-F238E27FC236}">
                <a16:creationId xmlns:a16="http://schemas.microsoft.com/office/drawing/2014/main" id="{5DCBC890-5B98-49D7-8821-23D7F9042977}"/>
              </a:ext>
            </a:extLst>
          </p:cNvPr>
          <p:cNvSpPr txBox="1"/>
          <p:nvPr/>
        </p:nvSpPr>
        <p:spPr>
          <a:xfrm>
            <a:off x="2782176" y="13457499"/>
            <a:ext cx="5010344" cy="369332"/>
          </a:xfrm>
          <a:prstGeom prst="rect">
            <a:avLst/>
          </a:prstGeom>
          <a:noFill/>
        </p:spPr>
        <p:txBody>
          <a:bodyPr wrap="square" rtlCol="0">
            <a:spAutoFit/>
          </a:bodyPr>
          <a:lstStyle/>
          <a:p>
            <a:pPr algn="ctr"/>
            <a:r>
              <a:rPr lang="fr-FR" dirty="0"/>
              <a:t>Tempo distribution</a:t>
            </a:r>
          </a:p>
        </p:txBody>
      </p:sp>
      <p:sp>
        <p:nvSpPr>
          <p:cNvPr id="30" name="ZoneTexte 29">
            <a:extLst>
              <a:ext uri="{FF2B5EF4-FFF2-40B4-BE49-F238E27FC236}">
                <a16:creationId xmlns:a16="http://schemas.microsoft.com/office/drawing/2014/main" id="{4C2A6DE5-0CF3-4C6E-BF2C-5F6E6E563E7E}"/>
              </a:ext>
            </a:extLst>
          </p:cNvPr>
          <p:cNvSpPr txBox="1"/>
          <p:nvPr/>
        </p:nvSpPr>
        <p:spPr>
          <a:xfrm>
            <a:off x="9665157" y="13451557"/>
            <a:ext cx="3796145" cy="369332"/>
          </a:xfrm>
          <a:prstGeom prst="rect">
            <a:avLst/>
          </a:prstGeom>
          <a:noFill/>
        </p:spPr>
        <p:txBody>
          <a:bodyPr wrap="square" rtlCol="0">
            <a:spAutoFit/>
          </a:bodyPr>
          <a:lstStyle/>
          <a:p>
            <a:pPr algn="ctr"/>
            <a:r>
              <a:rPr lang="fr-FR" dirty="0"/>
              <a:t>Duration distribution</a:t>
            </a:r>
          </a:p>
        </p:txBody>
      </p:sp>
      <p:pic>
        <p:nvPicPr>
          <p:cNvPr id="39" name="Image 38">
            <a:extLst>
              <a:ext uri="{FF2B5EF4-FFF2-40B4-BE49-F238E27FC236}">
                <a16:creationId xmlns:a16="http://schemas.microsoft.com/office/drawing/2014/main" id="{A1E67B7B-ACE8-43A4-B682-A2D6F1A56CC9}"/>
              </a:ext>
            </a:extLst>
          </p:cNvPr>
          <p:cNvPicPr>
            <a:picLocks noChangeAspect="1"/>
          </p:cNvPicPr>
          <p:nvPr/>
        </p:nvPicPr>
        <p:blipFill rotWithShape="1">
          <a:blip r:embed="rId9">
            <a:extLst>
              <a:ext uri="{28A0092B-C50C-407E-A947-70E740481C1C}">
                <a14:useLocalDpi xmlns:a14="http://schemas.microsoft.com/office/drawing/2010/main" val="0"/>
              </a:ext>
            </a:extLst>
          </a:blip>
          <a:srcRect l="36" t="638" r="1"/>
          <a:stretch/>
        </p:blipFill>
        <p:spPr>
          <a:xfrm>
            <a:off x="882650" y="32430745"/>
            <a:ext cx="14860996" cy="8735408"/>
          </a:xfrm>
          <a:prstGeom prst="rect">
            <a:avLst/>
          </a:prstGeom>
        </p:spPr>
      </p:pic>
      <p:pic>
        <p:nvPicPr>
          <p:cNvPr id="41" name="Image 40">
            <a:extLst>
              <a:ext uri="{FF2B5EF4-FFF2-40B4-BE49-F238E27FC236}">
                <a16:creationId xmlns:a16="http://schemas.microsoft.com/office/drawing/2014/main" id="{5C562D1B-5EE0-41F4-9F4E-EB79CD62860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81100" y="22338509"/>
            <a:ext cx="14918931" cy="7592624"/>
          </a:xfrm>
          <a:prstGeom prst="rect">
            <a:avLst/>
          </a:prstGeom>
        </p:spPr>
      </p:pic>
      <p:sp>
        <p:nvSpPr>
          <p:cNvPr id="42" name="ZoneTexte 41">
            <a:extLst>
              <a:ext uri="{FF2B5EF4-FFF2-40B4-BE49-F238E27FC236}">
                <a16:creationId xmlns:a16="http://schemas.microsoft.com/office/drawing/2014/main" id="{7F92DEBE-4B3A-4C0B-BF1D-E2877BA2673B}"/>
              </a:ext>
            </a:extLst>
          </p:cNvPr>
          <p:cNvSpPr txBox="1"/>
          <p:nvPr/>
        </p:nvSpPr>
        <p:spPr>
          <a:xfrm>
            <a:off x="7229863" y="38950962"/>
            <a:ext cx="7835430" cy="646331"/>
          </a:xfrm>
          <a:prstGeom prst="rect">
            <a:avLst/>
          </a:prstGeom>
          <a:noFill/>
        </p:spPr>
        <p:txBody>
          <a:bodyPr wrap="square" rtlCol="0">
            <a:spAutoFit/>
          </a:bodyPr>
          <a:lstStyle/>
          <a:p>
            <a:r>
              <a:rPr lang="fr-FR" sz="3600" i="1" dirty="0"/>
              <a:t>ROCK</a:t>
            </a:r>
          </a:p>
        </p:txBody>
      </p:sp>
      <p:sp>
        <p:nvSpPr>
          <p:cNvPr id="43" name="ZoneTexte 42">
            <a:extLst>
              <a:ext uri="{FF2B5EF4-FFF2-40B4-BE49-F238E27FC236}">
                <a16:creationId xmlns:a16="http://schemas.microsoft.com/office/drawing/2014/main" id="{A71A04BB-6F55-4C87-8429-F8FB35C487D5}"/>
              </a:ext>
            </a:extLst>
          </p:cNvPr>
          <p:cNvSpPr txBox="1"/>
          <p:nvPr/>
        </p:nvSpPr>
        <p:spPr>
          <a:xfrm>
            <a:off x="7298028" y="37690029"/>
            <a:ext cx="3753852" cy="646331"/>
          </a:xfrm>
          <a:prstGeom prst="rect">
            <a:avLst/>
          </a:prstGeom>
          <a:noFill/>
        </p:spPr>
        <p:txBody>
          <a:bodyPr wrap="square" rtlCol="0">
            <a:spAutoFit/>
          </a:bodyPr>
          <a:lstStyle/>
          <a:p>
            <a:r>
              <a:rPr lang="fr-FR" sz="3600" i="1" dirty="0"/>
              <a:t>POP</a:t>
            </a:r>
          </a:p>
        </p:txBody>
      </p:sp>
      <p:sp>
        <p:nvSpPr>
          <p:cNvPr id="44" name="ZoneTexte 43">
            <a:extLst>
              <a:ext uri="{FF2B5EF4-FFF2-40B4-BE49-F238E27FC236}">
                <a16:creationId xmlns:a16="http://schemas.microsoft.com/office/drawing/2014/main" id="{38555A19-4A96-4C9A-AD58-963424C1C7BA}"/>
              </a:ext>
            </a:extLst>
          </p:cNvPr>
          <p:cNvSpPr txBox="1"/>
          <p:nvPr/>
        </p:nvSpPr>
        <p:spPr>
          <a:xfrm>
            <a:off x="8111748" y="36661563"/>
            <a:ext cx="6294686" cy="646331"/>
          </a:xfrm>
          <a:prstGeom prst="rect">
            <a:avLst/>
          </a:prstGeom>
          <a:noFill/>
        </p:spPr>
        <p:txBody>
          <a:bodyPr wrap="square" rtlCol="0">
            <a:spAutoFit/>
          </a:bodyPr>
          <a:lstStyle/>
          <a:p>
            <a:r>
              <a:rPr lang="fr-FR" sz="3600" i="1" dirty="0"/>
              <a:t>ELECTRONIC</a:t>
            </a:r>
          </a:p>
        </p:txBody>
      </p:sp>
      <p:sp>
        <p:nvSpPr>
          <p:cNvPr id="45" name="ZoneTexte 44">
            <a:extLst>
              <a:ext uri="{FF2B5EF4-FFF2-40B4-BE49-F238E27FC236}">
                <a16:creationId xmlns:a16="http://schemas.microsoft.com/office/drawing/2014/main" id="{61048E9A-1B63-445D-881E-2352673FF06F}"/>
              </a:ext>
            </a:extLst>
          </p:cNvPr>
          <p:cNvSpPr txBox="1"/>
          <p:nvPr/>
        </p:nvSpPr>
        <p:spPr>
          <a:xfrm>
            <a:off x="8111748" y="35987795"/>
            <a:ext cx="6063915" cy="646331"/>
          </a:xfrm>
          <a:prstGeom prst="rect">
            <a:avLst/>
          </a:prstGeom>
          <a:noFill/>
        </p:spPr>
        <p:txBody>
          <a:bodyPr wrap="square" rtlCol="0">
            <a:spAutoFit/>
          </a:bodyPr>
          <a:lstStyle/>
          <a:p>
            <a:r>
              <a:rPr lang="fr-FR" sz="3600" i="1" dirty="0"/>
              <a:t>DOWNTEMPO</a:t>
            </a:r>
          </a:p>
        </p:txBody>
      </p:sp>
      <p:sp>
        <p:nvSpPr>
          <p:cNvPr id="46" name="ZoneTexte 45">
            <a:extLst>
              <a:ext uri="{FF2B5EF4-FFF2-40B4-BE49-F238E27FC236}">
                <a16:creationId xmlns:a16="http://schemas.microsoft.com/office/drawing/2014/main" id="{24079524-3D3A-4E35-A589-292BE37F4AB2}"/>
              </a:ext>
            </a:extLst>
          </p:cNvPr>
          <p:cNvSpPr txBox="1"/>
          <p:nvPr/>
        </p:nvSpPr>
        <p:spPr>
          <a:xfrm>
            <a:off x="8174887" y="35189163"/>
            <a:ext cx="9242385" cy="646331"/>
          </a:xfrm>
          <a:prstGeom prst="rect">
            <a:avLst/>
          </a:prstGeom>
          <a:noFill/>
        </p:spPr>
        <p:txBody>
          <a:bodyPr wrap="square" rtlCol="0">
            <a:spAutoFit/>
          </a:bodyPr>
          <a:lstStyle/>
          <a:p>
            <a:r>
              <a:rPr lang="fr-FR" sz="3600" i="1" dirty="0"/>
              <a:t>JAZZ</a:t>
            </a:r>
          </a:p>
        </p:txBody>
      </p:sp>
      <p:sp>
        <p:nvSpPr>
          <p:cNvPr id="47" name="ZoneTexte 46">
            <a:extLst>
              <a:ext uri="{FF2B5EF4-FFF2-40B4-BE49-F238E27FC236}">
                <a16:creationId xmlns:a16="http://schemas.microsoft.com/office/drawing/2014/main" id="{E5E54389-A711-4A4D-99AC-CA24963C31AB}"/>
              </a:ext>
            </a:extLst>
          </p:cNvPr>
          <p:cNvSpPr txBox="1"/>
          <p:nvPr/>
        </p:nvSpPr>
        <p:spPr>
          <a:xfrm>
            <a:off x="8111748" y="34428267"/>
            <a:ext cx="17731712" cy="646331"/>
          </a:xfrm>
          <a:prstGeom prst="rect">
            <a:avLst/>
          </a:prstGeom>
          <a:noFill/>
        </p:spPr>
        <p:txBody>
          <a:bodyPr wrap="square" rtlCol="0">
            <a:spAutoFit/>
          </a:bodyPr>
          <a:lstStyle/>
          <a:p>
            <a:r>
              <a:rPr lang="fr-FR" sz="3600" i="1" dirty="0"/>
              <a:t>REGGAE</a:t>
            </a:r>
          </a:p>
        </p:txBody>
      </p:sp>
      <p:sp>
        <p:nvSpPr>
          <p:cNvPr id="48" name="ZoneTexte 47">
            <a:extLst>
              <a:ext uri="{FF2B5EF4-FFF2-40B4-BE49-F238E27FC236}">
                <a16:creationId xmlns:a16="http://schemas.microsoft.com/office/drawing/2014/main" id="{C44583A9-8FCE-42EE-8422-BBCAC6EB1E0E}"/>
              </a:ext>
            </a:extLst>
          </p:cNvPr>
          <p:cNvSpPr txBox="1"/>
          <p:nvPr/>
        </p:nvSpPr>
        <p:spPr>
          <a:xfrm>
            <a:off x="6065935" y="34363886"/>
            <a:ext cx="6089998" cy="646331"/>
          </a:xfrm>
          <a:prstGeom prst="rect">
            <a:avLst/>
          </a:prstGeom>
          <a:noFill/>
        </p:spPr>
        <p:txBody>
          <a:bodyPr wrap="square" rtlCol="0">
            <a:spAutoFit/>
          </a:bodyPr>
          <a:lstStyle/>
          <a:p>
            <a:r>
              <a:rPr lang="fr-FR" sz="3600" i="1" dirty="0"/>
              <a:t>FOLK</a:t>
            </a:r>
          </a:p>
        </p:txBody>
      </p:sp>
      <p:sp>
        <p:nvSpPr>
          <p:cNvPr id="49" name="ZoneTexte 48">
            <a:extLst>
              <a:ext uri="{FF2B5EF4-FFF2-40B4-BE49-F238E27FC236}">
                <a16:creationId xmlns:a16="http://schemas.microsoft.com/office/drawing/2014/main" id="{0E131E0B-78BE-47DB-9303-600D4A665FF5}"/>
              </a:ext>
            </a:extLst>
          </p:cNvPr>
          <p:cNvSpPr txBox="1"/>
          <p:nvPr/>
        </p:nvSpPr>
        <p:spPr>
          <a:xfrm>
            <a:off x="5988738" y="33581652"/>
            <a:ext cx="9853666" cy="646331"/>
          </a:xfrm>
          <a:prstGeom prst="rect">
            <a:avLst/>
          </a:prstGeom>
          <a:noFill/>
        </p:spPr>
        <p:txBody>
          <a:bodyPr wrap="square" rtlCol="0">
            <a:spAutoFit/>
          </a:bodyPr>
          <a:lstStyle/>
          <a:p>
            <a:r>
              <a:rPr lang="fr-FR" sz="3600" i="1" dirty="0"/>
              <a:t>BLUES</a:t>
            </a:r>
          </a:p>
        </p:txBody>
      </p:sp>
      <p:sp>
        <p:nvSpPr>
          <p:cNvPr id="50" name="ZoneTexte 49">
            <a:extLst>
              <a:ext uri="{FF2B5EF4-FFF2-40B4-BE49-F238E27FC236}">
                <a16:creationId xmlns:a16="http://schemas.microsoft.com/office/drawing/2014/main" id="{814890C2-E9B2-4B63-AFDE-30814356A514}"/>
              </a:ext>
            </a:extLst>
          </p:cNvPr>
          <p:cNvSpPr txBox="1"/>
          <p:nvPr/>
        </p:nvSpPr>
        <p:spPr>
          <a:xfrm>
            <a:off x="12479885" y="32430745"/>
            <a:ext cx="2439046" cy="646331"/>
          </a:xfrm>
          <a:prstGeom prst="rect">
            <a:avLst/>
          </a:prstGeom>
          <a:noFill/>
        </p:spPr>
        <p:txBody>
          <a:bodyPr wrap="square" rtlCol="0">
            <a:spAutoFit/>
          </a:bodyPr>
          <a:lstStyle/>
          <a:p>
            <a:r>
              <a:rPr lang="fr-FR" sz="3600" i="1" dirty="0"/>
              <a:t>METAL</a:t>
            </a:r>
          </a:p>
        </p:txBody>
      </p:sp>
      <p:sp>
        <p:nvSpPr>
          <p:cNvPr id="51" name="ZoneTexte 50">
            <a:extLst>
              <a:ext uri="{FF2B5EF4-FFF2-40B4-BE49-F238E27FC236}">
                <a16:creationId xmlns:a16="http://schemas.microsoft.com/office/drawing/2014/main" id="{66590D66-F2B0-4BD9-926B-0749898C5C80}"/>
              </a:ext>
            </a:extLst>
          </p:cNvPr>
          <p:cNvSpPr txBox="1"/>
          <p:nvPr/>
        </p:nvSpPr>
        <p:spPr>
          <a:xfrm>
            <a:off x="6065935" y="32735435"/>
            <a:ext cx="3241352" cy="646331"/>
          </a:xfrm>
          <a:prstGeom prst="rect">
            <a:avLst/>
          </a:prstGeom>
          <a:noFill/>
        </p:spPr>
        <p:txBody>
          <a:bodyPr wrap="square" rtlCol="0">
            <a:spAutoFit/>
          </a:bodyPr>
          <a:lstStyle/>
          <a:p>
            <a:r>
              <a:rPr lang="fr-FR" sz="3600" i="1" dirty="0"/>
              <a:t>R&amp;B</a:t>
            </a:r>
          </a:p>
        </p:txBody>
      </p:sp>
      <p:sp>
        <p:nvSpPr>
          <p:cNvPr id="52" name="ZoneTexte 51">
            <a:extLst>
              <a:ext uri="{FF2B5EF4-FFF2-40B4-BE49-F238E27FC236}">
                <a16:creationId xmlns:a16="http://schemas.microsoft.com/office/drawing/2014/main" id="{DB2BCD2C-552A-4660-9E3C-4C9A4552473B}"/>
              </a:ext>
            </a:extLst>
          </p:cNvPr>
          <p:cNvSpPr txBox="1"/>
          <p:nvPr/>
        </p:nvSpPr>
        <p:spPr>
          <a:xfrm>
            <a:off x="1039835" y="41044781"/>
            <a:ext cx="28972079" cy="1815882"/>
          </a:xfrm>
          <a:prstGeom prst="rect">
            <a:avLst/>
          </a:prstGeom>
          <a:noFill/>
        </p:spPr>
        <p:txBody>
          <a:bodyPr wrap="square" rtlCol="0">
            <a:spAutoFit/>
          </a:bodyPr>
          <a:lstStyle/>
          <a:p>
            <a:pPr algn="ctr"/>
            <a:r>
              <a:rPr lang="fr-FR" sz="2800" dirty="0" err="1"/>
              <a:t>Github</a:t>
            </a:r>
            <a:r>
              <a:rPr lang="fr-FR" sz="2800" dirty="0"/>
              <a:t> </a:t>
            </a:r>
            <a:r>
              <a:rPr lang="fr-FR" sz="2800" dirty="0" err="1"/>
              <a:t>link</a:t>
            </a:r>
            <a:r>
              <a:rPr lang="fr-FR" sz="2800" dirty="0"/>
              <a:t> : </a:t>
            </a:r>
            <a:r>
              <a:rPr lang="fr-FR" sz="2800" dirty="0">
                <a:hlinkClick r:id="rId11"/>
              </a:rPr>
              <a:t>https://github.com/maxpr/ADA/blob/master/project/Solution.ipynb</a:t>
            </a:r>
            <a:endParaRPr lang="fr-FR" sz="2800" dirty="0"/>
          </a:p>
          <a:p>
            <a:pPr algn="ctr"/>
            <a:r>
              <a:rPr lang="fr-FR" sz="2800" dirty="0"/>
              <a:t>Data set : </a:t>
            </a:r>
            <a:r>
              <a:rPr lang="fr-FR" sz="2800" dirty="0">
                <a:hlinkClick r:id="rId12"/>
              </a:rPr>
              <a:t>https://labrosa.ee.columbia.edu/millionsong/</a:t>
            </a:r>
            <a:endParaRPr lang="fr-FR" sz="2800" dirty="0"/>
          </a:p>
          <a:p>
            <a:pPr algn="ctr"/>
            <a:r>
              <a:rPr lang="fr-FR" sz="2800" dirty="0"/>
              <a:t>Music genre source : </a:t>
            </a:r>
            <a:r>
              <a:rPr lang="fr-FR" sz="2800" dirty="0">
                <a:hlinkClick r:id="rId13"/>
              </a:rPr>
              <a:t>https://musicmap.info/</a:t>
            </a:r>
            <a:endParaRPr lang="fr-FR" sz="2800" dirty="0"/>
          </a:p>
          <a:p>
            <a:pPr algn="ctr"/>
            <a:endParaRPr lang="fr-FR" sz="2800" dirty="0"/>
          </a:p>
        </p:txBody>
      </p:sp>
      <p:sp>
        <p:nvSpPr>
          <p:cNvPr id="53" name="ZoneTexte 52">
            <a:extLst>
              <a:ext uri="{FF2B5EF4-FFF2-40B4-BE49-F238E27FC236}">
                <a16:creationId xmlns:a16="http://schemas.microsoft.com/office/drawing/2014/main" id="{C401A8F3-89B9-47E4-8D53-1E4194FB0B60}"/>
              </a:ext>
            </a:extLst>
          </p:cNvPr>
          <p:cNvSpPr txBox="1"/>
          <p:nvPr/>
        </p:nvSpPr>
        <p:spPr>
          <a:xfrm>
            <a:off x="3168754" y="23394718"/>
            <a:ext cx="6545607" cy="769441"/>
          </a:xfrm>
          <a:prstGeom prst="rect">
            <a:avLst/>
          </a:prstGeom>
          <a:noFill/>
        </p:spPr>
        <p:txBody>
          <a:bodyPr wrap="square" rtlCol="0">
            <a:spAutoFit/>
          </a:bodyPr>
          <a:lstStyle/>
          <a:p>
            <a:r>
              <a:rPr lang="en-US" sz="2200" dirty="0"/>
              <a:t>In the early years (1940 to 1970), the song </a:t>
            </a:r>
            <a:r>
              <a:rPr lang="en-US" sz="2200" b="1" dirty="0"/>
              <a:t>Loudness</a:t>
            </a:r>
            <a:r>
              <a:rPr lang="en-US" sz="2200" dirty="0"/>
              <a:t> was limited by the electronic limitations.</a:t>
            </a:r>
            <a:endParaRPr lang="fr-FR" sz="2200" dirty="0"/>
          </a:p>
        </p:txBody>
      </p:sp>
      <p:cxnSp>
        <p:nvCxnSpPr>
          <p:cNvPr id="55" name="Connecteur droit avec flèche 54">
            <a:extLst>
              <a:ext uri="{FF2B5EF4-FFF2-40B4-BE49-F238E27FC236}">
                <a16:creationId xmlns:a16="http://schemas.microsoft.com/office/drawing/2014/main" id="{A1D4AC97-D61F-47A1-9A3B-F4393FC1A57F}"/>
              </a:ext>
            </a:extLst>
          </p:cNvPr>
          <p:cNvCxnSpPr>
            <a:cxnSpLocks/>
          </p:cNvCxnSpPr>
          <p:nvPr/>
        </p:nvCxnSpPr>
        <p:spPr>
          <a:xfrm>
            <a:off x="3699482" y="24300062"/>
            <a:ext cx="1355787" cy="3462829"/>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
        <p:nvSpPr>
          <p:cNvPr id="57" name="ZoneTexte 56">
            <a:extLst>
              <a:ext uri="{FF2B5EF4-FFF2-40B4-BE49-F238E27FC236}">
                <a16:creationId xmlns:a16="http://schemas.microsoft.com/office/drawing/2014/main" id="{E4DBF4FF-C3ED-437A-94CB-85E4C9049057}"/>
              </a:ext>
            </a:extLst>
          </p:cNvPr>
          <p:cNvSpPr txBox="1"/>
          <p:nvPr/>
        </p:nvSpPr>
        <p:spPr>
          <a:xfrm>
            <a:off x="7843037" y="27890543"/>
            <a:ext cx="6670474" cy="1107996"/>
          </a:xfrm>
          <a:prstGeom prst="rect">
            <a:avLst/>
          </a:prstGeom>
          <a:noFill/>
        </p:spPr>
        <p:txBody>
          <a:bodyPr wrap="square" rtlCol="0">
            <a:spAutoFit/>
          </a:bodyPr>
          <a:lstStyle/>
          <a:p>
            <a:r>
              <a:rPr lang="en-US" sz="2200" dirty="0"/>
              <a:t>Increased during the 80s to the 90s due to the use of CDs released in 1982 that replaced Vinyl. There was a slow decreased from 82 to 90s due to rock popularity.</a:t>
            </a:r>
            <a:endParaRPr lang="fr-FR" sz="2200" dirty="0"/>
          </a:p>
        </p:txBody>
      </p:sp>
      <p:cxnSp>
        <p:nvCxnSpPr>
          <p:cNvPr id="61" name="Connecteur droit avec flèche 60">
            <a:extLst>
              <a:ext uri="{FF2B5EF4-FFF2-40B4-BE49-F238E27FC236}">
                <a16:creationId xmlns:a16="http://schemas.microsoft.com/office/drawing/2014/main" id="{50618791-DBE4-444C-BF43-5A69FD98EFA1}"/>
              </a:ext>
            </a:extLst>
          </p:cNvPr>
          <p:cNvCxnSpPr>
            <a:cxnSpLocks/>
          </p:cNvCxnSpPr>
          <p:nvPr/>
        </p:nvCxnSpPr>
        <p:spPr>
          <a:xfrm>
            <a:off x="7812380" y="27332520"/>
            <a:ext cx="436270" cy="493642"/>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
        <p:nvSpPr>
          <p:cNvPr id="62" name="ZoneTexte 61">
            <a:extLst>
              <a:ext uri="{FF2B5EF4-FFF2-40B4-BE49-F238E27FC236}">
                <a16:creationId xmlns:a16="http://schemas.microsoft.com/office/drawing/2014/main" id="{D3F4986A-8FC6-40B9-B3BF-B682E7964B71}"/>
              </a:ext>
            </a:extLst>
          </p:cNvPr>
          <p:cNvSpPr txBox="1"/>
          <p:nvPr/>
        </p:nvSpPr>
        <p:spPr>
          <a:xfrm>
            <a:off x="5600851" y="24436521"/>
            <a:ext cx="5719534" cy="1785104"/>
          </a:xfrm>
          <a:prstGeom prst="rect">
            <a:avLst/>
          </a:prstGeom>
          <a:noFill/>
        </p:spPr>
        <p:txBody>
          <a:bodyPr wrap="square" rtlCol="0">
            <a:spAutoFit/>
          </a:bodyPr>
          <a:lstStyle/>
          <a:p>
            <a:r>
              <a:rPr lang="en-US" sz="2200" dirty="0"/>
              <a:t>A </a:t>
            </a:r>
            <a:r>
              <a:rPr lang="en-US" sz="2200" b="1" dirty="0"/>
              <a:t>Loudness War</a:t>
            </a:r>
            <a:r>
              <a:rPr lang="en-US" sz="2200" dirty="0"/>
              <a:t> began in the 90s, introduction of digital signal processing capable of producing further loudness increases. The CDs capacity could grow higher and higher and optimization were advanced.</a:t>
            </a:r>
            <a:endParaRPr lang="fr-FR" sz="2200" dirty="0"/>
          </a:p>
        </p:txBody>
      </p:sp>
      <p:cxnSp>
        <p:nvCxnSpPr>
          <p:cNvPr id="63" name="Connecteur droit avec flèche 62">
            <a:extLst>
              <a:ext uri="{FF2B5EF4-FFF2-40B4-BE49-F238E27FC236}">
                <a16:creationId xmlns:a16="http://schemas.microsoft.com/office/drawing/2014/main" id="{43A2F2AC-91B6-4B9B-9ED0-68F4A81BC9DD}"/>
              </a:ext>
            </a:extLst>
          </p:cNvPr>
          <p:cNvCxnSpPr>
            <a:cxnSpLocks/>
          </p:cNvCxnSpPr>
          <p:nvPr/>
        </p:nvCxnSpPr>
        <p:spPr>
          <a:xfrm>
            <a:off x="10370175" y="25891759"/>
            <a:ext cx="773530" cy="486124"/>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pic>
        <p:nvPicPr>
          <p:cNvPr id="33" name="Image 32">
            <a:extLst>
              <a:ext uri="{FF2B5EF4-FFF2-40B4-BE49-F238E27FC236}">
                <a16:creationId xmlns:a16="http://schemas.microsoft.com/office/drawing/2014/main" id="{7D558F64-769D-4540-9877-9BAA1370D4EA}"/>
              </a:ext>
            </a:extLst>
          </p:cNvPr>
          <p:cNvPicPr>
            <a:picLocks noChangeAspect="1"/>
          </p:cNvPicPr>
          <p:nvPr/>
        </p:nvPicPr>
        <p:blipFill rotWithShape="1">
          <a:blip r:embed="rId14">
            <a:extLst>
              <a:ext uri="{28A0092B-C50C-407E-A947-70E740481C1C}">
                <a14:useLocalDpi xmlns:a14="http://schemas.microsoft.com/office/drawing/2010/main" val="0"/>
              </a:ext>
            </a:extLst>
          </a:blip>
          <a:srcRect l="5669"/>
          <a:stretch/>
        </p:blipFill>
        <p:spPr>
          <a:xfrm>
            <a:off x="15082548" y="21987995"/>
            <a:ext cx="13998926" cy="8480097"/>
          </a:xfrm>
          <a:prstGeom prst="rect">
            <a:avLst/>
          </a:prstGeom>
        </p:spPr>
      </p:pic>
      <p:sp>
        <p:nvSpPr>
          <p:cNvPr id="68" name="ZoneTexte 67">
            <a:extLst>
              <a:ext uri="{FF2B5EF4-FFF2-40B4-BE49-F238E27FC236}">
                <a16:creationId xmlns:a16="http://schemas.microsoft.com/office/drawing/2014/main" id="{A1387EA1-5CDC-4616-A36B-9C555C96BD1F}"/>
              </a:ext>
            </a:extLst>
          </p:cNvPr>
          <p:cNvSpPr txBox="1"/>
          <p:nvPr/>
        </p:nvSpPr>
        <p:spPr>
          <a:xfrm>
            <a:off x="15844844" y="30347583"/>
            <a:ext cx="5467343" cy="769441"/>
          </a:xfrm>
          <a:prstGeom prst="rect">
            <a:avLst/>
          </a:prstGeom>
          <a:noFill/>
        </p:spPr>
        <p:txBody>
          <a:bodyPr wrap="square" rtlCol="0">
            <a:spAutoFit/>
          </a:bodyPr>
          <a:lstStyle/>
          <a:p>
            <a:r>
              <a:rPr lang="fr-FR" sz="2200" dirty="0" err="1"/>
              <a:t>Before</a:t>
            </a:r>
            <a:r>
              <a:rPr lang="fr-FR" sz="2200" dirty="0"/>
              <a:t> 1965, </a:t>
            </a:r>
            <a:r>
              <a:rPr lang="fr-FR" sz="2200" dirty="0" err="1"/>
              <a:t>songs</a:t>
            </a:r>
            <a:r>
              <a:rPr lang="fr-FR" sz="2200" dirty="0"/>
              <a:t> </a:t>
            </a:r>
            <a:r>
              <a:rPr lang="fr-FR" sz="2200" dirty="0" err="1"/>
              <a:t>were</a:t>
            </a:r>
            <a:r>
              <a:rPr lang="fr-FR" sz="2200" dirty="0"/>
              <a:t> all 3 minutes long due to </a:t>
            </a:r>
            <a:r>
              <a:rPr lang="fr-FR" sz="2200" b="1" dirty="0" err="1"/>
              <a:t>Vynil</a:t>
            </a:r>
            <a:r>
              <a:rPr lang="fr-FR" sz="2200" dirty="0"/>
              <a:t> limitations.</a:t>
            </a:r>
          </a:p>
        </p:txBody>
      </p:sp>
      <p:cxnSp>
        <p:nvCxnSpPr>
          <p:cNvPr id="69" name="Connecteur droit avec flèche 68">
            <a:extLst>
              <a:ext uri="{FF2B5EF4-FFF2-40B4-BE49-F238E27FC236}">
                <a16:creationId xmlns:a16="http://schemas.microsoft.com/office/drawing/2014/main" id="{06C970EA-AA8D-463A-AE46-329678424899}"/>
              </a:ext>
            </a:extLst>
          </p:cNvPr>
          <p:cNvCxnSpPr>
            <a:cxnSpLocks/>
          </p:cNvCxnSpPr>
          <p:nvPr/>
        </p:nvCxnSpPr>
        <p:spPr>
          <a:xfrm flipV="1">
            <a:off x="16669559" y="29571156"/>
            <a:ext cx="331336" cy="776428"/>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
        <p:nvSpPr>
          <p:cNvPr id="72" name="ZoneTexte 71">
            <a:extLst>
              <a:ext uri="{FF2B5EF4-FFF2-40B4-BE49-F238E27FC236}">
                <a16:creationId xmlns:a16="http://schemas.microsoft.com/office/drawing/2014/main" id="{7B7BB5B5-03C4-4A8C-90E2-59FBBDD586F5}"/>
              </a:ext>
            </a:extLst>
          </p:cNvPr>
          <p:cNvSpPr txBox="1"/>
          <p:nvPr/>
        </p:nvSpPr>
        <p:spPr>
          <a:xfrm>
            <a:off x="19020948" y="28141385"/>
            <a:ext cx="6880035" cy="1107996"/>
          </a:xfrm>
          <a:prstGeom prst="rect">
            <a:avLst/>
          </a:prstGeom>
          <a:noFill/>
        </p:spPr>
        <p:txBody>
          <a:bodyPr wrap="square" rtlCol="0">
            <a:spAutoFit/>
          </a:bodyPr>
          <a:lstStyle/>
          <a:p>
            <a:r>
              <a:rPr lang="en-US" sz="2200" dirty="0"/>
              <a:t>Songs had a really great increased from the 1960. Jimi Hendrix and Led Zeppelin, for example, did songs that were more than 5 minutes</a:t>
            </a:r>
            <a:endParaRPr lang="fr-FR" sz="2200" dirty="0"/>
          </a:p>
        </p:txBody>
      </p:sp>
      <p:cxnSp>
        <p:nvCxnSpPr>
          <p:cNvPr id="73" name="Connecteur droit avec flèche 72">
            <a:extLst>
              <a:ext uri="{FF2B5EF4-FFF2-40B4-BE49-F238E27FC236}">
                <a16:creationId xmlns:a16="http://schemas.microsoft.com/office/drawing/2014/main" id="{665A453F-B762-48F9-84A2-B2A63973C1DA}"/>
              </a:ext>
            </a:extLst>
          </p:cNvPr>
          <p:cNvCxnSpPr>
            <a:cxnSpLocks/>
          </p:cNvCxnSpPr>
          <p:nvPr/>
        </p:nvCxnSpPr>
        <p:spPr>
          <a:xfrm flipH="1" flipV="1">
            <a:off x="18363723" y="27379752"/>
            <a:ext cx="1097744" cy="564063"/>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
        <p:nvSpPr>
          <p:cNvPr id="75" name="ZoneTexte 74">
            <a:extLst>
              <a:ext uri="{FF2B5EF4-FFF2-40B4-BE49-F238E27FC236}">
                <a16:creationId xmlns:a16="http://schemas.microsoft.com/office/drawing/2014/main" id="{A025AD63-CA6F-4CA8-8E45-56C27A1D86BA}"/>
              </a:ext>
            </a:extLst>
          </p:cNvPr>
          <p:cNvSpPr txBox="1"/>
          <p:nvPr/>
        </p:nvSpPr>
        <p:spPr>
          <a:xfrm>
            <a:off x="20142197" y="25570205"/>
            <a:ext cx="6490077" cy="1446550"/>
          </a:xfrm>
          <a:prstGeom prst="rect">
            <a:avLst/>
          </a:prstGeom>
          <a:noFill/>
        </p:spPr>
        <p:txBody>
          <a:bodyPr wrap="square" rtlCol="0">
            <a:spAutoFit/>
          </a:bodyPr>
          <a:lstStyle/>
          <a:p>
            <a:r>
              <a:rPr lang="en-US" sz="2200" dirty="0"/>
              <a:t>Then from the 80s to the 2000s, the song duration increased really slowly ,which is the period where </a:t>
            </a:r>
            <a:r>
              <a:rPr lang="en-US" sz="2200" b="1" dirty="0"/>
              <a:t>Downtempo</a:t>
            </a:r>
            <a:r>
              <a:rPr lang="en-US" sz="2200" dirty="0"/>
              <a:t> and </a:t>
            </a:r>
            <a:r>
              <a:rPr lang="en-US" sz="2200" b="1" dirty="0"/>
              <a:t>Electronic</a:t>
            </a:r>
            <a:r>
              <a:rPr lang="en-US" sz="2200" dirty="0"/>
              <a:t> music got popular. The song got a little bit longer due to the digitalization.</a:t>
            </a:r>
            <a:endParaRPr lang="fr-FR" sz="2200" dirty="0"/>
          </a:p>
        </p:txBody>
      </p:sp>
      <p:cxnSp>
        <p:nvCxnSpPr>
          <p:cNvPr id="76" name="Connecteur droit avec flèche 75">
            <a:extLst>
              <a:ext uri="{FF2B5EF4-FFF2-40B4-BE49-F238E27FC236}">
                <a16:creationId xmlns:a16="http://schemas.microsoft.com/office/drawing/2014/main" id="{CB891234-0422-4EA2-BA88-11280759B5AB}"/>
              </a:ext>
            </a:extLst>
          </p:cNvPr>
          <p:cNvCxnSpPr>
            <a:cxnSpLocks/>
          </p:cNvCxnSpPr>
          <p:nvPr/>
        </p:nvCxnSpPr>
        <p:spPr>
          <a:xfrm flipV="1">
            <a:off x="22353050" y="24345201"/>
            <a:ext cx="743721" cy="1089102"/>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1372988"/>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629</Words>
  <Application>Microsoft Office PowerPoint</Application>
  <PresentationFormat>Benutzerdefiniert</PresentationFormat>
  <Paragraphs>45</Paragraphs>
  <Slides>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Arial</vt:lpstr>
      <vt:lpstr>Calibri</vt:lpstr>
      <vt:lpstr>Calibri Light</vt:lpstr>
      <vt:lpstr>Thème Office</vt:lpstr>
      <vt:lpstr>Evolution of music – Applied Data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Max Premi</dc:creator>
  <cp:lastModifiedBy>Max Rünz</cp:lastModifiedBy>
  <cp:revision>29</cp:revision>
  <dcterms:created xsi:type="dcterms:W3CDTF">2018-01-19T14:00:09Z</dcterms:created>
  <dcterms:modified xsi:type="dcterms:W3CDTF">2018-01-21T13:43:57Z</dcterms:modified>
</cp:coreProperties>
</file>