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 d="100"/>
          <a:sy n="20" d="100"/>
        </p:scale>
        <p:origin x="1530" y="-2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9688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25654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39761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56670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28508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62824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1BC370-492A-4059-9103-5F3088E214E4}" type="datetimeFigureOut">
              <a:rPr lang="fr-FR" smtClean="0"/>
              <a:t>21/01/2018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90742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1BC370-492A-4059-9103-5F3088E214E4}" type="datetimeFigureOut">
              <a:rPr lang="fr-FR" smtClean="0"/>
              <a:t>21/01/2018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94356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BC370-492A-4059-9103-5F3088E214E4}" type="datetimeFigureOut">
              <a:rPr lang="fr-FR" smtClean="0"/>
              <a:t>21/01/2018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16827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354065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858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11BC370-492A-4059-9103-5F3088E214E4}" type="datetimeFigureOut">
              <a:rPr lang="fr-FR" smtClean="0"/>
              <a:t>21/01/2018</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8ED3EA3-E2DE-4141-97ED-39C14FFDDD9D}" type="slidenum">
              <a:rPr lang="fr-FR" smtClean="0"/>
              <a:t>‹N°›</a:t>
            </a:fld>
            <a:endParaRPr lang="fr-FR"/>
          </a:p>
        </p:txBody>
      </p:sp>
    </p:spTree>
    <p:extLst>
      <p:ext uri="{BB962C8B-B14F-4D97-AF65-F5344CB8AC3E}">
        <p14:creationId xmlns:p14="http://schemas.microsoft.com/office/powerpoint/2010/main" val="310092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FC19D51-A8C1-4D99-A752-9908F0AB938B}"/>
              </a:ext>
            </a:extLst>
          </p:cNvPr>
          <p:cNvSpPr>
            <a:spLocks noGrp="1"/>
          </p:cNvSpPr>
          <p:nvPr>
            <p:ph type="title"/>
          </p:nvPr>
        </p:nvSpPr>
        <p:spPr>
          <a:xfrm>
            <a:off x="2612364" y="5877"/>
            <a:ext cx="26112371" cy="2723393"/>
          </a:xfrm>
        </p:spPr>
        <p:txBody>
          <a:bodyPr>
            <a:normAutofit/>
          </a:bodyPr>
          <a:lstStyle/>
          <a:p>
            <a:r>
              <a:rPr lang="en-US" sz="7000" dirty="0"/>
              <a:t>Evolution of music throughout the years – Applied Data Analysis</a:t>
            </a:r>
          </a:p>
        </p:txBody>
      </p:sp>
      <p:pic>
        <p:nvPicPr>
          <p:cNvPr id="5" name="Image 4">
            <a:extLst>
              <a:ext uri="{FF2B5EF4-FFF2-40B4-BE49-F238E27FC236}">
                <a16:creationId xmlns:a16="http://schemas.microsoft.com/office/drawing/2014/main" id="{D536E46D-0B2C-4E2F-B33C-2DD84D61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85" y="20486358"/>
            <a:ext cx="14328906" cy="14328906"/>
          </a:xfrm>
          <a:prstGeom prst="rect">
            <a:avLst/>
          </a:prstGeom>
        </p:spPr>
      </p:pic>
      <p:pic>
        <p:nvPicPr>
          <p:cNvPr id="7" name="Image 6">
            <a:extLst>
              <a:ext uri="{FF2B5EF4-FFF2-40B4-BE49-F238E27FC236}">
                <a16:creationId xmlns:a16="http://schemas.microsoft.com/office/drawing/2014/main" id="{0E0D5390-0AE2-4BC5-97CB-94D650EE8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023" y="20658440"/>
            <a:ext cx="14156824" cy="14156824"/>
          </a:xfrm>
          <a:prstGeom prst="rect">
            <a:avLst/>
          </a:prstGeom>
        </p:spPr>
      </p:pic>
      <p:pic>
        <p:nvPicPr>
          <p:cNvPr id="11" name="Image 10">
            <a:extLst>
              <a:ext uri="{FF2B5EF4-FFF2-40B4-BE49-F238E27FC236}">
                <a16:creationId xmlns:a16="http://schemas.microsoft.com/office/drawing/2014/main" id="{049C186F-7141-48BE-8EA9-085C20B75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4110" y="34815264"/>
            <a:ext cx="13112051" cy="7647167"/>
          </a:xfrm>
          <a:prstGeom prst="rect">
            <a:avLst/>
          </a:prstGeom>
        </p:spPr>
      </p:pic>
      <p:sp>
        <p:nvSpPr>
          <p:cNvPr id="6" name="Textfeld 5">
            <a:extLst>
              <a:ext uri="{FF2B5EF4-FFF2-40B4-BE49-F238E27FC236}">
                <a16:creationId xmlns:a16="http://schemas.microsoft.com/office/drawing/2014/main" id="{7D42DDDE-8230-486F-B062-6F0C16ABBEEE}"/>
              </a:ext>
            </a:extLst>
          </p:cNvPr>
          <p:cNvSpPr txBox="1"/>
          <p:nvPr/>
        </p:nvSpPr>
        <p:spPr>
          <a:xfrm>
            <a:off x="2589662" y="4857005"/>
            <a:ext cx="11887200" cy="5432256"/>
          </a:xfrm>
          <a:prstGeom prst="rect">
            <a:avLst/>
          </a:prstGeom>
          <a:noFill/>
        </p:spPr>
        <p:txBody>
          <a:bodyPr wrap="square" rtlCol="0">
            <a:spAutoFit/>
          </a:bodyPr>
          <a:lstStyle/>
          <a:p>
            <a:r>
              <a:rPr lang="en-US" sz="5500" dirty="0">
                <a:latin typeface="+mj-lt"/>
              </a:rPr>
              <a:t>Dataset</a:t>
            </a:r>
          </a:p>
          <a:p>
            <a:endParaRPr lang="en-US" sz="4000" dirty="0">
              <a:latin typeface="+mj-lt"/>
            </a:endParaRPr>
          </a:p>
          <a:p>
            <a:pPr algn="just"/>
            <a:r>
              <a:rPr lang="en-US" sz="3600" dirty="0"/>
              <a:t>The analysis is based on the </a:t>
            </a:r>
            <a:r>
              <a:rPr lang="en-US" sz="3600" dirty="0" err="1"/>
              <a:t>MillionSong</a:t>
            </a:r>
            <a:r>
              <a:rPr lang="en-US" sz="3600" dirty="0"/>
              <a:t> DB. This dataset contains one million songs, of which we have used 600 thousand songs. The data is formatted in h5 files per song</a:t>
            </a:r>
            <a:r>
              <a:rPr lang="en-US" sz="3600" i="1" dirty="0"/>
              <a:t>. </a:t>
            </a:r>
            <a:r>
              <a:rPr lang="en-US" sz="3600" dirty="0"/>
              <a:t>Per song we have analyzed the following features:</a:t>
            </a:r>
          </a:p>
          <a:p>
            <a:pPr algn="just"/>
            <a:r>
              <a:rPr lang="en-US" sz="3600" i="1" dirty="0"/>
              <a:t>Artist, Year, Danceability, Duration, Tempo, Time Signature, Energy, Key, Genre and Loudness.</a:t>
            </a:r>
          </a:p>
          <a:p>
            <a:pPr algn="just"/>
            <a:r>
              <a:rPr lang="en-US" sz="3600" dirty="0"/>
              <a:t>The songs were released between 1926 and 2010. </a:t>
            </a:r>
          </a:p>
        </p:txBody>
      </p:sp>
      <p:sp>
        <p:nvSpPr>
          <p:cNvPr id="14" name="Textfeld 13">
            <a:extLst>
              <a:ext uri="{FF2B5EF4-FFF2-40B4-BE49-F238E27FC236}">
                <a16:creationId xmlns:a16="http://schemas.microsoft.com/office/drawing/2014/main" id="{42B04471-4754-4031-A946-B30237884AC3}"/>
              </a:ext>
            </a:extLst>
          </p:cNvPr>
          <p:cNvSpPr txBox="1"/>
          <p:nvPr/>
        </p:nvSpPr>
        <p:spPr>
          <a:xfrm>
            <a:off x="2749346" y="14100536"/>
            <a:ext cx="11887200" cy="7063472"/>
          </a:xfrm>
          <a:prstGeom prst="rect">
            <a:avLst/>
          </a:prstGeom>
          <a:noFill/>
        </p:spPr>
        <p:txBody>
          <a:bodyPr wrap="square" rtlCol="0">
            <a:spAutoFit/>
          </a:bodyPr>
          <a:lstStyle/>
          <a:p>
            <a:r>
              <a:rPr lang="en-US" sz="5500" dirty="0">
                <a:latin typeface="+mj-lt"/>
              </a:rPr>
              <a:t>Data Cleaning</a:t>
            </a:r>
          </a:p>
          <a:p>
            <a:endParaRPr lang="en-US" sz="4000" dirty="0"/>
          </a:p>
          <a:p>
            <a:pPr algn="just"/>
            <a:r>
              <a:rPr lang="en-US" sz="3600" dirty="0"/>
              <a:t>Out of the analyzed songs, only 250 thousand contained information about their release date. The other songs were discarded. Additionally the songs released earlier than 1960 were removed, as they  were not enough to draw meaningful conclusions for those years. Furthermore, some features contained no information and were removed. Last but not least, other songs were removed since their calculated features were not confident enough.</a:t>
            </a:r>
          </a:p>
          <a:p>
            <a:endParaRPr lang="en-US" sz="7000" dirty="0">
              <a:latin typeface="+mj-lt"/>
            </a:endParaRPr>
          </a:p>
        </p:txBody>
      </p:sp>
      <p:sp>
        <p:nvSpPr>
          <p:cNvPr id="15" name="Textfeld 14">
            <a:extLst>
              <a:ext uri="{FF2B5EF4-FFF2-40B4-BE49-F238E27FC236}">
                <a16:creationId xmlns:a16="http://schemas.microsoft.com/office/drawing/2014/main" id="{9ABEA4B2-9ED7-4611-9E77-DCF4F4ABAC39}"/>
              </a:ext>
            </a:extLst>
          </p:cNvPr>
          <p:cNvSpPr txBox="1"/>
          <p:nvPr/>
        </p:nvSpPr>
        <p:spPr>
          <a:xfrm>
            <a:off x="15585857" y="4652578"/>
            <a:ext cx="11496462" cy="5432256"/>
          </a:xfrm>
          <a:prstGeom prst="rect">
            <a:avLst/>
          </a:prstGeom>
          <a:noFill/>
        </p:spPr>
        <p:txBody>
          <a:bodyPr wrap="square" rtlCol="0">
            <a:spAutoFit/>
          </a:bodyPr>
          <a:lstStyle/>
          <a:p>
            <a:r>
              <a:rPr lang="en-US" sz="5500" dirty="0">
                <a:latin typeface="+mj-lt"/>
              </a:rPr>
              <a:t>Genre Mapping</a:t>
            </a:r>
          </a:p>
          <a:p>
            <a:endParaRPr lang="en-US" sz="4000" dirty="0"/>
          </a:p>
          <a:p>
            <a:pPr algn="just"/>
            <a:r>
              <a:rPr lang="en-US" sz="3600" dirty="0"/>
              <a:t>Due to the high number of unique song genres we decided to reduce those to a few main genres. This was realized using the genre map of musicmap.info:</a:t>
            </a:r>
          </a:p>
          <a:p>
            <a:pPr algn="just"/>
            <a:r>
              <a:rPr lang="en-US" sz="3600" dirty="0"/>
              <a:t>A genre tree was built based on the genres from the music map. In the next step the genres of the </a:t>
            </a:r>
            <a:r>
              <a:rPr lang="en-US" sz="3600" dirty="0" err="1"/>
              <a:t>MillionSong</a:t>
            </a:r>
            <a:r>
              <a:rPr lang="en-US" sz="3600" dirty="0"/>
              <a:t> DB were matched to the music map genres. After the mapping the genres could be reduced to fourteen unique genres.</a:t>
            </a:r>
          </a:p>
        </p:txBody>
      </p:sp>
      <p:sp>
        <p:nvSpPr>
          <p:cNvPr id="16" name="Textfeld 15">
            <a:extLst>
              <a:ext uri="{FF2B5EF4-FFF2-40B4-BE49-F238E27FC236}">
                <a16:creationId xmlns:a16="http://schemas.microsoft.com/office/drawing/2014/main" id="{3AC781B1-C8AE-4A7E-9A65-6200B23F9200}"/>
              </a:ext>
            </a:extLst>
          </p:cNvPr>
          <p:cNvSpPr txBox="1"/>
          <p:nvPr/>
        </p:nvSpPr>
        <p:spPr>
          <a:xfrm>
            <a:off x="15674693" y="14100536"/>
            <a:ext cx="11407626" cy="5370701"/>
          </a:xfrm>
          <a:prstGeom prst="rect">
            <a:avLst/>
          </a:prstGeom>
          <a:noFill/>
        </p:spPr>
        <p:txBody>
          <a:bodyPr wrap="square" rtlCol="0">
            <a:spAutoFit/>
          </a:bodyPr>
          <a:lstStyle/>
          <a:p>
            <a:r>
              <a:rPr lang="en-US" sz="5500" dirty="0">
                <a:latin typeface="+mj-lt"/>
              </a:rPr>
              <a:t>Analysis</a:t>
            </a:r>
          </a:p>
          <a:p>
            <a:endParaRPr lang="en-US" sz="3600" dirty="0"/>
          </a:p>
          <a:p>
            <a:r>
              <a:rPr lang="en-US" sz="3600" dirty="0"/>
              <a:t>For the analysis we have aggregated the song statistics per year. In the resulting timeseries per feature we searched for minima and maxima in order to identify major changes. Last but not least, the evolution was measured using the difference between the 95% confident intervals.</a:t>
            </a:r>
          </a:p>
          <a:p>
            <a:r>
              <a:rPr lang="en-US" sz="3600" dirty="0"/>
              <a:t>Unfortunately, features like </a:t>
            </a:r>
            <a:r>
              <a:rPr lang="en-US" sz="3600" i="1" dirty="0"/>
              <a:t>Key </a:t>
            </a:r>
            <a:r>
              <a:rPr lang="en-US" sz="3600" dirty="0"/>
              <a:t>and </a:t>
            </a:r>
            <a:r>
              <a:rPr lang="en-US" sz="3600" i="1" dirty="0"/>
              <a:t>Time Signature </a:t>
            </a:r>
            <a:r>
              <a:rPr lang="en-US" sz="3600" dirty="0"/>
              <a:t>did not show significant changes.</a:t>
            </a:r>
          </a:p>
        </p:txBody>
      </p:sp>
      <p:sp>
        <p:nvSpPr>
          <p:cNvPr id="8" name="Textfeld 7">
            <a:extLst>
              <a:ext uri="{FF2B5EF4-FFF2-40B4-BE49-F238E27FC236}">
                <a16:creationId xmlns:a16="http://schemas.microsoft.com/office/drawing/2014/main" id="{9CD93AA2-EA64-4E59-9B03-C8FA889DEBC1}"/>
              </a:ext>
            </a:extLst>
          </p:cNvPr>
          <p:cNvSpPr txBox="1"/>
          <p:nvPr/>
        </p:nvSpPr>
        <p:spPr>
          <a:xfrm>
            <a:off x="2582857" y="3104652"/>
            <a:ext cx="24499462" cy="1754326"/>
          </a:xfrm>
          <a:prstGeom prst="rect">
            <a:avLst/>
          </a:prstGeom>
          <a:noFill/>
        </p:spPr>
        <p:txBody>
          <a:bodyPr wrap="square" rtlCol="0">
            <a:spAutoFit/>
          </a:bodyPr>
          <a:lstStyle/>
          <a:p>
            <a:r>
              <a:rPr lang="en-US" sz="3600" dirty="0"/>
              <a:t>In the past music was a form of art and expression. Nowadays music is part of everyone's daily life. One does hear music during work, shopping and watching movies. As music has grown to such a big part of our life, we were interested how music evolved in the recent years.</a:t>
            </a:r>
          </a:p>
        </p:txBody>
      </p:sp>
      <p:pic>
        <p:nvPicPr>
          <p:cNvPr id="21" name="Grafik 20">
            <a:extLst>
              <a:ext uri="{FF2B5EF4-FFF2-40B4-BE49-F238E27FC236}">
                <a16:creationId xmlns:a16="http://schemas.microsoft.com/office/drawing/2014/main" id="{E5BD24C7-6FCF-4697-A0EF-34DF651F19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176" y="10244077"/>
            <a:ext cx="5144672" cy="3213832"/>
          </a:xfrm>
          <a:prstGeom prst="rect">
            <a:avLst/>
          </a:prstGeom>
        </p:spPr>
      </p:pic>
      <p:pic>
        <p:nvPicPr>
          <p:cNvPr id="23" name="Grafik 22">
            <a:extLst>
              <a:ext uri="{FF2B5EF4-FFF2-40B4-BE49-F238E27FC236}">
                <a16:creationId xmlns:a16="http://schemas.microsoft.com/office/drawing/2014/main" id="{F0BEA758-C08F-4079-86E5-3583786F81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3262" y="10250428"/>
            <a:ext cx="5220889" cy="3201129"/>
          </a:xfrm>
          <a:prstGeom prst="rect">
            <a:avLst/>
          </a:prstGeom>
        </p:spPr>
      </p:pic>
      <p:pic>
        <p:nvPicPr>
          <p:cNvPr id="25" name="Grafik 24">
            <a:extLst>
              <a:ext uri="{FF2B5EF4-FFF2-40B4-BE49-F238E27FC236}">
                <a16:creationId xmlns:a16="http://schemas.microsoft.com/office/drawing/2014/main" id="{8AF49A92-2313-4BAC-B5A7-60CC6D0CFF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77565" y="10161507"/>
            <a:ext cx="4903317" cy="3378970"/>
          </a:xfrm>
          <a:prstGeom prst="rect">
            <a:avLst/>
          </a:prstGeom>
        </p:spPr>
      </p:pic>
      <p:pic>
        <p:nvPicPr>
          <p:cNvPr id="26" name="Grafik 25">
            <a:extLst>
              <a:ext uri="{FF2B5EF4-FFF2-40B4-BE49-F238E27FC236}">
                <a16:creationId xmlns:a16="http://schemas.microsoft.com/office/drawing/2014/main" id="{10251292-3A62-4C49-8337-98F12F1D1F23}"/>
              </a:ext>
            </a:extLst>
          </p:cNvPr>
          <p:cNvPicPr>
            <a:picLocks noChangeAspect="1"/>
          </p:cNvPicPr>
          <p:nvPr/>
        </p:nvPicPr>
        <p:blipFill>
          <a:blip r:embed="rId8"/>
          <a:stretch>
            <a:fillRect/>
          </a:stretch>
        </p:blipFill>
        <p:spPr>
          <a:xfrm>
            <a:off x="16253611" y="10282683"/>
            <a:ext cx="3670466" cy="3267610"/>
          </a:xfrm>
          <a:prstGeom prst="rect">
            <a:avLst/>
          </a:prstGeom>
        </p:spPr>
      </p:pic>
      <p:cxnSp>
        <p:nvCxnSpPr>
          <p:cNvPr id="28" name="Gerader Verbinder 27">
            <a:extLst>
              <a:ext uri="{FF2B5EF4-FFF2-40B4-BE49-F238E27FC236}">
                <a16:creationId xmlns:a16="http://schemas.microsoft.com/office/drawing/2014/main" id="{31D3FA71-4E92-4114-84B3-24755B1F14E3}"/>
              </a:ext>
            </a:extLst>
          </p:cNvPr>
          <p:cNvCxnSpPr>
            <a:cxnSpLocks/>
          </p:cNvCxnSpPr>
          <p:nvPr/>
        </p:nvCxnSpPr>
        <p:spPr>
          <a:xfrm>
            <a:off x="15065293" y="5152206"/>
            <a:ext cx="67598" cy="13841977"/>
          </a:xfrm>
          <a:prstGeom prst="line">
            <a:avLst/>
          </a:prstGeom>
        </p:spPr>
        <p:style>
          <a:lnRef idx="1">
            <a:schemeClr val="dk1"/>
          </a:lnRef>
          <a:fillRef idx="0">
            <a:schemeClr val="dk1"/>
          </a:fillRef>
          <a:effectRef idx="0">
            <a:schemeClr val="dk1"/>
          </a:effectRef>
          <a:fontRef idx="minor">
            <a:schemeClr val="tx1"/>
          </a:fontRef>
        </p:style>
      </p:cxnSp>
      <p:sp>
        <p:nvSpPr>
          <p:cNvPr id="31" name="Rechteck 30">
            <a:extLst>
              <a:ext uri="{FF2B5EF4-FFF2-40B4-BE49-F238E27FC236}">
                <a16:creationId xmlns:a16="http://schemas.microsoft.com/office/drawing/2014/main" id="{2E419F7F-491D-4DE3-9864-54514A4E1AC3}"/>
              </a:ext>
            </a:extLst>
          </p:cNvPr>
          <p:cNvSpPr/>
          <p:nvPr/>
        </p:nvSpPr>
        <p:spPr>
          <a:xfrm>
            <a:off x="2749346" y="20148345"/>
            <a:ext cx="2376997" cy="1015663"/>
          </a:xfrm>
          <a:prstGeom prst="rect">
            <a:avLst/>
          </a:prstGeom>
        </p:spPr>
        <p:txBody>
          <a:bodyPr wrap="none">
            <a:spAutoFit/>
          </a:bodyPr>
          <a:lstStyle/>
          <a:p>
            <a:r>
              <a:rPr lang="en-US" sz="6000" b="1" dirty="0">
                <a:latin typeface="+mj-lt"/>
              </a:rPr>
              <a:t>Results</a:t>
            </a:r>
          </a:p>
        </p:txBody>
      </p:sp>
      <p:pic>
        <p:nvPicPr>
          <p:cNvPr id="34" name="Grafik 33">
            <a:extLst>
              <a:ext uri="{FF2B5EF4-FFF2-40B4-BE49-F238E27FC236}">
                <a16:creationId xmlns:a16="http://schemas.microsoft.com/office/drawing/2014/main" id="{8CD4D09F-F81A-44BE-8D0A-AF6002DBD1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649920" y="323117"/>
            <a:ext cx="3707892" cy="1906524"/>
          </a:xfrm>
          <a:prstGeom prst="rect">
            <a:avLst/>
          </a:prstGeom>
        </p:spPr>
      </p:pic>
      <p:sp>
        <p:nvSpPr>
          <p:cNvPr id="36" name="Titel 3">
            <a:extLst>
              <a:ext uri="{FF2B5EF4-FFF2-40B4-BE49-F238E27FC236}">
                <a16:creationId xmlns:a16="http://schemas.microsoft.com/office/drawing/2014/main" id="{F39B721B-FC4F-4913-BCCB-92FD7AA76AFA}"/>
              </a:ext>
            </a:extLst>
          </p:cNvPr>
          <p:cNvSpPr txBox="1">
            <a:spLocks/>
          </p:cNvSpPr>
          <p:nvPr/>
        </p:nvSpPr>
        <p:spPr>
          <a:xfrm>
            <a:off x="2612364" y="1540246"/>
            <a:ext cx="26112371" cy="1396773"/>
          </a:xfrm>
          <a:prstGeom prst="rect">
            <a:avLst/>
          </a:prstGeom>
        </p:spPr>
        <p:txBody>
          <a:bodyPr vert="horz" lIns="91440" tIns="45720" rIns="91440" bIns="45720" rtlCol="0" anchor="ctr">
            <a:normAutofit/>
          </a:bodyPr>
          <a:lst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a:lstStyle>
          <a:p>
            <a:r>
              <a:rPr lang="en-US" sz="5500" b="1" dirty="0"/>
              <a:t>Max </a:t>
            </a:r>
            <a:r>
              <a:rPr lang="en-US" sz="5500" b="1" dirty="0" err="1"/>
              <a:t>Premi</a:t>
            </a:r>
            <a:r>
              <a:rPr lang="en-US" sz="5500" b="1" dirty="0"/>
              <a:t> and Maximilian R</a:t>
            </a:r>
            <a:r>
              <a:rPr lang="de-DE" sz="5500" b="1" dirty="0"/>
              <a:t>ü</a:t>
            </a:r>
            <a:r>
              <a:rPr lang="en-US" sz="5500" b="1" dirty="0" err="1"/>
              <a:t>nz</a:t>
            </a:r>
            <a:endParaRPr lang="en-US" sz="5500" b="1" dirty="0"/>
          </a:p>
        </p:txBody>
      </p:sp>
      <p:pic>
        <p:nvPicPr>
          <p:cNvPr id="3" name="Image 2">
            <a:extLst>
              <a:ext uri="{FF2B5EF4-FFF2-40B4-BE49-F238E27FC236}">
                <a16:creationId xmlns:a16="http://schemas.microsoft.com/office/drawing/2014/main" id="{26090061-244C-46EC-AA70-4E3B0F8F23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2359" y="34815264"/>
            <a:ext cx="12552157" cy="7487571"/>
          </a:xfrm>
          <a:prstGeom prst="rect">
            <a:avLst/>
          </a:prstGeom>
        </p:spPr>
      </p:pic>
      <p:sp>
        <p:nvSpPr>
          <p:cNvPr id="13" name="ZoneTexte 12">
            <a:extLst>
              <a:ext uri="{FF2B5EF4-FFF2-40B4-BE49-F238E27FC236}">
                <a16:creationId xmlns:a16="http://schemas.microsoft.com/office/drawing/2014/main" id="{4C7FB36A-8660-4AC7-AAF6-DB1F1068073F}"/>
              </a:ext>
            </a:extLst>
          </p:cNvPr>
          <p:cNvSpPr txBox="1"/>
          <p:nvPr/>
        </p:nvSpPr>
        <p:spPr>
          <a:xfrm>
            <a:off x="2699141" y="33768867"/>
            <a:ext cx="13174409" cy="861774"/>
          </a:xfrm>
          <a:prstGeom prst="rect">
            <a:avLst/>
          </a:prstGeom>
          <a:noFill/>
        </p:spPr>
        <p:txBody>
          <a:bodyPr wrap="square" rtlCol="0">
            <a:spAutoFit/>
          </a:bodyPr>
          <a:lstStyle/>
          <a:p>
            <a:r>
              <a:rPr lang="fr-FR" sz="5000" dirty="0">
                <a:latin typeface="+mj-lt"/>
              </a:rPr>
              <a:t>Genre distribution </a:t>
            </a:r>
            <a:r>
              <a:rPr lang="fr-FR" sz="5000" dirty="0" err="1">
                <a:latin typeface="+mj-lt"/>
              </a:rPr>
              <a:t>through</a:t>
            </a:r>
            <a:r>
              <a:rPr lang="fr-FR" sz="5000" dirty="0">
                <a:latin typeface="+mj-lt"/>
              </a:rPr>
              <a:t> the </a:t>
            </a:r>
            <a:r>
              <a:rPr lang="fr-FR" sz="5000" dirty="0" err="1">
                <a:latin typeface="+mj-lt"/>
              </a:rPr>
              <a:t>years</a:t>
            </a:r>
            <a:endParaRPr lang="fr-FR" sz="5000" dirty="0">
              <a:latin typeface="+mj-lt"/>
            </a:endParaRPr>
          </a:p>
        </p:txBody>
      </p:sp>
      <p:sp>
        <p:nvSpPr>
          <p:cNvPr id="17" name="ZoneTexte 16">
            <a:extLst>
              <a:ext uri="{FF2B5EF4-FFF2-40B4-BE49-F238E27FC236}">
                <a16:creationId xmlns:a16="http://schemas.microsoft.com/office/drawing/2014/main" id="{2666DBD3-3D43-4FFF-9320-99DB0020C59C}"/>
              </a:ext>
            </a:extLst>
          </p:cNvPr>
          <p:cNvSpPr txBox="1"/>
          <p:nvPr/>
        </p:nvSpPr>
        <p:spPr>
          <a:xfrm>
            <a:off x="15348165" y="33768867"/>
            <a:ext cx="13745497" cy="861774"/>
          </a:xfrm>
          <a:prstGeom prst="rect">
            <a:avLst/>
          </a:prstGeom>
          <a:noFill/>
        </p:spPr>
        <p:txBody>
          <a:bodyPr wrap="square" rtlCol="0">
            <a:spAutoFit/>
          </a:bodyPr>
          <a:lstStyle/>
          <a:p>
            <a:r>
              <a:rPr lang="fr-FR" sz="5000" dirty="0">
                <a:latin typeface="+mj-lt"/>
              </a:rPr>
              <a:t>Tempo </a:t>
            </a:r>
            <a:r>
              <a:rPr lang="fr-FR" sz="5000" dirty="0" err="1">
                <a:latin typeface="+mj-lt"/>
              </a:rPr>
              <a:t>evolution</a:t>
            </a:r>
            <a:r>
              <a:rPr lang="fr-FR" sz="5000">
                <a:latin typeface="+mj-lt"/>
              </a:rPr>
              <a:t> (BPM) </a:t>
            </a:r>
            <a:r>
              <a:rPr lang="fr-FR" sz="5000" dirty="0" err="1">
                <a:latin typeface="+mj-lt"/>
              </a:rPr>
              <a:t>through</a:t>
            </a:r>
            <a:r>
              <a:rPr lang="fr-FR" sz="5000" dirty="0">
                <a:latin typeface="+mj-lt"/>
              </a:rPr>
              <a:t> the </a:t>
            </a:r>
            <a:r>
              <a:rPr lang="fr-FR" sz="5000" dirty="0" err="1">
                <a:latin typeface="+mj-lt"/>
              </a:rPr>
              <a:t>years</a:t>
            </a:r>
            <a:r>
              <a:rPr lang="fr-FR" sz="5000" dirty="0">
                <a:latin typeface="+mj-lt"/>
              </a:rPr>
              <a:t> by genre</a:t>
            </a:r>
          </a:p>
        </p:txBody>
      </p:sp>
      <p:sp>
        <p:nvSpPr>
          <p:cNvPr id="18" name="ZoneTexte 17">
            <a:extLst>
              <a:ext uri="{FF2B5EF4-FFF2-40B4-BE49-F238E27FC236}">
                <a16:creationId xmlns:a16="http://schemas.microsoft.com/office/drawing/2014/main" id="{212486BD-6F92-4ACC-AEF9-107F2EA37BA9}"/>
              </a:ext>
            </a:extLst>
          </p:cNvPr>
          <p:cNvSpPr txBox="1"/>
          <p:nvPr/>
        </p:nvSpPr>
        <p:spPr>
          <a:xfrm>
            <a:off x="2612364" y="21164008"/>
            <a:ext cx="12735801" cy="861774"/>
          </a:xfrm>
          <a:prstGeom prst="rect">
            <a:avLst/>
          </a:prstGeom>
          <a:noFill/>
        </p:spPr>
        <p:txBody>
          <a:bodyPr wrap="square" rtlCol="0">
            <a:spAutoFit/>
          </a:bodyPr>
          <a:lstStyle/>
          <a:p>
            <a:r>
              <a:rPr lang="fr-FR" sz="5000" dirty="0">
                <a:latin typeface="+mj-lt"/>
              </a:rPr>
              <a:t>Evolution of </a:t>
            </a:r>
            <a:r>
              <a:rPr lang="fr-FR" sz="5000" dirty="0" err="1">
                <a:latin typeface="+mj-lt"/>
              </a:rPr>
              <a:t>Loudness</a:t>
            </a:r>
            <a:r>
              <a:rPr lang="fr-FR" sz="5000" dirty="0">
                <a:latin typeface="+mj-lt"/>
              </a:rPr>
              <a:t> (dB) </a:t>
            </a:r>
            <a:r>
              <a:rPr lang="fr-FR" sz="5000" dirty="0" err="1">
                <a:latin typeface="+mj-lt"/>
              </a:rPr>
              <a:t>through</a:t>
            </a:r>
            <a:r>
              <a:rPr lang="fr-FR" sz="5000" dirty="0">
                <a:latin typeface="+mj-lt"/>
              </a:rPr>
              <a:t> the </a:t>
            </a:r>
            <a:r>
              <a:rPr lang="fr-FR" sz="5000" dirty="0" err="1">
                <a:latin typeface="+mj-lt"/>
              </a:rPr>
              <a:t>years</a:t>
            </a:r>
            <a:endParaRPr lang="fr-FR" sz="5000" dirty="0">
              <a:latin typeface="+mj-lt"/>
            </a:endParaRPr>
          </a:p>
        </p:txBody>
      </p:sp>
      <p:sp>
        <p:nvSpPr>
          <p:cNvPr id="19" name="ZoneTexte 18">
            <a:extLst>
              <a:ext uri="{FF2B5EF4-FFF2-40B4-BE49-F238E27FC236}">
                <a16:creationId xmlns:a16="http://schemas.microsoft.com/office/drawing/2014/main" id="{0BA79883-F941-43FB-8D9A-E766F33F5DE7}"/>
              </a:ext>
            </a:extLst>
          </p:cNvPr>
          <p:cNvSpPr txBox="1"/>
          <p:nvPr/>
        </p:nvSpPr>
        <p:spPr>
          <a:xfrm>
            <a:off x="15348165" y="21210174"/>
            <a:ext cx="14606664" cy="1631216"/>
          </a:xfrm>
          <a:prstGeom prst="rect">
            <a:avLst/>
          </a:prstGeom>
          <a:noFill/>
        </p:spPr>
        <p:txBody>
          <a:bodyPr wrap="square" rtlCol="0">
            <a:spAutoFit/>
          </a:bodyPr>
          <a:lstStyle/>
          <a:p>
            <a:r>
              <a:rPr lang="fr-FR" sz="5000" dirty="0">
                <a:latin typeface="+mj-lt"/>
              </a:rPr>
              <a:t>Evolution of Duration (seconds) </a:t>
            </a:r>
            <a:r>
              <a:rPr lang="fr-FR" sz="5000" dirty="0" err="1">
                <a:latin typeface="+mj-lt"/>
              </a:rPr>
              <a:t>through</a:t>
            </a:r>
            <a:r>
              <a:rPr lang="fr-FR" sz="5000" dirty="0">
                <a:latin typeface="+mj-lt"/>
              </a:rPr>
              <a:t> the </a:t>
            </a:r>
            <a:r>
              <a:rPr lang="fr-FR" sz="5000" dirty="0" err="1">
                <a:latin typeface="+mj-lt"/>
              </a:rPr>
              <a:t>years</a:t>
            </a:r>
            <a:endParaRPr lang="fr-FR" sz="5000" dirty="0">
              <a:latin typeface="+mj-lt"/>
            </a:endParaRPr>
          </a:p>
          <a:p>
            <a:endParaRPr lang="fr-FR" sz="5000" dirty="0">
              <a:latin typeface="+mj-lt"/>
            </a:endParaRPr>
          </a:p>
        </p:txBody>
      </p:sp>
    </p:spTree>
    <p:extLst>
      <p:ext uri="{BB962C8B-B14F-4D97-AF65-F5344CB8AC3E}">
        <p14:creationId xmlns:p14="http://schemas.microsoft.com/office/powerpoint/2010/main" val="63137298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403</Words>
  <Application>Microsoft Office PowerPoint</Application>
  <PresentationFormat>Personnalisé</PresentationFormat>
  <Paragraphs>24</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Evolution of music throughout the years – Applied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 Premi</dc:creator>
  <cp:lastModifiedBy>Max Premi</cp:lastModifiedBy>
  <cp:revision>16</cp:revision>
  <dcterms:created xsi:type="dcterms:W3CDTF">2018-01-19T14:00:09Z</dcterms:created>
  <dcterms:modified xsi:type="dcterms:W3CDTF">2018-01-21T10:09:29Z</dcterms:modified>
</cp:coreProperties>
</file>