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7" r:id="rId2"/>
    <p:sldId id="300" r:id="rId3"/>
    <p:sldId id="282" r:id="rId4"/>
    <p:sldId id="286" r:id="rId5"/>
    <p:sldId id="299" r:id="rId6"/>
    <p:sldId id="285" r:id="rId7"/>
    <p:sldId id="295" r:id="rId8"/>
    <p:sldId id="294" r:id="rId9"/>
    <p:sldId id="293" r:id="rId10"/>
    <p:sldId id="292" r:id="rId11"/>
    <p:sldId id="291" r:id="rId12"/>
    <p:sldId id="256" r:id="rId13"/>
    <p:sldId id="296" r:id="rId14"/>
    <p:sldId id="287" r:id="rId15"/>
    <p:sldId id="258" r:id="rId16"/>
    <p:sldId id="288" r:id="rId17"/>
    <p:sldId id="289" r:id="rId18"/>
    <p:sldId id="260" r:id="rId19"/>
    <p:sldId id="290" r:id="rId20"/>
    <p:sldId id="261" r:id="rId21"/>
    <p:sldId id="281" r:id="rId22"/>
    <p:sldId id="270" r:id="rId23"/>
    <p:sldId id="277" r:id="rId24"/>
    <p:sldId id="278" r:id="rId25"/>
    <p:sldId id="298" r:id="rId26"/>
    <p:sldId id="264" r:id="rId27"/>
    <p:sldId id="265" r:id="rId28"/>
    <p:sldId id="266"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FB9673-3063-A1C2-A69F-BE0D54B71395}" name="Cristian Lopez" initials="CL" userId="S::clopez19@unl.edu::b9297b41-440e-4f83-b0d3-40f8640bb142" providerId="AD"/>
  <p188:author id="{AA771C84-4580-E3FB-F4FF-1F1FC692911D}" name="Max Nguyen" initials="MN" userId="S::qnguyen16@unl.edu::c19a2b60-7fe6-4716-a33f-7e5cb10e621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0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7C771-332E-413F-A66F-5BCAF94DD9CE}" v="824" dt="2023-05-08T18:56:55.686"/>
    <p1510:client id="{AD4E1CAB-51ED-1C0A-2E00-11CCB768BE4A}" v="120" dt="2023-05-08T22:30:15.759"/>
    <p1510:client id="{B6ADCBAB-BE45-44DC-9C44-EEE07DD36B1E}" v="227" dt="2023-05-08T23:14:40.876"/>
    <p1510:client id="{C8DED241-758C-A70A-8F61-83AC8B46D929}" v="499" dt="2023-05-08T23:22:04.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0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27B8E-44FA-4378-B80B-74268D4ADFD1}" type="datetimeFigureOut">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407CB-7612-4AE2-A4FA-DCFD20A2AE82}" type="slidenum">
              <a:t>‹#›</a:t>
            </a:fld>
            <a:endParaRPr lang="en-US"/>
          </a:p>
        </p:txBody>
      </p:sp>
    </p:spTree>
    <p:extLst>
      <p:ext uri="{BB962C8B-B14F-4D97-AF65-F5344CB8AC3E}">
        <p14:creationId xmlns:p14="http://schemas.microsoft.com/office/powerpoint/2010/main" val="347408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17756962-AFE7-4923-9809-FDC1828A7D03}" type="slidenum">
              <a:rPr lang="en-US" smtClean="0"/>
              <a:t>8</a:t>
            </a:fld>
            <a:endParaRPr lang="en-US"/>
          </a:p>
        </p:txBody>
      </p:sp>
    </p:spTree>
    <p:extLst>
      <p:ext uri="{BB962C8B-B14F-4D97-AF65-F5344CB8AC3E}">
        <p14:creationId xmlns:p14="http://schemas.microsoft.com/office/powerpoint/2010/main" val="133487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({'pants-fire': 0, 'false': 0, 'barely-true': 0, 'half-true': 1, 'mostly-true': 1, 'true': 1})</a:t>
            </a:r>
          </a:p>
        </p:txBody>
      </p:sp>
      <p:sp>
        <p:nvSpPr>
          <p:cNvPr id="4" name="Slide Number Placeholder 3"/>
          <p:cNvSpPr>
            <a:spLocks noGrp="1"/>
          </p:cNvSpPr>
          <p:nvPr>
            <p:ph type="sldNum" sz="quarter" idx="5"/>
          </p:nvPr>
        </p:nvSpPr>
        <p:spPr/>
        <p:txBody>
          <a:bodyPr/>
          <a:lstStyle/>
          <a:p>
            <a:fld id="{17756962-AFE7-4923-9809-FDC1828A7D03}" type="slidenum">
              <a:rPr lang="en-US" smtClean="0"/>
              <a:t>9</a:t>
            </a:fld>
            <a:endParaRPr lang="en-US"/>
          </a:p>
        </p:txBody>
      </p:sp>
    </p:spTree>
    <p:extLst>
      <p:ext uri="{BB962C8B-B14F-4D97-AF65-F5344CB8AC3E}">
        <p14:creationId xmlns:p14="http://schemas.microsoft.com/office/powerpoint/2010/main" val="88826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(term frequency-inverse document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reflects importance of a word to a document in a collection or corpus</a:t>
            </a:r>
          </a:p>
          <a:p>
            <a:endParaRPr lang="en-US"/>
          </a:p>
          <a:p>
            <a:pPr>
              <a:buFont typeface="Arial" panose="020B0604020202020204" pitchFamily="34" charset="0"/>
              <a:buChar char="•"/>
            </a:pPr>
            <a:r>
              <a:rPr lang="en-US"/>
              <a:t>Convert preprocessed text data to numerical features using </a:t>
            </a:r>
            <a:r>
              <a:rPr lang="en-US" err="1"/>
              <a:t>TfidfVectorizer</a:t>
            </a:r>
            <a:endParaRPr lang="en-US"/>
          </a:p>
          <a:p>
            <a:pPr>
              <a:buFont typeface="Arial" panose="020B0604020202020204" pitchFamily="34" charset="0"/>
              <a:buChar char="•"/>
            </a:pPr>
            <a:r>
              <a:rPr lang="en-US"/>
              <a:t>The final preprocessed combined dataset contains the following columns: </a:t>
            </a:r>
          </a:p>
          <a:p>
            <a:pPr marL="742950" lvl="1" indent="-285750">
              <a:buFont typeface="Arial" panose="020B0604020202020204" pitchFamily="34" charset="0"/>
              <a:buChar char="•"/>
            </a:pPr>
            <a:r>
              <a:rPr lang="en-US"/>
              <a:t>id</a:t>
            </a:r>
          </a:p>
          <a:p>
            <a:pPr marL="742950" lvl="1" indent="-285750">
              <a:buFont typeface="Arial" panose="020B0604020202020204" pitchFamily="34" charset="0"/>
              <a:buChar char="•"/>
            </a:pPr>
            <a:r>
              <a:rPr lang="en-US"/>
              <a:t>label (0 for false, 1 for true)</a:t>
            </a:r>
          </a:p>
          <a:p>
            <a:pPr marL="742950" lvl="1" indent="-285750">
              <a:buFont typeface="Arial" panose="020B0604020202020204" pitchFamily="34" charset="0"/>
              <a:buChar char="•"/>
            </a:pPr>
            <a:r>
              <a:rPr lang="en-US"/>
              <a:t>statement (preprocessed text data converted to numerical features)</a:t>
            </a:r>
          </a:p>
          <a:p>
            <a:endParaRPr lang="en-US"/>
          </a:p>
        </p:txBody>
      </p:sp>
      <p:sp>
        <p:nvSpPr>
          <p:cNvPr id="4" name="Slide Number Placeholder 3"/>
          <p:cNvSpPr>
            <a:spLocks noGrp="1"/>
          </p:cNvSpPr>
          <p:nvPr>
            <p:ph type="sldNum" sz="quarter" idx="5"/>
          </p:nvPr>
        </p:nvSpPr>
        <p:spPr/>
        <p:txBody>
          <a:bodyPr/>
          <a:lstStyle/>
          <a:p>
            <a:fld id="{17756962-AFE7-4923-9809-FDC1828A7D03}" type="slidenum">
              <a:rPr lang="en-US" smtClean="0"/>
              <a:t>10</a:t>
            </a:fld>
            <a:endParaRPr lang="en-US"/>
          </a:p>
        </p:txBody>
      </p:sp>
    </p:spTree>
    <p:extLst>
      <p:ext uri="{BB962C8B-B14F-4D97-AF65-F5344CB8AC3E}">
        <p14:creationId xmlns:p14="http://schemas.microsoft.com/office/powerpoint/2010/main" val="243094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RF: Ensemble Bagging method (</a:t>
            </a:r>
            <a:r>
              <a:rPr lang="en-US" b="0" i="1">
                <a:solidFill>
                  <a:srgbClr val="292929"/>
                </a:solidFill>
                <a:effectLst/>
                <a:latin typeface="source-serif-pro"/>
              </a:rPr>
              <a:t>independent </a:t>
            </a:r>
            <a:r>
              <a:rPr lang="en-US" b="0" i="0">
                <a:solidFill>
                  <a:srgbClr val="292929"/>
                </a:solidFill>
                <a:effectLst/>
                <a:latin typeface="source-serif-pro"/>
              </a:rPr>
              <a:t>predictors/models/learners and combine them using some model averaging techniques)</a:t>
            </a:r>
            <a:r>
              <a:rPr lang="en-US"/>
              <a:t>.</a:t>
            </a:r>
          </a:p>
          <a:p>
            <a:r>
              <a:rPr lang="en-US"/>
              <a:t>GB: Ensemble Boosting method (</a:t>
            </a:r>
            <a:r>
              <a:rPr lang="en-US" b="0" i="0">
                <a:solidFill>
                  <a:srgbClr val="292929"/>
                </a:solidFill>
                <a:effectLst/>
                <a:latin typeface="source-serif-pro"/>
              </a:rPr>
              <a:t>predictors are not made independently, but sequentially)</a:t>
            </a:r>
            <a:endParaRPr lang="en-US"/>
          </a:p>
        </p:txBody>
      </p:sp>
      <p:sp>
        <p:nvSpPr>
          <p:cNvPr id="4" name="Slide Number Placeholder 3"/>
          <p:cNvSpPr>
            <a:spLocks noGrp="1"/>
          </p:cNvSpPr>
          <p:nvPr>
            <p:ph type="sldNum" sz="quarter" idx="5"/>
          </p:nvPr>
        </p:nvSpPr>
        <p:spPr/>
        <p:txBody>
          <a:bodyPr/>
          <a:lstStyle/>
          <a:p>
            <a:fld id="{389407CB-7612-4AE2-A4FA-DCFD20A2AE82}" type="slidenum">
              <a:rPr lang="en-US" smtClean="0"/>
              <a:t>23</a:t>
            </a:fld>
            <a:endParaRPr lang="en-US"/>
          </a:p>
        </p:txBody>
      </p:sp>
    </p:spTree>
    <p:extLst>
      <p:ext uri="{BB962C8B-B14F-4D97-AF65-F5344CB8AC3E}">
        <p14:creationId xmlns:p14="http://schemas.microsoft.com/office/powerpoint/2010/main" val="205772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err="1">
                <a:solidFill>
                  <a:srgbClr val="212529"/>
                </a:solidFill>
                <a:effectLst/>
                <a:latin typeface="-apple-system"/>
              </a:rPr>
              <a:t>StratifiedKFold</a:t>
            </a:r>
            <a:r>
              <a:rPr lang="en-US" sz="1200" b="0" i="0">
                <a:solidFill>
                  <a:srgbClr val="212529"/>
                </a:solidFill>
                <a:effectLst/>
                <a:latin typeface="-apple-system"/>
              </a:rPr>
              <a:t> </a:t>
            </a:r>
            <a:r>
              <a:rPr lang="en-US" sz="1200" b="0" i="0">
                <a:solidFill>
                  <a:srgbClr val="212529"/>
                </a:solidFill>
                <a:effectLst/>
                <a:latin typeface="-apple-system"/>
                <a:sym typeface="Wingdings" panose="05000000000000000000" pitchFamily="2" charset="2"/>
              </a:rPr>
              <a:t> </a:t>
            </a:r>
            <a:r>
              <a:rPr lang="en-US" b="0" i="0">
                <a:solidFill>
                  <a:srgbClr val="212529"/>
                </a:solidFill>
                <a:effectLst/>
                <a:latin typeface="-apple-system"/>
              </a:rPr>
              <a:t>This cross-validation object is a variation of </a:t>
            </a:r>
            <a:r>
              <a:rPr lang="en-US" b="0" i="0" err="1">
                <a:solidFill>
                  <a:srgbClr val="212529"/>
                </a:solidFill>
                <a:effectLst/>
                <a:latin typeface="-apple-system"/>
              </a:rPr>
              <a:t>KFold</a:t>
            </a:r>
            <a:r>
              <a:rPr lang="en-US" b="0" i="0">
                <a:solidFill>
                  <a:srgbClr val="212529"/>
                </a:solidFill>
                <a:effectLst/>
                <a:latin typeface="-apple-system"/>
              </a:rPr>
              <a:t> that returns stratified folds. The folds are made by preserving the percentage of samples for each class.</a:t>
            </a:r>
            <a:endParaRPr lang="en-US"/>
          </a:p>
        </p:txBody>
      </p:sp>
      <p:sp>
        <p:nvSpPr>
          <p:cNvPr id="4" name="Slide Number Placeholder 3"/>
          <p:cNvSpPr>
            <a:spLocks noGrp="1"/>
          </p:cNvSpPr>
          <p:nvPr>
            <p:ph type="sldNum" sz="quarter" idx="5"/>
          </p:nvPr>
        </p:nvSpPr>
        <p:spPr/>
        <p:txBody>
          <a:bodyPr/>
          <a:lstStyle/>
          <a:p>
            <a:fld id="{389407CB-7612-4AE2-A4FA-DCFD20A2AE82}" type="slidenum">
              <a:rPr lang="en-US" smtClean="0"/>
              <a:t>24</a:t>
            </a:fld>
            <a:endParaRPr lang="en-US"/>
          </a:p>
        </p:txBody>
      </p:sp>
    </p:spTree>
    <p:extLst>
      <p:ext uri="{BB962C8B-B14F-4D97-AF65-F5344CB8AC3E}">
        <p14:creationId xmlns:p14="http://schemas.microsoft.com/office/powerpoint/2010/main" val="320286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noticeable trait was the bimodal nature of both distributions. A bimodal distribution in a histogram of sentiment scores might infer that the dataset consists of two distinct groups or clusters of data points with different sentiment scores. For example, in the context of sentiment analysis of product reviews, a bimodal distribution may suggest that there are two types of customers: one group that is highly satisfied with the product and another group that is highly dissatisfied. In our cases, this implied that there was a dataset that contained mostly negative sentiment.</a:t>
            </a:r>
          </a:p>
          <a:p>
            <a:r>
              <a:rPr lang="en-US"/>
              <a:t>In general, a bimodal distribution indicates that the dataset was not homogeneous and that there were underlying factors that created two or more groups of data points with different characteristics. This could be useful information for further analysis and requires additional data exploration. </a:t>
            </a:r>
          </a:p>
          <a:p>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89407CB-7612-4AE2-A4FA-DCFD20A2AE82}" type="slidenum">
              <a:t>29</a:t>
            </a:fld>
            <a:endParaRPr lang="en-US"/>
          </a:p>
        </p:txBody>
      </p:sp>
    </p:spTree>
    <p:extLst>
      <p:ext uri="{BB962C8B-B14F-4D97-AF65-F5344CB8AC3E}">
        <p14:creationId xmlns:p14="http://schemas.microsoft.com/office/powerpoint/2010/main" val="33831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8BAA-7DA2-6DDC-86A8-70BDF4BC70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E8586-A383-053C-DF79-44AC94A00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E3B9FA-F047-7293-01AB-91C721493A81}"/>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5" name="Footer Placeholder 4">
            <a:extLst>
              <a:ext uri="{FF2B5EF4-FFF2-40B4-BE49-F238E27FC236}">
                <a16:creationId xmlns:a16="http://schemas.microsoft.com/office/drawing/2014/main" id="{89B74CDC-330C-AA0D-B085-DA514441C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15F5F-33C6-B599-4232-49796705D005}"/>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315045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C104-D99E-9632-33C5-4C2EFBDE8D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3AB39B-B22E-7071-230E-AE52E6F6A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234F3-0AED-E600-70DB-D856345B681D}"/>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5" name="Footer Placeholder 4">
            <a:extLst>
              <a:ext uri="{FF2B5EF4-FFF2-40B4-BE49-F238E27FC236}">
                <a16:creationId xmlns:a16="http://schemas.microsoft.com/office/drawing/2014/main" id="{3122AB7D-1283-A41B-8282-489360232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6C1C7-8E7F-9FC8-F5EF-7A0737669A5F}"/>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344051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DE0D8-3D4E-3665-264C-485D51227D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D9F1A-853D-BAA0-BE5F-5E438C4E5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6F694-19B8-E2EE-DC16-7ACC511CE906}"/>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5" name="Footer Placeholder 4">
            <a:extLst>
              <a:ext uri="{FF2B5EF4-FFF2-40B4-BE49-F238E27FC236}">
                <a16:creationId xmlns:a16="http://schemas.microsoft.com/office/drawing/2014/main" id="{A229B8CD-2BC6-DE6E-8C98-508FE6907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9879D-90C1-9E08-9CEC-4AC2F9B7B6F8}"/>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71368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F0DA-2323-DED3-4BA9-EBA2D4421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F2A05-80B2-E865-5FAD-EB5A327A63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DA0B8-6EDE-AC82-5EBF-7670532425D3}"/>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5" name="Footer Placeholder 4">
            <a:extLst>
              <a:ext uri="{FF2B5EF4-FFF2-40B4-BE49-F238E27FC236}">
                <a16:creationId xmlns:a16="http://schemas.microsoft.com/office/drawing/2014/main" id="{DC143681-C619-0F69-5F2F-4E25471DC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32D3-7AD6-6CB4-D331-A3A94F388337}"/>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152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CF90-EF52-BFBC-73C1-176C69EE1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230F44-316C-3A4F-DC3C-92F8F04B6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A9A9E-F00C-C70F-6983-5B1B809E5EB7}"/>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5" name="Footer Placeholder 4">
            <a:extLst>
              <a:ext uri="{FF2B5EF4-FFF2-40B4-BE49-F238E27FC236}">
                <a16:creationId xmlns:a16="http://schemas.microsoft.com/office/drawing/2014/main" id="{C34DDBEC-DDB0-6942-7406-AB5E2FD12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8E9DA-E563-AE8C-E89C-FEC38AD36CE5}"/>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25364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7174-76FD-D920-3807-5266DF7C7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5F0DF-81E5-6B79-6CD0-3C7199F67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15870-A2C2-7EA5-C073-DA6A75FA0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14DC99-D1F3-0951-5F33-A82C35EFD3EA}"/>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6" name="Footer Placeholder 5">
            <a:extLst>
              <a:ext uri="{FF2B5EF4-FFF2-40B4-BE49-F238E27FC236}">
                <a16:creationId xmlns:a16="http://schemas.microsoft.com/office/drawing/2014/main" id="{D35B8B78-885B-8EE5-AAA1-31F66A132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4623F-F6D6-A775-42AA-A4069EED51C3}"/>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425081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A709-71EF-384A-7FAA-7EFCE1DF5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53A50D-EF5E-A6B8-57E0-D34678060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CA00C-181B-9612-54B3-C49758907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15B591-ED19-2302-BE0D-9BCAEAE25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D9D76-BB1E-87CA-4316-E245716B5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B9DFF-156F-CA91-4A6C-E747477CF51F}"/>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8" name="Footer Placeholder 7">
            <a:extLst>
              <a:ext uri="{FF2B5EF4-FFF2-40B4-BE49-F238E27FC236}">
                <a16:creationId xmlns:a16="http://schemas.microsoft.com/office/drawing/2014/main" id="{3EE4CBDD-91B1-8BAF-6D0D-CCF5173F05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2B9D58-4F41-C90C-D809-D44896D4ADD9}"/>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67719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19E7-CFD8-8267-F80A-20F484EC5B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C1D33-0EFC-392E-2499-F451E8F18D53}"/>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4" name="Footer Placeholder 3">
            <a:extLst>
              <a:ext uri="{FF2B5EF4-FFF2-40B4-BE49-F238E27FC236}">
                <a16:creationId xmlns:a16="http://schemas.microsoft.com/office/drawing/2014/main" id="{84BAD9A3-C28A-A218-208A-B1EB1B667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E55F3B-867A-FC78-D92D-C6EB61ABAD52}"/>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367388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3902B-C408-33B4-EAD6-203E065DFFA0}"/>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3" name="Footer Placeholder 2">
            <a:extLst>
              <a:ext uri="{FF2B5EF4-FFF2-40B4-BE49-F238E27FC236}">
                <a16:creationId xmlns:a16="http://schemas.microsoft.com/office/drawing/2014/main" id="{70BB5902-D4DE-0095-203F-B16E7E6FE5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67711-75E8-1ECD-AACA-3EF162603538}"/>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278942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9BCA-70FA-5E19-A8C2-EB3A76818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0920AA-DAAD-589F-E41F-A7A81A2A6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47094C-731B-2188-B5EB-A7E36B905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B0053-9D3D-92F9-D11E-99E7B65C2CD8}"/>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6" name="Footer Placeholder 5">
            <a:extLst>
              <a:ext uri="{FF2B5EF4-FFF2-40B4-BE49-F238E27FC236}">
                <a16:creationId xmlns:a16="http://schemas.microsoft.com/office/drawing/2014/main" id="{96623095-D8BB-8A84-9A5C-6698C981B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65E55-B5F0-FF38-83D2-8DCB56AD0C0B}"/>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118735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51A3-3DE1-89CB-F315-82B5B53EA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39EBF-6AEE-7BFA-D7B6-2648AD975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A0C8A9-81E9-195A-BC16-1A09030AF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17E66-7F88-3EAE-8083-4621DFEB5287}"/>
              </a:ext>
            </a:extLst>
          </p:cNvPr>
          <p:cNvSpPr>
            <a:spLocks noGrp="1"/>
          </p:cNvSpPr>
          <p:nvPr>
            <p:ph type="dt" sz="half" idx="10"/>
          </p:nvPr>
        </p:nvSpPr>
        <p:spPr/>
        <p:txBody>
          <a:bodyPr/>
          <a:lstStyle/>
          <a:p>
            <a:fld id="{B54887DA-48B8-4053-9577-55C8170DD4A0}" type="datetimeFigureOut">
              <a:rPr lang="en-US" smtClean="0"/>
              <a:t>5/8/2023</a:t>
            </a:fld>
            <a:endParaRPr lang="en-US"/>
          </a:p>
        </p:txBody>
      </p:sp>
      <p:sp>
        <p:nvSpPr>
          <p:cNvPr id="6" name="Footer Placeholder 5">
            <a:extLst>
              <a:ext uri="{FF2B5EF4-FFF2-40B4-BE49-F238E27FC236}">
                <a16:creationId xmlns:a16="http://schemas.microsoft.com/office/drawing/2014/main" id="{A1A33202-4D62-B9ED-D5F1-681EBD107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E8E5A-54CF-DF43-ADCA-6430BD2485A0}"/>
              </a:ext>
            </a:extLst>
          </p:cNvPr>
          <p:cNvSpPr>
            <a:spLocks noGrp="1"/>
          </p:cNvSpPr>
          <p:nvPr>
            <p:ph type="sldNum" sz="quarter" idx="12"/>
          </p:nvPr>
        </p:nvSpPr>
        <p:spPr/>
        <p:txBody>
          <a:bodyPr/>
          <a:lstStyle/>
          <a:p>
            <a:fld id="{9A2F2BD8-D920-4E62-B545-35F2730894FA}" type="slidenum">
              <a:rPr lang="en-US" smtClean="0"/>
              <a:t>‹#›</a:t>
            </a:fld>
            <a:endParaRPr lang="en-US"/>
          </a:p>
        </p:txBody>
      </p:sp>
    </p:spTree>
    <p:extLst>
      <p:ext uri="{BB962C8B-B14F-4D97-AF65-F5344CB8AC3E}">
        <p14:creationId xmlns:p14="http://schemas.microsoft.com/office/powerpoint/2010/main" val="322195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57F38-1F9D-34D9-BA1F-B2B847813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E87DF-D501-E8FE-42B5-5462A7FAD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817F3-3602-84DE-0C1B-B35E791AD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887DA-48B8-4053-9577-55C8170DD4A0}" type="datetimeFigureOut">
              <a:rPr lang="en-US" smtClean="0"/>
              <a:t>5/8/2023</a:t>
            </a:fld>
            <a:endParaRPr lang="en-US"/>
          </a:p>
        </p:txBody>
      </p:sp>
      <p:sp>
        <p:nvSpPr>
          <p:cNvPr id="5" name="Footer Placeholder 4">
            <a:extLst>
              <a:ext uri="{FF2B5EF4-FFF2-40B4-BE49-F238E27FC236}">
                <a16:creationId xmlns:a16="http://schemas.microsoft.com/office/drawing/2014/main" id="{B66B3B90-C118-59EB-1072-831CBCE32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B6C76-8571-C184-2E16-8E665B7F8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F2BD8-D920-4E62-B545-35F2730894FA}" type="slidenum">
              <a:rPr lang="en-US" smtClean="0"/>
              <a:t>‹#›</a:t>
            </a:fld>
            <a:endParaRPr lang="en-US"/>
          </a:p>
        </p:txBody>
      </p:sp>
    </p:spTree>
    <p:extLst>
      <p:ext uri="{BB962C8B-B14F-4D97-AF65-F5344CB8AC3E}">
        <p14:creationId xmlns:p14="http://schemas.microsoft.com/office/powerpoint/2010/main" val="551388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olls of Newspaper">
            <a:extLst>
              <a:ext uri="{FF2B5EF4-FFF2-40B4-BE49-F238E27FC236}">
                <a16:creationId xmlns:a16="http://schemas.microsoft.com/office/drawing/2014/main" id="{FE697138-37CB-3189-4C5B-ACD6D066630D}"/>
              </a:ext>
            </a:extLst>
          </p:cNvPr>
          <p:cNvPicPr>
            <a:picLocks noChangeAspect="1"/>
          </p:cNvPicPr>
          <p:nvPr/>
        </p:nvPicPr>
        <p:blipFill rotWithShape="1">
          <a:blip r:embed="rId2"/>
          <a:srcRect t="52" r="23010" b="8697"/>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13D22BB5-EB5E-AB47-B2E2-EF3399B60709}"/>
              </a:ext>
            </a:extLst>
          </p:cNvPr>
          <p:cNvSpPr>
            <a:spLocks noGrp="1"/>
          </p:cNvSpPr>
          <p:nvPr>
            <p:ph type="ctrTitle"/>
          </p:nvPr>
        </p:nvSpPr>
        <p:spPr>
          <a:xfrm>
            <a:off x="197372" y="383011"/>
            <a:ext cx="4023360" cy="3204134"/>
          </a:xfrm>
        </p:spPr>
        <p:txBody>
          <a:bodyPr anchor="b">
            <a:normAutofit/>
          </a:bodyPr>
          <a:lstStyle/>
          <a:p>
            <a:pPr algn="l"/>
            <a:r>
              <a:rPr lang="en-US" sz="4000">
                <a:cs typeface="Calibri Light"/>
              </a:rPr>
              <a:t>Analysis of Differences in Texts between Real and Fake News</a:t>
            </a:r>
            <a:endParaRPr lang="en-US" sz="4000"/>
          </a:p>
          <a:p>
            <a:pPr algn="l"/>
            <a:endParaRPr lang="en-US" sz="4000"/>
          </a:p>
        </p:txBody>
      </p:sp>
      <p:sp>
        <p:nvSpPr>
          <p:cNvPr id="3" name="Content Placeholder 2">
            <a:extLst>
              <a:ext uri="{FF2B5EF4-FFF2-40B4-BE49-F238E27FC236}">
                <a16:creationId xmlns:a16="http://schemas.microsoft.com/office/drawing/2014/main" id="{D53B01D2-70CE-2C47-65FC-B430B76B4F02}"/>
              </a:ext>
            </a:extLst>
          </p:cNvPr>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a:cs typeface="Calibri"/>
              </a:rPr>
              <a:t>By Cristian Lopez, Karina </a:t>
            </a:r>
            <a:r>
              <a:rPr lang="en-US" sz="2000" err="1">
                <a:cs typeface="Calibri"/>
              </a:rPr>
              <a:t>Sindermann</a:t>
            </a:r>
            <a:r>
              <a:rPr lang="en-US" sz="2000">
                <a:cs typeface="Calibri"/>
              </a:rPr>
              <a:t>, Quan Nguyen, Sebastian Vazquez-</a:t>
            </a:r>
            <a:r>
              <a:rPr lang="en-US" sz="2000" err="1">
                <a:cs typeface="Calibri"/>
              </a:rPr>
              <a:t>Gasty</a:t>
            </a:r>
            <a:r>
              <a:rPr lang="en-US" sz="2000">
                <a:cs typeface="Calibri"/>
              </a:rPr>
              <a:t>, Jackson </a:t>
            </a:r>
            <a:r>
              <a:rPr lang="en-US" sz="2000" err="1">
                <a:cs typeface="Calibri"/>
              </a:rPr>
              <a:t>Maschman</a:t>
            </a:r>
            <a:r>
              <a:rPr lang="en-US" sz="2000">
                <a:cs typeface="Calibri"/>
              </a:rPr>
              <a:t>,</a:t>
            </a:r>
            <a:endParaRPr lang="en-US" err="1">
              <a:cs typeface="Calibri"/>
            </a:endParaRPr>
          </a:p>
          <a:p>
            <a:pPr algn="l"/>
            <a:endParaRPr lang="en-US" sz="2000">
              <a:cs typeface="Calibri"/>
            </a:endParaRPr>
          </a:p>
        </p:txBody>
      </p:sp>
    </p:spTree>
    <p:extLst>
      <p:ext uri="{BB962C8B-B14F-4D97-AF65-F5344CB8AC3E}">
        <p14:creationId xmlns:p14="http://schemas.microsoft.com/office/powerpoint/2010/main" val="2192302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A169-23C7-EC82-A51B-F18D639C9E6A}"/>
              </a:ext>
            </a:extLst>
          </p:cNvPr>
          <p:cNvSpPr>
            <a:spLocks noGrp="1"/>
          </p:cNvSpPr>
          <p:nvPr>
            <p:ph type="title"/>
          </p:nvPr>
        </p:nvSpPr>
        <p:spPr/>
        <p:txBody>
          <a:bodyPr/>
          <a:lstStyle/>
          <a:p>
            <a:r>
              <a:rPr lang="en-US"/>
              <a:t>Preprocessing: TF-IDF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F459DC-BD23-C131-C636-6D9CE3C9ACBD}"/>
                  </a:ext>
                </a:extLst>
              </p:cNvPr>
              <p:cNvSpPr>
                <a:spLocks noGrp="1"/>
              </p:cNvSpPr>
              <p:nvPr>
                <p:ph idx="1"/>
              </p:nvPr>
            </p:nvSpPr>
            <p:spPr/>
            <p:txBody>
              <a:bodyPr>
                <a:normAutofit fontScale="77500" lnSpcReduction="20000"/>
              </a:bodyPr>
              <a:lstStyle/>
              <a:p>
                <a:r>
                  <a:rPr lang="en-US"/>
                  <a:t>TF-IDF consists of term frequency (TF) and inverse document frequency (IDF)</a:t>
                </a:r>
              </a:p>
              <a:p>
                <a:pPr lvl="1"/>
                <a:r>
                  <a:rPr lang="en-US"/>
                  <a:t>TF: number of times a word appears in a document, divided by the total number of words in the document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𝑡𝑖𝑚𝑒𝑠</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𝑎𝑝𝑝𝑒𝑎𝑟𝑠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𝑑</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𝑡𝑒𝑟𝑚𝑠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𝑑</m:t>
                          </m:r>
                        </m:den>
                      </m:f>
                    </m:oMath>
                  </m:oMathPara>
                </a14:m>
                <a:endParaRPr lang="en-US"/>
              </a:p>
              <a:p>
                <a:pPr lvl="1"/>
                <a:r>
                  <a:rPr lang="en-US"/>
                  <a:t>IDF: measures how much information a word provides across the entire collection of documents</a:t>
                </a:r>
              </a:p>
              <a:p>
                <a:pPr lvl="1"/>
                <a:endParaRPr lang="en-US"/>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𝑑𝑜𝑐𝑢𝑚𝑒𝑛𝑡𝑠</m:t>
                                  </m:r>
                                </m:num>
                                <m:den>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𝑑𝑜𝑐𝑢𝑚𝑒𝑛𝑡𝑠</m:t>
                                  </m:r>
                                  <m:r>
                                    <a:rPr lang="en-US" i="1">
                                      <a:latin typeface="Cambria Math" panose="02040503050406030204" pitchFamily="18" charset="0"/>
                                    </a:rPr>
                                    <m:t> </m:t>
                                  </m:r>
                                  <m:r>
                                    <a:rPr lang="en-US" i="1">
                                      <a:latin typeface="Cambria Math" panose="02040503050406030204" pitchFamily="18" charset="0"/>
                                    </a:rPr>
                                    <m:t>𝑤𝑖𝑡h</m:t>
                                  </m:r>
                                  <m:r>
                                    <a:rPr lang="en-US" i="1">
                                      <a:latin typeface="Cambria Math" panose="02040503050406030204" pitchFamily="18" charset="0"/>
                                    </a:rPr>
                                    <m:t> </m:t>
                                  </m:r>
                                  <m:r>
                                    <a:rPr lang="en-US" i="1">
                                      <a:latin typeface="Cambria Math" panose="02040503050406030204" pitchFamily="18" charset="0"/>
                                    </a:rPr>
                                    <m:t>𝑡𝑒𝑟𝑚</m:t>
                                  </m:r>
                                  <m:r>
                                    <a:rPr lang="en-US" i="1">
                                      <a:latin typeface="Cambria Math" panose="02040503050406030204" pitchFamily="18" charset="0"/>
                                    </a:rPr>
                                    <m:t> </m:t>
                                  </m:r>
                                  <m:r>
                                    <a:rPr lang="en-US" i="1">
                                      <a:latin typeface="Cambria Math" panose="02040503050406030204" pitchFamily="18" charset="0"/>
                                    </a:rPr>
                                    <m:t>𝑡</m:t>
                                  </m:r>
                                </m:den>
                              </m:f>
                            </m:e>
                          </m:d>
                        </m:e>
                      </m:func>
                    </m:oMath>
                  </m:oMathPara>
                </a14:m>
                <a:endParaRPr lang="en-US"/>
              </a:p>
              <a:p>
                <a:pPr lvl="1"/>
                <a:r>
                  <a:rPr lang="en-US"/>
                  <a:t>TF-IDF:</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𝑇𝐹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a:p>
              <a:p>
                <a:pPr>
                  <a:buFont typeface="Arial" panose="020B0604020202020204" pitchFamily="34" charset="0"/>
                  <a:buChar char="•"/>
                </a:pPr>
                <a:r>
                  <a:rPr lang="en-US"/>
                  <a:t>assigns higher weight to words specific to a particular document, and lower weight to words common across all documents</a:t>
                </a:r>
              </a:p>
              <a:p>
                <a:pPr>
                  <a:buFont typeface="Arial" panose="020B0604020202020204" pitchFamily="34" charset="0"/>
                  <a:buChar char="•"/>
                </a:pPr>
                <a:r>
                  <a:rPr lang="en-US"/>
                  <a:t>used in information retrieval and text mining applications (search engines, document classification, clustering)</a:t>
                </a:r>
              </a:p>
              <a:p>
                <a:endParaRPr lang="en-US"/>
              </a:p>
            </p:txBody>
          </p:sp>
        </mc:Choice>
        <mc:Fallback xmlns="">
          <p:sp>
            <p:nvSpPr>
              <p:cNvPr id="3" name="Content Placeholder 2">
                <a:extLst>
                  <a:ext uri="{FF2B5EF4-FFF2-40B4-BE49-F238E27FC236}">
                    <a16:creationId xmlns:a16="http://schemas.microsoft.com/office/drawing/2014/main" id="{F6F459DC-BD23-C131-C636-6D9CE3C9ACBD}"/>
                  </a:ext>
                </a:extLst>
              </p:cNvPr>
              <p:cNvSpPr>
                <a:spLocks noGrp="1" noRot="1" noChangeAspect="1" noMove="1" noResize="1" noEditPoints="1" noAdjustHandles="1" noChangeArrowheads="1" noChangeShapeType="1" noTextEdit="1"/>
              </p:cNvSpPr>
              <p:nvPr>
                <p:ph idx="1"/>
              </p:nvPr>
            </p:nvSpPr>
            <p:spPr>
              <a:blipFill>
                <a:blip r:embed="rId3"/>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215216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430B30-B752-DE86-0036-CECC5284D141}"/>
              </a:ext>
            </a:extLst>
          </p:cNvPr>
          <p:cNvSpPr>
            <a:spLocks noGrp="1"/>
          </p:cNvSpPr>
          <p:nvPr>
            <p:ph type="title"/>
          </p:nvPr>
        </p:nvSpPr>
        <p:spPr/>
        <p:txBody>
          <a:bodyPr/>
          <a:lstStyle/>
          <a:p>
            <a:r>
              <a:rPr lang="en-US"/>
              <a:t>Preprocessing: TF-IDF</a:t>
            </a:r>
            <a:endParaRPr lang="en-DE"/>
          </a:p>
        </p:txBody>
      </p:sp>
      <p:pic>
        <p:nvPicPr>
          <p:cNvPr id="9" name="Content Placeholder 8" descr="Chart, histogram, waterfall chart&#10;&#10;Description automatically generated">
            <a:extLst>
              <a:ext uri="{FF2B5EF4-FFF2-40B4-BE49-F238E27FC236}">
                <a16:creationId xmlns:a16="http://schemas.microsoft.com/office/drawing/2014/main" id="{5138D5E8-A190-BD15-C8E6-356A76CCB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635" y="1825625"/>
            <a:ext cx="7276730" cy="4351338"/>
          </a:xfrm>
        </p:spPr>
      </p:pic>
    </p:spTree>
    <p:extLst>
      <p:ext uri="{BB962C8B-B14F-4D97-AF65-F5344CB8AC3E}">
        <p14:creationId xmlns:p14="http://schemas.microsoft.com/office/powerpoint/2010/main" val="358397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91D8-97B8-A2AE-0FFE-3D392FB1359B}"/>
              </a:ext>
            </a:extLst>
          </p:cNvPr>
          <p:cNvSpPr>
            <a:spLocks noGrp="1"/>
          </p:cNvSpPr>
          <p:nvPr>
            <p:ph type="ctrTitle"/>
          </p:nvPr>
        </p:nvSpPr>
        <p:spPr>
          <a:xfrm>
            <a:off x="265215" y="973034"/>
            <a:ext cx="3392385" cy="487632"/>
          </a:xfrm>
        </p:spPr>
        <p:txBody>
          <a:bodyPr>
            <a:normAutofit/>
          </a:bodyPr>
          <a:lstStyle/>
          <a:p>
            <a:pPr algn="l"/>
            <a:r>
              <a:rPr lang="en-US" sz="2500" b="1"/>
              <a:t>Step 1.</a:t>
            </a:r>
            <a:r>
              <a:rPr lang="en-US" sz="2500"/>
              <a:t> Load sentences</a:t>
            </a:r>
          </a:p>
        </p:txBody>
      </p:sp>
      <p:sp>
        <p:nvSpPr>
          <p:cNvPr id="7" name="Title 1">
            <a:extLst>
              <a:ext uri="{FF2B5EF4-FFF2-40B4-BE49-F238E27FC236}">
                <a16:creationId xmlns:a16="http://schemas.microsoft.com/office/drawing/2014/main" id="{24E56B17-6ADE-A1F2-AA29-C9D48F7B7A30}"/>
              </a:ext>
            </a:extLst>
          </p:cNvPr>
          <p:cNvSpPr txBox="1">
            <a:spLocks/>
          </p:cNvSpPr>
          <p:nvPr/>
        </p:nvSpPr>
        <p:spPr>
          <a:xfrm>
            <a:off x="1368934" y="1422534"/>
            <a:ext cx="5636050" cy="63579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a:t>All sentences, then, split in real and fake news</a:t>
            </a:r>
          </a:p>
        </p:txBody>
      </p:sp>
      <p:sp>
        <p:nvSpPr>
          <p:cNvPr id="9" name="Title 1">
            <a:extLst>
              <a:ext uri="{FF2B5EF4-FFF2-40B4-BE49-F238E27FC236}">
                <a16:creationId xmlns:a16="http://schemas.microsoft.com/office/drawing/2014/main" id="{250BA2DD-3882-A505-3261-E1C96D9BA7EB}"/>
              </a:ext>
            </a:extLst>
          </p:cNvPr>
          <p:cNvSpPr txBox="1">
            <a:spLocks/>
          </p:cNvSpPr>
          <p:nvPr/>
        </p:nvSpPr>
        <p:spPr>
          <a:xfrm>
            <a:off x="265215" y="2168366"/>
            <a:ext cx="5624946" cy="4876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t>Step 2.</a:t>
            </a:r>
            <a:r>
              <a:rPr lang="en-US" sz="2500"/>
              <a:t> Convert sentences to transactions</a:t>
            </a:r>
          </a:p>
        </p:txBody>
      </p:sp>
      <p:sp>
        <p:nvSpPr>
          <p:cNvPr id="10" name="Title 1">
            <a:extLst>
              <a:ext uri="{FF2B5EF4-FFF2-40B4-BE49-F238E27FC236}">
                <a16:creationId xmlns:a16="http://schemas.microsoft.com/office/drawing/2014/main" id="{71BB90C1-4D6E-1138-F009-522F09E8CEFF}"/>
              </a:ext>
            </a:extLst>
          </p:cNvPr>
          <p:cNvSpPr txBox="1">
            <a:spLocks/>
          </p:cNvSpPr>
          <p:nvPr/>
        </p:nvSpPr>
        <p:spPr>
          <a:xfrm>
            <a:off x="1379517" y="2870125"/>
            <a:ext cx="6208815" cy="4876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t>In each sentence, we split it into individual items</a:t>
            </a:r>
          </a:p>
        </p:txBody>
      </p:sp>
      <p:sp>
        <p:nvSpPr>
          <p:cNvPr id="11" name="Title 1">
            <a:extLst>
              <a:ext uri="{FF2B5EF4-FFF2-40B4-BE49-F238E27FC236}">
                <a16:creationId xmlns:a16="http://schemas.microsoft.com/office/drawing/2014/main" id="{EF390993-4FDE-EF40-98C3-698F9D5D90DC}"/>
              </a:ext>
            </a:extLst>
          </p:cNvPr>
          <p:cNvSpPr txBox="1">
            <a:spLocks/>
          </p:cNvSpPr>
          <p:nvPr/>
        </p:nvSpPr>
        <p:spPr>
          <a:xfrm>
            <a:off x="249382" y="3479322"/>
            <a:ext cx="5090556"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t>Step 3.</a:t>
            </a:r>
            <a:r>
              <a:rPr lang="en-US" sz="2500"/>
              <a:t> Create transaction dataset</a:t>
            </a:r>
          </a:p>
        </p:txBody>
      </p:sp>
      <p:sp>
        <p:nvSpPr>
          <p:cNvPr id="12" name="Title 1">
            <a:extLst>
              <a:ext uri="{FF2B5EF4-FFF2-40B4-BE49-F238E27FC236}">
                <a16:creationId xmlns:a16="http://schemas.microsoft.com/office/drawing/2014/main" id="{AC0BB2AC-DF55-1E62-34D9-AC0059924F33}"/>
              </a:ext>
            </a:extLst>
          </p:cNvPr>
          <p:cNvSpPr txBox="1">
            <a:spLocks/>
          </p:cNvSpPr>
          <p:nvPr/>
        </p:nvSpPr>
        <p:spPr>
          <a:xfrm>
            <a:off x="1363685" y="4086991"/>
            <a:ext cx="7637812" cy="4876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a:t>The data is converted to a convenient type for further analysis</a:t>
            </a:r>
          </a:p>
        </p:txBody>
      </p:sp>
      <p:sp>
        <p:nvSpPr>
          <p:cNvPr id="13" name="Title 1">
            <a:extLst>
              <a:ext uri="{FF2B5EF4-FFF2-40B4-BE49-F238E27FC236}">
                <a16:creationId xmlns:a16="http://schemas.microsoft.com/office/drawing/2014/main" id="{8121DCA3-147D-AC15-C179-60E8F126D0DD}"/>
              </a:ext>
            </a:extLst>
          </p:cNvPr>
          <p:cNvSpPr txBox="1">
            <a:spLocks/>
          </p:cNvSpPr>
          <p:nvPr/>
        </p:nvSpPr>
        <p:spPr>
          <a:xfrm>
            <a:off x="265215" y="4716284"/>
            <a:ext cx="5090556"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t>Step 4.</a:t>
            </a:r>
            <a:r>
              <a:rPr lang="en-US" sz="2500"/>
              <a:t> Apply </a:t>
            </a:r>
            <a:r>
              <a:rPr lang="en-US" sz="2500" err="1"/>
              <a:t>Apriori</a:t>
            </a:r>
            <a:r>
              <a:rPr lang="en-US" sz="2500"/>
              <a:t> algorithm</a:t>
            </a:r>
          </a:p>
        </p:txBody>
      </p:sp>
      <p:sp>
        <p:nvSpPr>
          <p:cNvPr id="14" name="Title 1">
            <a:extLst>
              <a:ext uri="{FF2B5EF4-FFF2-40B4-BE49-F238E27FC236}">
                <a16:creationId xmlns:a16="http://schemas.microsoft.com/office/drawing/2014/main" id="{9CFC04B2-E99E-4492-2551-EB9C7A47F008}"/>
              </a:ext>
            </a:extLst>
          </p:cNvPr>
          <p:cNvSpPr txBox="1">
            <a:spLocks/>
          </p:cNvSpPr>
          <p:nvPr/>
        </p:nvSpPr>
        <p:spPr>
          <a:xfrm>
            <a:off x="1368934" y="5387452"/>
            <a:ext cx="9686992" cy="8189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Tx/>
              <a:buChar char="-"/>
            </a:pPr>
            <a:r>
              <a:rPr lang="en-US" sz="2300"/>
              <a:t>By using </a:t>
            </a:r>
            <a:r>
              <a:rPr lang="en-US" sz="2300" i="1"/>
              <a:t>support</a:t>
            </a:r>
            <a:r>
              <a:rPr lang="en-US" sz="2300"/>
              <a:t>, identify the frequent </a:t>
            </a:r>
            <a:r>
              <a:rPr lang="en-US" sz="2300" i="1" err="1"/>
              <a:t>itemsets</a:t>
            </a:r>
            <a:r>
              <a:rPr lang="en-US" sz="2300" i="1"/>
              <a:t>.</a:t>
            </a:r>
            <a:endParaRPr lang="en-US" sz="2300" i="1">
              <a:ea typeface="Calibri Light"/>
              <a:cs typeface="Calibri Light"/>
            </a:endParaRPr>
          </a:p>
          <a:p>
            <a:pPr marL="342900" indent="-342900" algn="l">
              <a:buFontTx/>
              <a:buChar char="-"/>
            </a:pPr>
            <a:r>
              <a:rPr lang="en-US" sz="2300"/>
              <a:t>We extract association rules from the frequent </a:t>
            </a:r>
            <a:r>
              <a:rPr lang="en-US" sz="2300" err="1"/>
              <a:t>itemsets</a:t>
            </a:r>
            <a:r>
              <a:rPr lang="en-US" sz="2300"/>
              <a:t>, by using </a:t>
            </a:r>
            <a:r>
              <a:rPr lang="en-US" sz="2300" i="1"/>
              <a:t>confidence</a:t>
            </a:r>
            <a:endParaRPr lang="en-US" sz="2300" i="1">
              <a:ea typeface="Calibri Light"/>
              <a:cs typeface="Calibri Light"/>
            </a:endParaRPr>
          </a:p>
        </p:txBody>
      </p:sp>
      <p:sp>
        <p:nvSpPr>
          <p:cNvPr id="5" name="Title 1">
            <a:extLst>
              <a:ext uri="{FF2B5EF4-FFF2-40B4-BE49-F238E27FC236}">
                <a16:creationId xmlns:a16="http://schemas.microsoft.com/office/drawing/2014/main" id="{8803EEF5-C575-4D20-90A2-88BDE51CFDC1}"/>
              </a:ext>
            </a:extLst>
          </p:cNvPr>
          <p:cNvSpPr txBox="1">
            <a:spLocks/>
          </p:cNvSpPr>
          <p:nvPr/>
        </p:nvSpPr>
        <p:spPr>
          <a:xfrm>
            <a:off x="1055255" y="302758"/>
            <a:ext cx="1988897" cy="57005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Tree>
    <p:extLst>
      <p:ext uri="{BB962C8B-B14F-4D97-AF65-F5344CB8AC3E}">
        <p14:creationId xmlns:p14="http://schemas.microsoft.com/office/powerpoint/2010/main" val="275227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E8E6E2A-5DF4-72E6-5904-C5487E58D5FC}"/>
              </a:ext>
            </a:extLst>
          </p:cNvPr>
          <p:cNvSpPr>
            <a:spLocks noGrp="1"/>
          </p:cNvSpPr>
          <p:nvPr>
            <p:ph type="title"/>
          </p:nvPr>
        </p:nvSpPr>
        <p:spPr>
          <a:xfrm>
            <a:off x="867888" y="365125"/>
            <a:ext cx="10208821" cy="880239"/>
          </a:xfrm>
        </p:spPr>
        <p:txBody>
          <a:bodyPr>
            <a:normAutofit/>
          </a:bodyPr>
          <a:lstStyle/>
          <a:p>
            <a:r>
              <a:rPr lang="en-US"/>
              <a:t>Post Preprocessing</a:t>
            </a:r>
            <a:endParaRPr lang="en-US">
              <a:cs typeface="Calibri Light"/>
            </a:endParaRPr>
          </a:p>
        </p:txBody>
      </p:sp>
      <p:sp>
        <p:nvSpPr>
          <p:cNvPr id="3" name="TextBox 2">
            <a:extLst>
              <a:ext uri="{FF2B5EF4-FFF2-40B4-BE49-F238E27FC236}">
                <a16:creationId xmlns:a16="http://schemas.microsoft.com/office/drawing/2014/main" id="{54CD7153-4F3E-71CD-9995-E8AC9D839AAB}"/>
              </a:ext>
            </a:extLst>
          </p:cNvPr>
          <p:cNvSpPr txBox="1"/>
          <p:nvPr/>
        </p:nvSpPr>
        <p:spPr>
          <a:xfrm>
            <a:off x="8744480" y="1633160"/>
            <a:ext cx="24574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Arial"/>
                <a:cs typeface="Arial"/>
              </a:rPr>
              <a:t> “Kardashian” and “Kim” are among the most frequent words. Their support is:</a:t>
            </a:r>
          </a:p>
        </p:txBody>
      </p:sp>
      <p:pic>
        <p:nvPicPr>
          <p:cNvPr id="5" name="Picture 5">
            <a:extLst>
              <a:ext uri="{FF2B5EF4-FFF2-40B4-BE49-F238E27FC236}">
                <a16:creationId xmlns:a16="http://schemas.microsoft.com/office/drawing/2014/main" id="{C47278FF-2751-8D25-7551-3FBBF30FB754}"/>
              </a:ext>
            </a:extLst>
          </p:cNvPr>
          <p:cNvPicPr>
            <a:picLocks noChangeAspect="1"/>
          </p:cNvPicPr>
          <p:nvPr/>
        </p:nvPicPr>
        <p:blipFill>
          <a:blip r:embed="rId2"/>
          <a:stretch>
            <a:fillRect/>
          </a:stretch>
        </p:blipFill>
        <p:spPr>
          <a:xfrm>
            <a:off x="8822773" y="2919866"/>
            <a:ext cx="2253936" cy="553657"/>
          </a:xfrm>
          <a:prstGeom prst="rect">
            <a:avLst/>
          </a:prstGeom>
        </p:spPr>
      </p:pic>
      <p:pic>
        <p:nvPicPr>
          <p:cNvPr id="8" name="Picture 8">
            <a:extLst>
              <a:ext uri="{FF2B5EF4-FFF2-40B4-BE49-F238E27FC236}">
                <a16:creationId xmlns:a16="http://schemas.microsoft.com/office/drawing/2014/main" id="{60D2E724-EC9B-A939-025A-4830104DFE43}"/>
              </a:ext>
            </a:extLst>
          </p:cNvPr>
          <p:cNvPicPr>
            <a:picLocks noChangeAspect="1"/>
          </p:cNvPicPr>
          <p:nvPr/>
        </p:nvPicPr>
        <p:blipFill>
          <a:blip r:embed="rId3"/>
          <a:stretch>
            <a:fillRect/>
          </a:stretch>
        </p:blipFill>
        <p:spPr>
          <a:xfrm>
            <a:off x="9380539" y="3842496"/>
            <a:ext cx="771525" cy="361950"/>
          </a:xfrm>
          <a:prstGeom prst="rect">
            <a:avLst/>
          </a:prstGeom>
        </p:spPr>
      </p:pic>
      <p:pic>
        <p:nvPicPr>
          <p:cNvPr id="4" name="Picture 3">
            <a:extLst>
              <a:ext uri="{FF2B5EF4-FFF2-40B4-BE49-F238E27FC236}">
                <a16:creationId xmlns:a16="http://schemas.microsoft.com/office/drawing/2014/main" id="{67CF2A7A-7754-66D1-2F41-21838B130F40}"/>
              </a:ext>
            </a:extLst>
          </p:cNvPr>
          <p:cNvPicPr>
            <a:picLocks noChangeAspect="1"/>
          </p:cNvPicPr>
          <p:nvPr/>
        </p:nvPicPr>
        <p:blipFill>
          <a:blip r:embed="rId4"/>
          <a:stretch>
            <a:fillRect/>
          </a:stretch>
        </p:blipFill>
        <p:spPr>
          <a:xfrm>
            <a:off x="529449" y="1245364"/>
            <a:ext cx="7245370" cy="5194265"/>
          </a:xfrm>
          <a:prstGeom prst="rect">
            <a:avLst/>
          </a:prstGeom>
        </p:spPr>
      </p:pic>
    </p:spTree>
    <p:extLst>
      <p:ext uri="{BB962C8B-B14F-4D97-AF65-F5344CB8AC3E}">
        <p14:creationId xmlns:p14="http://schemas.microsoft.com/office/powerpoint/2010/main" val="249168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91D8-97B8-A2AE-0FFE-3D392FB1359B}"/>
              </a:ext>
            </a:extLst>
          </p:cNvPr>
          <p:cNvSpPr>
            <a:spLocks noGrp="1"/>
          </p:cNvSpPr>
          <p:nvPr>
            <p:ph type="title"/>
          </p:nvPr>
        </p:nvSpPr>
        <p:spPr>
          <a:xfrm>
            <a:off x="806870" y="778459"/>
            <a:ext cx="10515600" cy="1325563"/>
          </a:xfrm>
        </p:spPr>
        <p:txBody>
          <a:bodyPr>
            <a:normAutofit/>
          </a:bodyPr>
          <a:lstStyle/>
          <a:p>
            <a:pPr algn="l"/>
            <a:r>
              <a:rPr lang="en-US" sz="2500" b="1"/>
              <a:t>Data set:</a:t>
            </a:r>
            <a:r>
              <a:rPr lang="en-US" sz="2500"/>
              <a:t> 35987 news</a:t>
            </a:r>
          </a:p>
        </p:txBody>
      </p:sp>
      <p:sp>
        <p:nvSpPr>
          <p:cNvPr id="8" name="TextBox 7">
            <a:extLst>
              <a:ext uri="{FF2B5EF4-FFF2-40B4-BE49-F238E27FC236}">
                <a16:creationId xmlns:a16="http://schemas.microsoft.com/office/drawing/2014/main" id="{84223436-10B6-6095-494F-44D94FF22891}"/>
              </a:ext>
            </a:extLst>
          </p:cNvPr>
          <p:cNvSpPr txBox="1"/>
          <p:nvPr/>
        </p:nvSpPr>
        <p:spPr>
          <a:xfrm>
            <a:off x="2122931" y="1701751"/>
            <a:ext cx="2830407" cy="369332"/>
          </a:xfrm>
          <a:prstGeom prst="rect">
            <a:avLst/>
          </a:prstGeom>
          <a:noFill/>
        </p:spPr>
        <p:txBody>
          <a:bodyPr wrap="square" lIns="91440" tIns="45720" rIns="91440" bIns="45720" anchor="t">
            <a:spAutoFit/>
          </a:bodyPr>
          <a:lstStyle/>
          <a:p>
            <a:r>
              <a:rPr lang="en-US"/>
              <a:t>Support: 0.2% (71 words)</a:t>
            </a:r>
          </a:p>
        </p:txBody>
      </p:sp>
      <p:cxnSp>
        <p:nvCxnSpPr>
          <p:cNvPr id="16" name="Straight Arrow Connector 15">
            <a:extLst>
              <a:ext uri="{FF2B5EF4-FFF2-40B4-BE49-F238E27FC236}">
                <a16:creationId xmlns:a16="http://schemas.microsoft.com/office/drawing/2014/main" id="{E431C11C-DB62-7ADA-001F-33962043AD31}"/>
              </a:ext>
            </a:extLst>
          </p:cNvPr>
          <p:cNvCxnSpPr>
            <a:cxnSpLocks/>
          </p:cNvCxnSpPr>
          <p:nvPr/>
        </p:nvCxnSpPr>
        <p:spPr>
          <a:xfrm>
            <a:off x="4953338" y="1886417"/>
            <a:ext cx="111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F239AE-40E5-C965-45A1-B07603D6FA4E}"/>
              </a:ext>
            </a:extLst>
          </p:cNvPr>
          <p:cNvSpPr txBox="1"/>
          <p:nvPr/>
        </p:nvSpPr>
        <p:spPr>
          <a:xfrm>
            <a:off x="6481791" y="1703989"/>
            <a:ext cx="2330062" cy="369332"/>
          </a:xfrm>
          <a:prstGeom prst="rect">
            <a:avLst/>
          </a:prstGeom>
          <a:noFill/>
        </p:spPr>
        <p:txBody>
          <a:bodyPr wrap="square" lIns="91440" tIns="45720" rIns="91440" bIns="45720" anchor="t">
            <a:spAutoFit/>
          </a:bodyPr>
          <a:lstStyle/>
          <a:p>
            <a:r>
              <a:rPr lang="en-US"/>
              <a:t>Frequent items: 1225</a:t>
            </a:r>
          </a:p>
        </p:txBody>
      </p:sp>
      <p:sp>
        <p:nvSpPr>
          <p:cNvPr id="19" name="TextBox 18">
            <a:extLst>
              <a:ext uri="{FF2B5EF4-FFF2-40B4-BE49-F238E27FC236}">
                <a16:creationId xmlns:a16="http://schemas.microsoft.com/office/drawing/2014/main" id="{E4CAE068-41F8-D5E1-79A7-877DC011E653}"/>
              </a:ext>
            </a:extLst>
          </p:cNvPr>
          <p:cNvSpPr txBox="1"/>
          <p:nvPr/>
        </p:nvSpPr>
        <p:spPr>
          <a:xfrm>
            <a:off x="2121641" y="2230407"/>
            <a:ext cx="1864426" cy="369332"/>
          </a:xfrm>
          <a:prstGeom prst="rect">
            <a:avLst/>
          </a:prstGeom>
          <a:noFill/>
        </p:spPr>
        <p:txBody>
          <a:bodyPr wrap="square" lIns="91440" tIns="45720" rIns="91440" bIns="45720" anchor="t">
            <a:spAutoFit/>
          </a:bodyPr>
          <a:lstStyle/>
          <a:p>
            <a:r>
              <a:rPr lang="en-US"/>
              <a:t>Confidence: 90%</a:t>
            </a:r>
          </a:p>
        </p:txBody>
      </p:sp>
      <p:cxnSp>
        <p:nvCxnSpPr>
          <p:cNvPr id="20" name="Straight Arrow Connector 19">
            <a:extLst>
              <a:ext uri="{FF2B5EF4-FFF2-40B4-BE49-F238E27FC236}">
                <a16:creationId xmlns:a16="http://schemas.microsoft.com/office/drawing/2014/main" id="{7D2B690B-10BC-E0BC-815D-8BF8DE5E7A8A}"/>
              </a:ext>
            </a:extLst>
          </p:cNvPr>
          <p:cNvCxnSpPr>
            <a:cxnSpLocks/>
          </p:cNvCxnSpPr>
          <p:nvPr/>
        </p:nvCxnSpPr>
        <p:spPr>
          <a:xfrm>
            <a:off x="4953687" y="2415073"/>
            <a:ext cx="1141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938E75-D4CB-CAA6-85B3-4B66A27FABF0}"/>
              </a:ext>
            </a:extLst>
          </p:cNvPr>
          <p:cNvSpPr txBox="1"/>
          <p:nvPr/>
        </p:nvSpPr>
        <p:spPr>
          <a:xfrm>
            <a:off x="6416743" y="2232645"/>
            <a:ext cx="2162794" cy="369332"/>
          </a:xfrm>
          <a:prstGeom prst="rect">
            <a:avLst/>
          </a:prstGeom>
          <a:noFill/>
        </p:spPr>
        <p:txBody>
          <a:bodyPr wrap="square" lIns="91440" tIns="45720" rIns="91440" bIns="45720" anchor="t">
            <a:spAutoFit/>
          </a:bodyPr>
          <a:lstStyle/>
          <a:p>
            <a:r>
              <a:rPr lang="en-US"/>
              <a:t>Rules: 137</a:t>
            </a:r>
          </a:p>
        </p:txBody>
      </p:sp>
      <p:sp>
        <p:nvSpPr>
          <p:cNvPr id="5" name="Arrow: Down 4">
            <a:extLst>
              <a:ext uri="{FF2B5EF4-FFF2-40B4-BE49-F238E27FC236}">
                <a16:creationId xmlns:a16="http://schemas.microsoft.com/office/drawing/2014/main" id="{41850102-2F26-1EE5-5878-6B11D03BA02D}"/>
              </a:ext>
            </a:extLst>
          </p:cNvPr>
          <p:cNvSpPr/>
          <p:nvPr/>
        </p:nvSpPr>
        <p:spPr>
          <a:xfrm>
            <a:off x="5529147" y="2713463"/>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Text&#10;&#10;Description automatically generated">
            <a:extLst>
              <a:ext uri="{FF2B5EF4-FFF2-40B4-BE49-F238E27FC236}">
                <a16:creationId xmlns:a16="http://schemas.microsoft.com/office/drawing/2014/main" id="{C590A85A-6651-1C0E-4C86-C0C85B4BF6A8}"/>
              </a:ext>
            </a:extLst>
          </p:cNvPr>
          <p:cNvPicPr>
            <a:picLocks noChangeAspect="1"/>
          </p:cNvPicPr>
          <p:nvPr/>
        </p:nvPicPr>
        <p:blipFill>
          <a:blip r:embed="rId2"/>
          <a:stretch>
            <a:fillRect/>
          </a:stretch>
        </p:blipFill>
        <p:spPr>
          <a:xfrm>
            <a:off x="3516352" y="3485789"/>
            <a:ext cx="4378712" cy="2163130"/>
          </a:xfrm>
          <a:prstGeom prst="rect">
            <a:avLst/>
          </a:prstGeom>
        </p:spPr>
      </p:pic>
      <p:sp>
        <p:nvSpPr>
          <p:cNvPr id="10" name="TextBox 9">
            <a:extLst>
              <a:ext uri="{FF2B5EF4-FFF2-40B4-BE49-F238E27FC236}">
                <a16:creationId xmlns:a16="http://schemas.microsoft.com/office/drawing/2014/main" id="{104D58C3-9DE3-8F07-FC76-88FB1B65E94A}"/>
              </a:ext>
            </a:extLst>
          </p:cNvPr>
          <p:cNvSpPr txBox="1"/>
          <p:nvPr/>
        </p:nvSpPr>
        <p:spPr>
          <a:xfrm>
            <a:off x="3185290" y="6201936"/>
            <a:ext cx="639858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Calibri"/>
                <a:cs typeface="Calibri"/>
              </a:rPr>
              <a:t>Names are mostly be celebrities, politicians, or other public figures.</a:t>
            </a:r>
            <a:endParaRPr lang="en-US" sz="2800"/>
          </a:p>
        </p:txBody>
      </p:sp>
      <p:sp>
        <p:nvSpPr>
          <p:cNvPr id="7" name="Title 1">
            <a:extLst>
              <a:ext uri="{FF2B5EF4-FFF2-40B4-BE49-F238E27FC236}">
                <a16:creationId xmlns:a16="http://schemas.microsoft.com/office/drawing/2014/main" id="{70BE0968-B05F-9D57-C513-28D0FF732A19}"/>
              </a:ext>
            </a:extLst>
          </p:cNvPr>
          <p:cNvSpPr txBox="1">
            <a:spLocks/>
          </p:cNvSpPr>
          <p:nvPr/>
        </p:nvSpPr>
        <p:spPr>
          <a:xfrm>
            <a:off x="869530" y="544663"/>
            <a:ext cx="2158781" cy="57005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Tree>
    <p:extLst>
      <p:ext uri="{BB962C8B-B14F-4D97-AF65-F5344CB8AC3E}">
        <p14:creationId xmlns:p14="http://schemas.microsoft.com/office/powerpoint/2010/main" val="137278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91D8-97B8-A2AE-0FFE-3D392FB1359B}"/>
              </a:ext>
            </a:extLst>
          </p:cNvPr>
          <p:cNvSpPr>
            <a:spLocks noGrp="1"/>
          </p:cNvSpPr>
          <p:nvPr>
            <p:ph type="ctrTitle"/>
          </p:nvPr>
        </p:nvSpPr>
        <p:spPr>
          <a:xfrm>
            <a:off x="265215" y="973034"/>
            <a:ext cx="3392385" cy="487632"/>
          </a:xfrm>
        </p:spPr>
        <p:txBody>
          <a:bodyPr>
            <a:normAutofit/>
          </a:bodyPr>
          <a:lstStyle/>
          <a:p>
            <a:pPr algn="l"/>
            <a:r>
              <a:rPr lang="en-US" sz="2500" b="1"/>
              <a:t>Data set:</a:t>
            </a:r>
            <a:r>
              <a:rPr lang="en-US" sz="2500"/>
              <a:t> 35987 news</a:t>
            </a:r>
          </a:p>
        </p:txBody>
      </p:sp>
      <p:sp>
        <p:nvSpPr>
          <p:cNvPr id="7" name="Title 1">
            <a:extLst>
              <a:ext uri="{FF2B5EF4-FFF2-40B4-BE49-F238E27FC236}">
                <a16:creationId xmlns:a16="http://schemas.microsoft.com/office/drawing/2014/main" id="{24E56B17-6ADE-A1F2-AA29-C9D48F7B7A30}"/>
              </a:ext>
            </a:extLst>
          </p:cNvPr>
          <p:cNvSpPr txBox="1">
            <a:spLocks/>
          </p:cNvSpPr>
          <p:nvPr/>
        </p:nvSpPr>
        <p:spPr>
          <a:xfrm>
            <a:off x="1379517" y="1570699"/>
            <a:ext cx="3703122" cy="75686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Tx/>
              <a:buChar char="-"/>
            </a:pPr>
            <a:r>
              <a:rPr lang="en-US" sz="2500"/>
              <a:t>Real news: 24575</a:t>
            </a:r>
          </a:p>
          <a:p>
            <a:pPr marL="342900" indent="-342900" algn="l">
              <a:buFontTx/>
              <a:buChar char="-"/>
            </a:pPr>
            <a:r>
              <a:rPr lang="en-US" sz="2500"/>
              <a:t>Fake news: 11412</a:t>
            </a:r>
          </a:p>
        </p:txBody>
      </p:sp>
      <p:sp>
        <p:nvSpPr>
          <p:cNvPr id="3" name="Title 1">
            <a:extLst>
              <a:ext uri="{FF2B5EF4-FFF2-40B4-BE49-F238E27FC236}">
                <a16:creationId xmlns:a16="http://schemas.microsoft.com/office/drawing/2014/main" id="{720ED9C2-C32C-ACF6-AC09-62A635438E13}"/>
              </a:ext>
            </a:extLst>
          </p:cNvPr>
          <p:cNvSpPr txBox="1">
            <a:spLocks/>
          </p:cNvSpPr>
          <p:nvPr/>
        </p:nvSpPr>
        <p:spPr>
          <a:xfrm>
            <a:off x="265215" y="2621724"/>
            <a:ext cx="1527959"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solidFill>
                  <a:srgbClr val="4472C4"/>
                </a:solidFill>
              </a:rPr>
              <a:t>Real news</a:t>
            </a:r>
            <a:r>
              <a:rPr lang="en-US" sz="2500">
                <a:solidFill>
                  <a:srgbClr val="4472C4"/>
                </a:solidFill>
              </a:rPr>
              <a:t> </a:t>
            </a:r>
          </a:p>
        </p:txBody>
      </p:sp>
      <p:cxnSp>
        <p:nvCxnSpPr>
          <p:cNvPr id="16" name="Straight Arrow Connector 15">
            <a:extLst>
              <a:ext uri="{FF2B5EF4-FFF2-40B4-BE49-F238E27FC236}">
                <a16:creationId xmlns:a16="http://schemas.microsoft.com/office/drawing/2014/main" id="{E431C11C-DB62-7ADA-001F-33962043AD31}"/>
              </a:ext>
            </a:extLst>
          </p:cNvPr>
          <p:cNvCxnSpPr>
            <a:cxnSpLocks/>
          </p:cNvCxnSpPr>
          <p:nvPr/>
        </p:nvCxnSpPr>
        <p:spPr>
          <a:xfrm>
            <a:off x="2992582" y="3485275"/>
            <a:ext cx="111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F239AE-40E5-C965-45A1-B07603D6FA4E}"/>
              </a:ext>
            </a:extLst>
          </p:cNvPr>
          <p:cNvSpPr txBox="1"/>
          <p:nvPr/>
        </p:nvSpPr>
        <p:spPr>
          <a:xfrm>
            <a:off x="4267035" y="3302847"/>
            <a:ext cx="2162794" cy="369332"/>
          </a:xfrm>
          <a:prstGeom prst="rect">
            <a:avLst/>
          </a:prstGeom>
          <a:noFill/>
        </p:spPr>
        <p:txBody>
          <a:bodyPr wrap="square">
            <a:spAutoFit/>
          </a:bodyPr>
          <a:lstStyle/>
          <a:p>
            <a:r>
              <a:rPr lang="en-US"/>
              <a:t>Frequent items: 421</a:t>
            </a:r>
          </a:p>
        </p:txBody>
      </p:sp>
      <p:sp>
        <p:nvSpPr>
          <p:cNvPr id="19" name="TextBox 18">
            <a:extLst>
              <a:ext uri="{FF2B5EF4-FFF2-40B4-BE49-F238E27FC236}">
                <a16:creationId xmlns:a16="http://schemas.microsoft.com/office/drawing/2014/main" id="{E4CAE068-41F8-D5E1-79A7-877DC011E653}"/>
              </a:ext>
            </a:extLst>
          </p:cNvPr>
          <p:cNvSpPr txBox="1"/>
          <p:nvPr/>
        </p:nvSpPr>
        <p:spPr>
          <a:xfrm>
            <a:off x="265215" y="4093984"/>
            <a:ext cx="1864426" cy="369332"/>
          </a:xfrm>
          <a:prstGeom prst="rect">
            <a:avLst/>
          </a:prstGeom>
          <a:noFill/>
        </p:spPr>
        <p:txBody>
          <a:bodyPr wrap="square" lIns="91440" tIns="45720" rIns="91440" bIns="45720" anchor="t">
            <a:spAutoFit/>
          </a:bodyPr>
          <a:lstStyle/>
          <a:p>
            <a:r>
              <a:rPr lang="en-US"/>
              <a:t>Confidence: 90%</a:t>
            </a:r>
          </a:p>
        </p:txBody>
      </p:sp>
      <p:cxnSp>
        <p:nvCxnSpPr>
          <p:cNvPr id="20" name="Straight Arrow Connector 19">
            <a:extLst>
              <a:ext uri="{FF2B5EF4-FFF2-40B4-BE49-F238E27FC236}">
                <a16:creationId xmlns:a16="http://schemas.microsoft.com/office/drawing/2014/main" id="{7D2B690B-10BC-E0BC-815D-8BF8DE5E7A8A}"/>
              </a:ext>
            </a:extLst>
          </p:cNvPr>
          <p:cNvCxnSpPr>
            <a:cxnSpLocks/>
          </p:cNvCxnSpPr>
          <p:nvPr/>
        </p:nvCxnSpPr>
        <p:spPr>
          <a:xfrm>
            <a:off x="2994479" y="4264833"/>
            <a:ext cx="110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938E75-D4CB-CAA6-85B3-4B66A27FABF0}"/>
              </a:ext>
            </a:extLst>
          </p:cNvPr>
          <p:cNvSpPr txBox="1"/>
          <p:nvPr/>
        </p:nvSpPr>
        <p:spPr>
          <a:xfrm>
            <a:off x="4267035" y="4082405"/>
            <a:ext cx="2162794" cy="369332"/>
          </a:xfrm>
          <a:prstGeom prst="rect">
            <a:avLst/>
          </a:prstGeom>
          <a:noFill/>
        </p:spPr>
        <p:txBody>
          <a:bodyPr wrap="square" lIns="91440" tIns="45720" rIns="91440" bIns="45720" anchor="t">
            <a:spAutoFit/>
          </a:bodyPr>
          <a:lstStyle/>
          <a:p>
            <a:r>
              <a:rPr lang="en-US"/>
              <a:t>Rules: 13</a:t>
            </a:r>
          </a:p>
        </p:txBody>
      </p:sp>
      <p:sp>
        <p:nvSpPr>
          <p:cNvPr id="9" name="TextBox 8">
            <a:extLst>
              <a:ext uri="{FF2B5EF4-FFF2-40B4-BE49-F238E27FC236}">
                <a16:creationId xmlns:a16="http://schemas.microsoft.com/office/drawing/2014/main" id="{328E588D-9C6B-1F28-C905-F07C31104A46}"/>
              </a:ext>
            </a:extLst>
          </p:cNvPr>
          <p:cNvSpPr txBox="1"/>
          <p:nvPr/>
        </p:nvSpPr>
        <p:spPr>
          <a:xfrm>
            <a:off x="217931" y="3300609"/>
            <a:ext cx="2830407" cy="369332"/>
          </a:xfrm>
          <a:prstGeom prst="rect">
            <a:avLst/>
          </a:prstGeom>
          <a:noFill/>
        </p:spPr>
        <p:txBody>
          <a:bodyPr wrap="square" lIns="91440" tIns="45720" rIns="91440" bIns="45720" anchor="t">
            <a:spAutoFit/>
          </a:bodyPr>
          <a:lstStyle/>
          <a:p>
            <a:r>
              <a:rPr lang="en-US"/>
              <a:t>Support: 0.4% (98 words)</a:t>
            </a:r>
          </a:p>
        </p:txBody>
      </p:sp>
      <p:pic>
        <p:nvPicPr>
          <p:cNvPr id="5" name="Picture 7">
            <a:extLst>
              <a:ext uri="{FF2B5EF4-FFF2-40B4-BE49-F238E27FC236}">
                <a16:creationId xmlns:a16="http://schemas.microsoft.com/office/drawing/2014/main" id="{DB00C106-2B9C-4DBB-B757-8740A5FDB651}"/>
              </a:ext>
            </a:extLst>
          </p:cNvPr>
          <p:cNvPicPr>
            <a:picLocks noChangeAspect="1"/>
          </p:cNvPicPr>
          <p:nvPr/>
        </p:nvPicPr>
        <p:blipFill>
          <a:blip r:embed="rId2"/>
          <a:stretch>
            <a:fillRect/>
          </a:stretch>
        </p:blipFill>
        <p:spPr>
          <a:xfrm>
            <a:off x="7301753" y="3423901"/>
            <a:ext cx="4446493" cy="2240167"/>
          </a:xfrm>
          <a:prstGeom prst="rect">
            <a:avLst/>
          </a:prstGeom>
        </p:spPr>
      </p:pic>
      <p:sp>
        <p:nvSpPr>
          <p:cNvPr id="10" name="Title 1">
            <a:extLst>
              <a:ext uri="{FF2B5EF4-FFF2-40B4-BE49-F238E27FC236}">
                <a16:creationId xmlns:a16="http://schemas.microsoft.com/office/drawing/2014/main" id="{5714ADAF-D483-F1DB-27A6-50C692CFC858}"/>
              </a:ext>
            </a:extLst>
          </p:cNvPr>
          <p:cNvSpPr txBox="1">
            <a:spLocks/>
          </p:cNvSpPr>
          <p:nvPr/>
        </p:nvSpPr>
        <p:spPr>
          <a:xfrm>
            <a:off x="382210" y="196926"/>
            <a:ext cx="2704275" cy="601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
        <p:nvSpPr>
          <p:cNvPr id="6" name="Arrow: Down 5">
            <a:extLst>
              <a:ext uri="{FF2B5EF4-FFF2-40B4-BE49-F238E27FC236}">
                <a16:creationId xmlns:a16="http://schemas.microsoft.com/office/drawing/2014/main" id="{5EF33921-5239-8BB0-B605-1291448ECE3D}"/>
              </a:ext>
            </a:extLst>
          </p:cNvPr>
          <p:cNvSpPr/>
          <p:nvPr/>
        </p:nvSpPr>
        <p:spPr>
          <a:xfrm rot="16200000">
            <a:off x="6630329" y="3647377"/>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2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91D8-97B8-A2AE-0FFE-3D392FB1359B}"/>
              </a:ext>
            </a:extLst>
          </p:cNvPr>
          <p:cNvSpPr>
            <a:spLocks noGrp="1"/>
          </p:cNvSpPr>
          <p:nvPr>
            <p:ph type="ctrTitle"/>
          </p:nvPr>
        </p:nvSpPr>
        <p:spPr>
          <a:xfrm>
            <a:off x="265215" y="973034"/>
            <a:ext cx="3392385" cy="487632"/>
          </a:xfrm>
        </p:spPr>
        <p:txBody>
          <a:bodyPr>
            <a:normAutofit/>
          </a:bodyPr>
          <a:lstStyle/>
          <a:p>
            <a:pPr algn="l"/>
            <a:r>
              <a:rPr lang="en-US" sz="2500" b="1">
                <a:latin typeface="+mn-lt"/>
              </a:rPr>
              <a:t>Data set:</a:t>
            </a:r>
            <a:r>
              <a:rPr lang="en-US" sz="2500">
                <a:latin typeface="+mn-lt"/>
              </a:rPr>
              <a:t> 35987 news</a:t>
            </a:r>
          </a:p>
        </p:txBody>
      </p:sp>
      <p:sp>
        <p:nvSpPr>
          <p:cNvPr id="7" name="Title 1">
            <a:extLst>
              <a:ext uri="{FF2B5EF4-FFF2-40B4-BE49-F238E27FC236}">
                <a16:creationId xmlns:a16="http://schemas.microsoft.com/office/drawing/2014/main" id="{24E56B17-6ADE-A1F2-AA29-C9D48F7B7A30}"/>
              </a:ext>
            </a:extLst>
          </p:cNvPr>
          <p:cNvSpPr txBox="1">
            <a:spLocks/>
          </p:cNvSpPr>
          <p:nvPr/>
        </p:nvSpPr>
        <p:spPr>
          <a:xfrm>
            <a:off x="1379517" y="1570699"/>
            <a:ext cx="3703122" cy="75686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Tx/>
              <a:buChar char="-"/>
            </a:pPr>
            <a:r>
              <a:rPr lang="en-US" sz="2500">
                <a:latin typeface="+mn-lt"/>
              </a:rPr>
              <a:t>Real news: 24575</a:t>
            </a:r>
          </a:p>
          <a:p>
            <a:pPr marL="342900" indent="-342900" algn="l">
              <a:buFontTx/>
              <a:buChar char="-"/>
            </a:pPr>
            <a:r>
              <a:rPr lang="en-US" sz="2500">
                <a:latin typeface="+mn-lt"/>
              </a:rPr>
              <a:t>Fake news: 11412</a:t>
            </a:r>
          </a:p>
        </p:txBody>
      </p:sp>
      <p:sp>
        <p:nvSpPr>
          <p:cNvPr id="3" name="Title 1">
            <a:extLst>
              <a:ext uri="{FF2B5EF4-FFF2-40B4-BE49-F238E27FC236}">
                <a16:creationId xmlns:a16="http://schemas.microsoft.com/office/drawing/2014/main" id="{720ED9C2-C32C-ACF6-AC09-62A635438E13}"/>
              </a:ext>
            </a:extLst>
          </p:cNvPr>
          <p:cNvSpPr txBox="1">
            <a:spLocks/>
          </p:cNvSpPr>
          <p:nvPr/>
        </p:nvSpPr>
        <p:spPr>
          <a:xfrm>
            <a:off x="265215" y="2621724"/>
            <a:ext cx="1527959"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solidFill>
                  <a:srgbClr val="4472C4"/>
                </a:solidFill>
              </a:rPr>
              <a:t>Real news</a:t>
            </a:r>
            <a:r>
              <a:rPr lang="en-US" sz="2500">
                <a:solidFill>
                  <a:srgbClr val="4472C4"/>
                </a:solidFill>
              </a:rPr>
              <a:t> </a:t>
            </a:r>
          </a:p>
        </p:txBody>
      </p:sp>
      <p:cxnSp>
        <p:nvCxnSpPr>
          <p:cNvPr id="16" name="Straight Arrow Connector 15">
            <a:extLst>
              <a:ext uri="{FF2B5EF4-FFF2-40B4-BE49-F238E27FC236}">
                <a16:creationId xmlns:a16="http://schemas.microsoft.com/office/drawing/2014/main" id="{E431C11C-DB62-7ADA-001F-33962043AD31}"/>
              </a:ext>
            </a:extLst>
          </p:cNvPr>
          <p:cNvCxnSpPr>
            <a:cxnSpLocks/>
          </p:cNvCxnSpPr>
          <p:nvPr/>
        </p:nvCxnSpPr>
        <p:spPr>
          <a:xfrm>
            <a:off x="2992582" y="3485275"/>
            <a:ext cx="111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F239AE-40E5-C965-45A1-B07603D6FA4E}"/>
              </a:ext>
            </a:extLst>
          </p:cNvPr>
          <p:cNvSpPr txBox="1"/>
          <p:nvPr/>
        </p:nvSpPr>
        <p:spPr>
          <a:xfrm>
            <a:off x="4521035" y="3302847"/>
            <a:ext cx="2432281" cy="369332"/>
          </a:xfrm>
          <a:prstGeom prst="rect">
            <a:avLst/>
          </a:prstGeom>
          <a:noFill/>
        </p:spPr>
        <p:txBody>
          <a:bodyPr wrap="square" lIns="91440" tIns="45720" rIns="91440" bIns="45720" anchor="t">
            <a:spAutoFit/>
          </a:bodyPr>
          <a:lstStyle/>
          <a:p>
            <a:r>
              <a:rPr lang="en-US"/>
              <a:t>Frequent items: 1117</a:t>
            </a:r>
          </a:p>
        </p:txBody>
      </p:sp>
      <p:sp>
        <p:nvSpPr>
          <p:cNvPr id="19" name="TextBox 18">
            <a:extLst>
              <a:ext uri="{FF2B5EF4-FFF2-40B4-BE49-F238E27FC236}">
                <a16:creationId xmlns:a16="http://schemas.microsoft.com/office/drawing/2014/main" id="{E4CAE068-41F8-D5E1-79A7-877DC011E653}"/>
              </a:ext>
            </a:extLst>
          </p:cNvPr>
          <p:cNvSpPr txBox="1"/>
          <p:nvPr/>
        </p:nvSpPr>
        <p:spPr>
          <a:xfrm>
            <a:off x="266397" y="4091134"/>
            <a:ext cx="1864426" cy="369332"/>
          </a:xfrm>
          <a:prstGeom prst="rect">
            <a:avLst/>
          </a:prstGeom>
          <a:noFill/>
        </p:spPr>
        <p:txBody>
          <a:bodyPr wrap="square" lIns="91440" tIns="45720" rIns="91440" bIns="45720" anchor="t">
            <a:spAutoFit/>
          </a:bodyPr>
          <a:lstStyle/>
          <a:p>
            <a:r>
              <a:rPr lang="en-US"/>
              <a:t>Confidence: 90%</a:t>
            </a:r>
          </a:p>
        </p:txBody>
      </p:sp>
      <p:cxnSp>
        <p:nvCxnSpPr>
          <p:cNvPr id="20" name="Straight Arrow Connector 19">
            <a:extLst>
              <a:ext uri="{FF2B5EF4-FFF2-40B4-BE49-F238E27FC236}">
                <a16:creationId xmlns:a16="http://schemas.microsoft.com/office/drawing/2014/main" id="{7D2B690B-10BC-E0BC-815D-8BF8DE5E7A8A}"/>
              </a:ext>
            </a:extLst>
          </p:cNvPr>
          <p:cNvCxnSpPr>
            <a:cxnSpLocks/>
          </p:cNvCxnSpPr>
          <p:nvPr/>
        </p:nvCxnSpPr>
        <p:spPr>
          <a:xfrm flipV="1">
            <a:off x="2952146" y="4254250"/>
            <a:ext cx="1151768" cy="21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938E75-D4CB-CAA6-85B3-4B66A27FABF0}"/>
              </a:ext>
            </a:extLst>
          </p:cNvPr>
          <p:cNvSpPr txBox="1"/>
          <p:nvPr/>
        </p:nvSpPr>
        <p:spPr>
          <a:xfrm>
            <a:off x="4521035" y="4082405"/>
            <a:ext cx="2162794" cy="369332"/>
          </a:xfrm>
          <a:prstGeom prst="rect">
            <a:avLst/>
          </a:prstGeom>
          <a:noFill/>
        </p:spPr>
        <p:txBody>
          <a:bodyPr wrap="square" lIns="91440" tIns="45720" rIns="91440" bIns="45720" anchor="t">
            <a:spAutoFit/>
          </a:bodyPr>
          <a:lstStyle/>
          <a:p>
            <a:r>
              <a:rPr lang="en-US"/>
              <a:t>Rules: 63</a:t>
            </a:r>
          </a:p>
        </p:txBody>
      </p:sp>
      <p:sp>
        <p:nvSpPr>
          <p:cNvPr id="28" name="TextBox 27">
            <a:extLst>
              <a:ext uri="{FF2B5EF4-FFF2-40B4-BE49-F238E27FC236}">
                <a16:creationId xmlns:a16="http://schemas.microsoft.com/office/drawing/2014/main" id="{1B912035-B92C-C0AE-F75D-19EF77C47ECF}"/>
              </a:ext>
            </a:extLst>
          </p:cNvPr>
          <p:cNvSpPr txBox="1"/>
          <p:nvPr/>
        </p:nvSpPr>
        <p:spPr>
          <a:xfrm>
            <a:off x="7815810" y="3116244"/>
            <a:ext cx="1864426" cy="369332"/>
          </a:xfrm>
          <a:prstGeom prst="rect">
            <a:avLst/>
          </a:prstGeom>
          <a:noFill/>
        </p:spPr>
        <p:txBody>
          <a:bodyPr wrap="square" lIns="91440" tIns="45720" rIns="91440" bIns="45720" anchor="t">
            <a:spAutoFit/>
          </a:bodyPr>
          <a:lstStyle/>
          <a:p>
            <a:r>
              <a:rPr lang="en-US"/>
              <a:t>Detected pattern:</a:t>
            </a:r>
          </a:p>
        </p:txBody>
      </p:sp>
      <p:sp>
        <p:nvSpPr>
          <p:cNvPr id="29" name="Rectangle 28">
            <a:extLst>
              <a:ext uri="{FF2B5EF4-FFF2-40B4-BE49-F238E27FC236}">
                <a16:creationId xmlns:a16="http://schemas.microsoft.com/office/drawing/2014/main" id="{5DFE6A6F-C155-949C-626A-2B5B348EF97D}"/>
              </a:ext>
            </a:extLst>
          </p:cNvPr>
          <p:cNvSpPr/>
          <p:nvPr/>
        </p:nvSpPr>
        <p:spPr>
          <a:xfrm>
            <a:off x="8012505" y="3824243"/>
            <a:ext cx="4035740" cy="499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28E588D-9C6B-1F28-C905-F07C31104A46}"/>
              </a:ext>
            </a:extLst>
          </p:cNvPr>
          <p:cNvSpPr txBox="1"/>
          <p:nvPr/>
        </p:nvSpPr>
        <p:spPr>
          <a:xfrm>
            <a:off x="217931" y="3300609"/>
            <a:ext cx="2830407" cy="369332"/>
          </a:xfrm>
          <a:prstGeom prst="rect">
            <a:avLst/>
          </a:prstGeom>
          <a:noFill/>
        </p:spPr>
        <p:txBody>
          <a:bodyPr wrap="square" lIns="91440" tIns="45720" rIns="91440" bIns="45720" anchor="t">
            <a:spAutoFit/>
          </a:bodyPr>
          <a:lstStyle/>
          <a:p>
            <a:r>
              <a:rPr lang="en-US"/>
              <a:t>Support: 0.2% (49 words)</a:t>
            </a:r>
          </a:p>
        </p:txBody>
      </p:sp>
      <p:sp>
        <p:nvSpPr>
          <p:cNvPr id="5" name="TextBox 4">
            <a:extLst>
              <a:ext uri="{FF2B5EF4-FFF2-40B4-BE49-F238E27FC236}">
                <a16:creationId xmlns:a16="http://schemas.microsoft.com/office/drawing/2014/main" id="{661EEE76-D921-C851-5E05-B55B291315C3}"/>
              </a:ext>
            </a:extLst>
          </p:cNvPr>
          <p:cNvSpPr txBox="1"/>
          <p:nvPr/>
        </p:nvSpPr>
        <p:spPr>
          <a:xfrm>
            <a:off x="8162951" y="3841595"/>
            <a:ext cx="3988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wedding =&gt;harry =&gt; </a:t>
            </a:r>
            <a:r>
              <a:rPr lang="en-US" err="1">
                <a:ea typeface="Calibri"/>
                <a:cs typeface="Calibri"/>
              </a:rPr>
              <a:t>meghan</a:t>
            </a:r>
            <a:r>
              <a:rPr lang="en-US">
                <a:ea typeface="Calibri"/>
                <a:cs typeface="Calibri"/>
              </a:rPr>
              <a:t>=&gt;</a:t>
            </a:r>
            <a:r>
              <a:rPr lang="en-US" err="1">
                <a:ea typeface="Calibri"/>
                <a:cs typeface="Calibri"/>
              </a:rPr>
              <a:t>markle</a:t>
            </a:r>
            <a:endParaRPr lang="en-US"/>
          </a:p>
        </p:txBody>
      </p:sp>
      <p:sp>
        <p:nvSpPr>
          <p:cNvPr id="11" name="Arrow: Down 10">
            <a:extLst>
              <a:ext uri="{FF2B5EF4-FFF2-40B4-BE49-F238E27FC236}">
                <a16:creationId xmlns:a16="http://schemas.microsoft.com/office/drawing/2014/main" id="{7334D60D-FD63-7FFC-61C3-1BCD2527451F}"/>
              </a:ext>
            </a:extLst>
          </p:cNvPr>
          <p:cNvSpPr/>
          <p:nvPr/>
        </p:nvSpPr>
        <p:spPr>
          <a:xfrm rot="-5400000">
            <a:off x="7191246" y="3647377"/>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ACC7480-C038-FB03-34BB-AC57330ABEC2}"/>
              </a:ext>
            </a:extLst>
          </p:cNvPr>
          <p:cNvSpPr txBox="1">
            <a:spLocks/>
          </p:cNvSpPr>
          <p:nvPr/>
        </p:nvSpPr>
        <p:spPr>
          <a:xfrm>
            <a:off x="319314" y="196926"/>
            <a:ext cx="2767171" cy="601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Tree>
    <p:extLst>
      <p:ext uri="{BB962C8B-B14F-4D97-AF65-F5344CB8AC3E}">
        <p14:creationId xmlns:p14="http://schemas.microsoft.com/office/powerpoint/2010/main" val="1328919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91D8-97B8-A2AE-0FFE-3D392FB1359B}"/>
              </a:ext>
            </a:extLst>
          </p:cNvPr>
          <p:cNvSpPr>
            <a:spLocks noGrp="1"/>
          </p:cNvSpPr>
          <p:nvPr>
            <p:ph type="ctrTitle"/>
          </p:nvPr>
        </p:nvSpPr>
        <p:spPr>
          <a:xfrm>
            <a:off x="265215" y="973034"/>
            <a:ext cx="3392385" cy="487632"/>
          </a:xfrm>
        </p:spPr>
        <p:txBody>
          <a:bodyPr>
            <a:normAutofit/>
          </a:bodyPr>
          <a:lstStyle/>
          <a:p>
            <a:pPr algn="l"/>
            <a:r>
              <a:rPr lang="en-US" sz="2500" b="1">
                <a:latin typeface="+mn-lt"/>
              </a:rPr>
              <a:t>Data set:</a:t>
            </a:r>
            <a:r>
              <a:rPr lang="en-US" sz="2500">
                <a:latin typeface="+mn-lt"/>
              </a:rPr>
              <a:t> 35987 news</a:t>
            </a:r>
          </a:p>
        </p:txBody>
      </p:sp>
      <p:sp>
        <p:nvSpPr>
          <p:cNvPr id="7" name="Title 1">
            <a:extLst>
              <a:ext uri="{FF2B5EF4-FFF2-40B4-BE49-F238E27FC236}">
                <a16:creationId xmlns:a16="http://schemas.microsoft.com/office/drawing/2014/main" id="{24E56B17-6ADE-A1F2-AA29-C9D48F7B7A30}"/>
              </a:ext>
            </a:extLst>
          </p:cNvPr>
          <p:cNvSpPr txBox="1">
            <a:spLocks/>
          </p:cNvSpPr>
          <p:nvPr/>
        </p:nvSpPr>
        <p:spPr>
          <a:xfrm>
            <a:off x="1379517" y="1570699"/>
            <a:ext cx="3703122" cy="75686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Tx/>
              <a:buChar char="-"/>
            </a:pPr>
            <a:r>
              <a:rPr lang="en-US" sz="2500">
                <a:latin typeface="+mn-lt"/>
              </a:rPr>
              <a:t>Real news: 24575</a:t>
            </a:r>
          </a:p>
          <a:p>
            <a:pPr marL="342900" indent="-342900" algn="l">
              <a:buFontTx/>
              <a:buChar char="-"/>
            </a:pPr>
            <a:r>
              <a:rPr lang="en-US" sz="2500">
                <a:latin typeface="+mn-lt"/>
              </a:rPr>
              <a:t>Fake news: 11412</a:t>
            </a:r>
          </a:p>
        </p:txBody>
      </p:sp>
      <p:sp>
        <p:nvSpPr>
          <p:cNvPr id="3" name="Title 1">
            <a:extLst>
              <a:ext uri="{FF2B5EF4-FFF2-40B4-BE49-F238E27FC236}">
                <a16:creationId xmlns:a16="http://schemas.microsoft.com/office/drawing/2014/main" id="{720ED9C2-C32C-ACF6-AC09-62A635438E13}"/>
              </a:ext>
            </a:extLst>
          </p:cNvPr>
          <p:cNvSpPr txBox="1">
            <a:spLocks/>
          </p:cNvSpPr>
          <p:nvPr/>
        </p:nvSpPr>
        <p:spPr>
          <a:xfrm>
            <a:off x="265215" y="2621724"/>
            <a:ext cx="1527959"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solidFill>
                  <a:srgbClr val="4472C4"/>
                </a:solidFill>
              </a:rPr>
              <a:t>Real news</a:t>
            </a:r>
            <a:r>
              <a:rPr lang="en-US" sz="2500">
                <a:solidFill>
                  <a:srgbClr val="4472C4"/>
                </a:solidFill>
              </a:rPr>
              <a:t> </a:t>
            </a:r>
          </a:p>
        </p:txBody>
      </p:sp>
      <p:cxnSp>
        <p:nvCxnSpPr>
          <p:cNvPr id="16" name="Straight Arrow Connector 15">
            <a:extLst>
              <a:ext uri="{FF2B5EF4-FFF2-40B4-BE49-F238E27FC236}">
                <a16:creationId xmlns:a16="http://schemas.microsoft.com/office/drawing/2014/main" id="{E431C11C-DB62-7ADA-001F-33962043AD31}"/>
              </a:ext>
            </a:extLst>
          </p:cNvPr>
          <p:cNvCxnSpPr>
            <a:cxnSpLocks/>
          </p:cNvCxnSpPr>
          <p:nvPr/>
        </p:nvCxnSpPr>
        <p:spPr>
          <a:xfrm>
            <a:off x="2992582" y="3485275"/>
            <a:ext cx="111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F239AE-40E5-C965-45A1-B07603D6FA4E}"/>
              </a:ext>
            </a:extLst>
          </p:cNvPr>
          <p:cNvSpPr txBox="1"/>
          <p:nvPr/>
        </p:nvSpPr>
        <p:spPr>
          <a:xfrm>
            <a:off x="4224702" y="3302847"/>
            <a:ext cx="2432281" cy="369332"/>
          </a:xfrm>
          <a:prstGeom prst="rect">
            <a:avLst/>
          </a:prstGeom>
          <a:noFill/>
        </p:spPr>
        <p:txBody>
          <a:bodyPr wrap="square" lIns="91440" tIns="45720" rIns="91440" bIns="45720" anchor="t">
            <a:spAutoFit/>
          </a:bodyPr>
          <a:lstStyle/>
          <a:p>
            <a:r>
              <a:rPr lang="en-US"/>
              <a:t>Frequent items: 1117</a:t>
            </a:r>
          </a:p>
        </p:txBody>
      </p:sp>
      <p:sp>
        <p:nvSpPr>
          <p:cNvPr id="19" name="TextBox 18">
            <a:extLst>
              <a:ext uri="{FF2B5EF4-FFF2-40B4-BE49-F238E27FC236}">
                <a16:creationId xmlns:a16="http://schemas.microsoft.com/office/drawing/2014/main" id="{E4CAE068-41F8-D5E1-79A7-877DC011E653}"/>
              </a:ext>
            </a:extLst>
          </p:cNvPr>
          <p:cNvSpPr txBox="1"/>
          <p:nvPr/>
        </p:nvSpPr>
        <p:spPr>
          <a:xfrm>
            <a:off x="222882" y="4082405"/>
            <a:ext cx="1864426" cy="369332"/>
          </a:xfrm>
          <a:prstGeom prst="rect">
            <a:avLst/>
          </a:prstGeom>
          <a:noFill/>
        </p:spPr>
        <p:txBody>
          <a:bodyPr wrap="square" lIns="91440" tIns="45720" rIns="91440" bIns="45720" anchor="t">
            <a:spAutoFit/>
          </a:bodyPr>
          <a:lstStyle/>
          <a:p>
            <a:r>
              <a:rPr lang="en-US"/>
              <a:t>Confidence: 50%</a:t>
            </a:r>
          </a:p>
        </p:txBody>
      </p:sp>
      <p:cxnSp>
        <p:nvCxnSpPr>
          <p:cNvPr id="20" name="Straight Arrow Connector 19">
            <a:extLst>
              <a:ext uri="{FF2B5EF4-FFF2-40B4-BE49-F238E27FC236}">
                <a16:creationId xmlns:a16="http://schemas.microsoft.com/office/drawing/2014/main" id="{7D2B690B-10BC-E0BC-815D-8BF8DE5E7A8A}"/>
              </a:ext>
            </a:extLst>
          </p:cNvPr>
          <p:cNvCxnSpPr>
            <a:cxnSpLocks/>
          </p:cNvCxnSpPr>
          <p:nvPr/>
        </p:nvCxnSpPr>
        <p:spPr>
          <a:xfrm flipV="1">
            <a:off x="2994479" y="4264833"/>
            <a:ext cx="1109435" cy="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938E75-D4CB-CAA6-85B3-4B66A27FABF0}"/>
              </a:ext>
            </a:extLst>
          </p:cNvPr>
          <p:cNvSpPr txBox="1"/>
          <p:nvPr/>
        </p:nvSpPr>
        <p:spPr>
          <a:xfrm>
            <a:off x="4267035" y="4082405"/>
            <a:ext cx="2162794" cy="369332"/>
          </a:xfrm>
          <a:prstGeom prst="rect">
            <a:avLst/>
          </a:prstGeom>
          <a:noFill/>
        </p:spPr>
        <p:txBody>
          <a:bodyPr wrap="square" lIns="91440" tIns="45720" rIns="91440" bIns="45720" anchor="t">
            <a:spAutoFit/>
          </a:bodyPr>
          <a:lstStyle/>
          <a:p>
            <a:r>
              <a:rPr lang="en-US"/>
              <a:t>Rules: 218</a:t>
            </a:r>
          </a:p>
        </p:txBody>
      </p:sp>
      <p:sp>
        <p:nvSpPr>
          <p:cNvPr id="28" name="TextBox 27">
            <a:extLst>
              <a:ext uri="{FF2B5EF4-FFF2-40B4-BE49-F238E27FC236}">
                <a16:creationId xmlns:a16="http://schemas.microsoft.com/office/drawing/2014/main" id="{1B912035-B92C-C0AE-F75D-19EF77C47ECF}"/>
              </a:ext>
            </a:extLst>
          </p:cNvPr>
          <p:cNvSpPr txBox="1"/>
          <p:nvPr/>
        </p:nvSpPr>
        <p:spPr>
          <a:xfrm>
            <a:off x="7492373" y="3161675"/>
            <a:ext cx="2096743" cy="369332"/>
          </a:xfrm>
          <a:prstGeom prst="rect">
            <a:avLst/>
          </a:prstGeom>
          <a:noFill/>
        </p:spPr>
        <p:txBody>
          <a:bodyPr wrap="square" lIns="91440" tIns="45720" rIns="91440" bIns="45720" anchor="t">
            <a:spAutoFit/>
          </a:bodyPr>
          <a:lstStyle/>
          <a:p>
            <a:r>
              <a:rPr lang="en-US"/>
              <a:t>Detected patterns:</a:t>
            </a:r>
          </a:p>
        </p:txBody>
      </p:sp>
      <p:sp>
        <p:nvSpPr>
          <p:cNvPr id="29" name="Rectangle 28">
            <a:extLst>
              <a:ext uri="{FF2B5EF4-FFF2-40B4-BE49-F238E27FC236}">
                <a16:creationId xmlns:a16="http://schemas.microsoft.com/office/drawing/2014/main" id="{5DFE6A6F-C155-949C-626A-2B5B348EF97D}"/>
              </a:ext>
            </a:extLst>
          </p:cNvPr>
          <p:cNvSpPr/>
          <p:nvPr/>
        </p:nvSpPr>
        <p:spPr>
          <a:xfrm>
            <a:off x="7659075" y="3521975"/>
            <a:ext cx="4035740" cy="1279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28E588D-9C6B-1F28-C905-F07C31104A46}"/>
              </a:ext>
            </a:extLst>
          </p:cNvPr>
          <p:cNvSpPr txBox="1"/>
          <p:nvPr/>
        </p:nvSpPr>
        <p:spPr>
          <a:xfrm>
            <a:off x="217931" y="3300609"/>
            <a:ext cx="2830407" cy="369332"/>
          </a:xfrm>
          <a:prstGeom prst="rect">
            <a:avLst/>
          </a:prstGeom>
          <a:noFill/>
        </p:spPr>
        <p:txBody>
          <a:bodyPr wrap="square" lIns="91440" tIns="45720" rIns="91440" bIns="45720" anchor="t">
            <a:spAutoFit/>
          </a:bodyPr>
          <a:lstStyle/>
          <a:p>
            <a:r>
              <a:rPr lang="en-US"/>
              <a:t>Support: 0.2% (49 words)</a:t>
            </a:r>
          </a:p>
        </p:txBody>
      </p:sp>
      <p:sp>
        <p:nvSpPr>
          <p:cNvPr id="5" name="TextBox 4">
            <a:extLst>
              <a:ext uri="{FF2B5EF4-FFF2-40B4-BE49-F238E27FC236}">
                <a16:creationId xmlns:a16="http://schemas.microsoft.com/office/drawing/2014/main" id="{661EEE76-D921-C851-5E05-B55B291315C3}"/>
              </a:ext>
            </a:extLst>
          </p:cNvPr>
          <p:cNvSpPr txBox="1"/>
          <p:nvPr/>
        </p:nvSpPr>
        <p:spPr>
          <a:xfrm>
            <a:off x="7782910" y="3531007"/>
            <a:ext cx="39884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wedding =&gt;harry =&gt; </a:t>
            </a:r>
            <a:r>
              <a:rPr lang="en-US" err="1">
                <a:ea typeface="Calibri"/>
                <a:cs typeface="Calibri"/>
              </a:rPr>
              <a:t>meghan</a:t>
            </a:r>
            <a:r>
              <a:rPr lang="en-US">
                <a:ea typeface="Calibri"/>
                <a:cs typeface="Calibri"/>
              </a:rPr>
              <a:t>=&gt;</a:t>
            </a:r>
            <a:r>
              <a:rPr lang="en-US" err="1">
                <a:ea typeface="Calibri"/>
                <a:cs typeface="Calibri"/>
              </a:rPr>
              <a:t>markle</a:t>
            </a:r>
            <a:endParaRPr lang="en-US">
              <a:ea typeface="Calibri"/>
              <a:cs typeface="Calibri"/>
            </a:endParaRPr>
          </a:p>
          <a:p>
            <a:pPr algn="ctr"/>
            <a:r>
              <a:rPr lang="en-US">
                <a:solidFill>
                  <a:srgbClr val="4472C4"/>
                </a:solidFill>
                <a:ea typeface="Calibri"/>
                <a:cs typeface="Calibri"/>
              </a:rPr>
              <a:t>wedding =&gt;harry =&gt; </a:t>
            </a:r>
            <a:r>
              <a:rPr lang="en-US" err="1">
                <a:solidFill>
                  <a:srgbClr val="4472C4"/>
                </a:solidFill>
                <a:ea typeface="Calibri"/>
                <a:cs typeface="Calibri"/>
              </a:rPr>
              <a:t>meghan</a:t>
            </a:r>
            <a:endParaRPr lang="en-US">
              <a:solidFill>
                <a:srgbClr val="4472C4"/>
              </a:solidFill>
              <a:ea typeface="Calibri"/>
              <a:cs typeface="Calibri"/>
            </a:endParaRPr>
          </a:p>
          <a:p>
            <a:pPr algn="ctr"/>
            <a:r>
              <a:rPr lang="en-US">
                <a:solidFill>
                  <a:srgbClr val="4472C4"/>
                </a:solidFill>
                <a:ea typeface="Calibri"/>
                <a:cs typeface="Calibri"/>
              </a:rPr>
              <a:t>red=&gt;carpet=&gt;award</a:t>
            </a:r>
          </a:p>
          <a:p>
            <a:pPr algn="ctr"/>
            <a:r>
              <a:rPr lang="en-US">
                <a:solidFill>
                  <a:srgbClr val="4472C4"/>
                </a:solidFill>
                <a:ea typeface="Calibri"/>
                <a:cs typeface="Calibri"/>
              </a:rPr>
              <a:t>people=&gt;choice=&gt;award</a:t>
            </a:r>
          </a:p>
        </p:txBody>
      </p:sp>
      <p:sp>
        <p:nvSpPr>
          <p:cNvPr id="11" name="Arrow: Down 10">
            <a:extLst>
              <a:ext uri="{FF2B5EF4-FFF2-40B4-BE49-F238E27FC236}">
                <a16:creationId xmlns:a16="http://schemas.microsoft.com/office/drawing/2014/main" id="{7334D60D-FD63-7FFC-61C3-1BCD2527451F}"/>
              </a:ext>
            </a:extLst>
          </p:cNvPr>
          <p:cNvSpPr/>
          <p:nvPr/>
        </p:nvSpPr>
        <p:spPr>
          <a:xfrm rot="-5400000">
            <a:off x="6640912" y="3594460"/>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E90F750-D5C9-8BB8-CA8D-D99899055D8D}"/>
              </a:ext>
            </a:extLst>
          </p:cNvPr>
          <p:cNvSpPr txBox="1">
            <a:spLocks/>
          </p:cNvSpPr>
          <p:nvPr/>
        </p:nvSpPr>
        <p:spPr>
          <a:xfrm>
            <a:off x="348344" y="196926"/>
            <a:ext cx="2738142" cy="601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Tree>
    <p:extLst>
      <p:ext uri="{BB962C8B-B14F-4D97-AF65-F5344CB8AC3E}">
        <p14:creationId xmlns:p14="http://schemas.microsoft.com/office/powerpoint/2010/main" val="388548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0ED9C2-C32C-ACF6-AC09-62A635438E13}"/>
              </a:ext>
            </a:extLst>
          </p:cNvPr>
          <p:cNvSpPr txBox="1">
            <a:spLocks/>
          </p:cNvSpPr>
          <p:nvPr/>
        </p:nvSpPr>
        <p:spPr>
          <a:xfrm>
            <a:off x="265215" y="803810"/>
            <a:ext cx="1527959"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solidFill>
                  <a:srgbClr val="4472C4"/>
                </a:solidFill>
              </a:rPr>
              <a:t>Fake news</a:t>
            </a:r>
            <a:r>
              <a:rPr lang="en-US" sz="2500">
                <a:solidFill>
                  <a:srgbClr val="4472C4"/>
                </a:solidFill>
              </a:rPr>
              <a:t> </a:t>
            </a:r>
          </a:p>
        </p:txBody>
      </p:sp>
      <p:sp>
        <p:nvSpPr>
          <p:cNvPr id="8" name="TextBox 7">
            <a:extLst>
              <a:ext uri="{FF2B5EF4-FFF2-40B4-BE49-F238E27FC236}">
                <a16:creationId xmlns:a16="http://schemas.microsoft.com/office/drawing/2014/main" id="{84223436-10B6-6095-494F-44D94FF22891}"/>
              </a:ext>
            </a:extLst>
          </p:cNvPr>
          <p:cNvSpPr txBox="1"/>
          <p:nvPr/>
        </p:nvSpPr>
        <p:spPr>
          <a:xfrm>
            <a:off x="701152" y="1482695"/>
            <a:ext cx="2700308" cy="369332"/>
          </a:xfrm>
          <a:prstGeom prst="rect">
            <a:avLst/>
          </a:prstGeom>
          <a:noFill/>
        </p:spPr>
        <p:txBody>
          <a:bodyPr wrap="square" lIns="91440" tIns="45720" rIns="91440" bIns="45720" anchor="t">
            <a:spAutoFit/>
          </a:bodyPr>
          <a:lstStyle/>
          <a:p>
            <a:r>
              <a:rPr lang="en-US"/>
              <a:t>Support: 0.4% (45 words)</a:t>
            </a:r>
            <a:endParaRPr lang="en-US">
              <a:ea typeface="Calibri"/>
              <a:cs typeface="Calibri"/>
            </a:endParaRPr>
          </a:p>
        </p:txBody>
      </p:sp>
      <p:cxnSp>
        <p:nvCxnSpPr>
          <p:cNvPr id="16" name="Straight Arrow Connector 15">
            <a:extLst>
              <a:ext uri="{FF2B5EF4-FFF2-40B4-BE49-F238E27FC236}">
                <a16:creationId xmlns:a16="http://schemas.microsoft.com/office/drawing/2014/main" id="{E431C11C-DB62-7ADA-001F-33962043AD31}"/>
              </a:ext>
            </a:extLst>
          </p:cNvPr>
          <p:cNvCxnSpPr>
            <a:cxnSpLocks/>
            <a:stCxn id="8" idx="3"/>
          </p:cNvCxnSpPr>
          <p:nvPr/>
        </p:nvCxnSpPr>
        <p:spPr>
          <a:xfrm>
            <a:off x="3364289" y="1658069"/>
            <a:ext cx="739625" cy="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F239AE-40E5-C965-45A1-B07603D6FA4E}"/>
              </a:ext>
            </a:extLst>
          </p:cNvPr>
          <p:cNvSpPr txBox="1"/>
          <p:nvPr/>
        </p:nvSpPr>
        <p:spPr>
          <a:xfrm>
            <a:off x="4521035" y="1484933"/>
            <a:ext cx="2162794" cy="369332"/>
          </a:xfrm>
          <a:prstGeom prst="rect">
            <a:avLst/>
          </a:prstGeom>
          <a:noFill/>
        </p:spPr>
        <p:txBody>
          <a:bodyPr wrap="square" lIns="91440" tIns="45720" rIns="91440" bIns="45720" anchor="t">
            <a:spAutoFit/>
          </a:bodyPr>
          <a:lstStyle/>
          <a:p>
            <a:r>
              <a:rPr lang="en-US"/>
              <a:t>Frequent items: 610</a:t>
            </a:r>
          </a:p>
        </p:txBody>
      </p:sp>
      <p:sp>
        <p:nvSpPr>
          <p:cNvPr id="19" name="TextBox 18">
            <a:extLst>
              <a:ext uri="{FF2B5EF4-FFF2-40B4-BE49-F238E27FC236}">
                <a16:creationId xmlns:a16="http://schemas.microsoft.com/office/drawing/2014/main" id="{E4CAE068-41F8-D5E1-79A7-877DC011E653}"/>
              </a:ext>
            </a:extLst>
          </p:cNvPr>
          <p:cNvSpPr txBox="1"/>
          <p:nvPr/>
        </p:nvSpPr>
        <p:spPr>
          <a:xfrm>
            <a:off x="702184" y="2262253"/>
            <a:ext cx="1864426" cy="369332"/>
          </a:xfrm>
          <a:prstGeom prst="rect">
            <a:avLst/>
          </a:prstGeom>
          <a:noFill/>
        </p:spPr>
        <p:txBody>
          <a:bodyPr wrap="square" lIns="91440" tIns="45720" rIns="91440" bIns="45720" anchor="t">
            <a:spAutoFit/>
          </a:bodyPr>
          <a:lstStyle/>
          <a:p>
            <a:r>
              <a:rPr lang="en-US"/>
              <a:t>Confidence: 90%</a:t>
            </a:r>
          </a:p>
        </p:txBody>
      </p:sp>
      <p:cxnSp>
        <p:nvCxnSpPr>
          <p:cNvPr id="20" name="Straight Arrow Connector 19">
            <a:extLst>
              <a:ext uri="{FF2B5EF4-FFF2-40B4-BE49-F238E27FC236}">
                <a16:creationId xmlns:a16="http://schemas.microsoft.com/office/drawing/2014/main" id="{7D2B690B-10BC-E0BC-815D-8BF8DE5E7A8A}"/>
              </a:ext>
            </a:extLst>
          </p:cNvPr>
          <p:cNvCxnSpPr>
            <a:cxnSpLocks/>
          </p:cNvCxnSpPr>
          <p:nvPr/>
        </p:nvCxnSpPr>
        <p:spPr>
          <a:xfrm>
            <a:off x="3364896" y="2446919"/>
            <a:ext cx="739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938E75-D4CB-CAA6-85B3-4B66A27FABF0}"/>
              </a:ext>
            </a:extLst>
          </p:cNvPr>
          <p:cNvSpPr txBox="1"/>
          <p:nvPr/>
        </p:nvSpPr>
        <p:spPr>
          <a:xfrm>
            <a:off x="4521035" y="2264491"/>
            <a:ext cx="2162794" cy="369332"/>
          </a:xfrm>
          <a:prstGeom prst="rect">
            <a:avLst/>
          </a:prstGeom>
          <a:noFill/>
        </p:spPr>
        <p:txBody>
          <a:bodyPr wrap="square" lIns="91440" tIns="45720" rIns="91440" bIns="45720" anchor="t">
            <a:spAutoFit/>
          </a:bodyPr>
          <a:lstStyle/>
          <a:p>
            <a:r>
              <a:rPr lang="en-US"/>
              <a:t>Rules: 138 </a:t>
            </a:r>
          </a:p>
        </p:txBody>
      </p:sp>
      <p:sp>
        <p:nvSpPr>
          <p:cNvPr id="7" name="Arrow: Down 6">
            <a:extLst>
              <a:ext uri="{FF2B5EF4-FFF2-40B4-BE49-F238E27FC236}">
                <a16:creationId xmlns:a16="http://schemas.microsoft.com/office/drawing/2014/main" id="{20073F4F-CD5E-B121-DAC8-CEB5480AE507}"/>
              </a:ext>
            </a:extLst>
          </p:cNvPr>
          <p:cNvSpPr/>
          <p:nvPr/>
        </p:nvSpPr>
        <p:spPr>
          <a:xfrm>
            <a:off x="3819293" y="2955072"/>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
            <a:extLst>
              <a:ext uri="{FF2B5EF4-FFF2-40B4-BE49-F238E27FC236}">
                <a16:creationId xmlns:a16="http://schemas.microsoft.com/office/drawing/2014/main" id="{4178D00A-791A-F595-79C8-D770EEB023CA}"/>
              </a:ext>
            </a:extLst>
          </p:cNvPr>
          <p:cNvSpPr txBox="1"/>
          <p:nvPr/>
        </p:nvSpPr>
        <p:spPr>
          <a:xfrm>
            <a:off x="8070314" y="4585557"/>
            <a:ext cx="3821150" cy="923330"/>
          </a:xfrm>
          <a:prstGeom prst="rect">
            <a:avLst/>
          </a:prstGeom>
          <a:noFill/>
          <a:ln>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cs typeface="Segoe UI"/>
              </a:rPr>
              <a:t>angelina</a:t>
            </a:r>
            <a:r>
              <a:rPr lang="en-US">
                <a:cs typeface="Segoe UI"/>
              </a:rPr>
              <a:t> =&gt; divorce</a:t>
            </a:r>
            <a:r>
              <a:rPr lang="en-US">
                <a:ea typeface="Calibri"/>
                <a:cs typeface="Calibri"/>
              </a:rPr>
              <a:t> =&gt; brad</a:t>
            </a:r>
          </a:p>
          <a:p>
            <a:endParaRPr lang="en-US">
              <a:ea typeface="Calibri"/>
              <a:cs typeface="Calibri"/>
            </a:endParaRPr>
          </a:p>
          <a:p>
            <a:r>
              <a:rPr lang="en-US">
                <a:ea typeface="Calibri"/>
                <a:cs typeface="Calibri"/>
              </a:rPr>
              <a:t>law =&gt; health =&gt; care</a:t>
            </a:r>
          </a:p>
        </p:txBody>
      </p:sp>
      <p:pic>
        <p:nvPicPr>
          <p:cNvPr id="2" name="Picture 4" descr="Text&#10;&#10;Description automatically generated">
            <a:extLst>
              <a:ext uri="{FF2B5EF4-FFF2-40B4-BE49-F238E27FC236}">
                <a16:creationId xmlns:a16="http://schemas.microsoft.com/office/drawing/2014/main" id="{C59D29B1-2FF4-471F-EAD8-B716A4C289A6}"/>
              </a:ext>
            </a:extLst>
          </p:cNvPr>
          <p:cNvPicPr>
            <a:picLocks noChangeAspect="1"/>
          </p:cNvPicPr>
          <p:nvPr/>
        </p:nvPicPr>
        <p:blipFill>
          <a:blip r:embed="rId2"/>
          <a:stretch>
            <a:fillRect/>
          </a:stretch>
        </p:blipFill>
        <p:spPr>
          <a:xfrm>
            <a:off x="1345721" y="3706545"/>
            <a:ext cx="5316747" cy="2694191"/>
          </a:xfrm>
          <a:prstGeom prst="rect">
            <a:avLst/>
          </a:prstGeom>
        </p:spPr>
      </p:pic>
      <p:sp>
        <p:nvSpPr>
          <p:cNvPr id="14" name="TextBox 13">
            <a:extLst>
              <a:ext uri="{FF2B5EF4-FFF2-40B4-BE49-F238E27FC236}">
                <a16:creationId xmlns:a16="http://schemas.microsoft.com/office/drawing/2014/main" id="{85AA6FD6-676C-DF85-6844-0B4376DF7309}"/>
              </a:ext>
            </a:extLst>
          </p:cNvPr>
          <p:cNvSpPr txBox="1"/>
          <p:nvPr/>
        </p:nvSpPr>
        <p:spPr>
          <a:xfrm>
            <a:off x="2603207" y="6470877"/>
            <a:ext cx="69806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Calibri"/>
                <a:cs typeface="Calibri"/>
              </a:rPr>
              <a:t>Names are mostly celebrities, politicians, public figures; law.</a:t>
            </a:r>
            <a:endParaRPr lang="en-US" sz="2800"/>
          </a:p>
        </p:txBody>
      </p:sp>
      <p:sp>
        <p:nvSpPr>
          <p:cNvPr id="9" name="Title 1">
            <a:extLst>
              <a:ext uri="{FF2B5EF4-FFF2-40B4-BE49-F238E27FC236}">
                <a16:creationId xmlns:a16="http://schemas.microsoft.com/office/drawing/2014/main" id="{35A7ABB4-9E60-5D80-1451-A73AD32FD4F9}"/>
              </a:ext>
            </a:extLst>
          </p:cNvPr>
          <p:cNvSpPr txBox="1">
            <a:spLocks/>
          </p:cNvSpPr>
          <p:nvPr/>
        </p:nvSpPr>
        <p:spPr>
          <a:xfrm>
            <a:off x="265216" y="196926"/>
            <a:ext cx="2821270" cy="601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
        <p:nvSpPr>
          <p:cNvPr id="6" name="Arrow: Down 5">
            <a:extLst>
              <a:ext uri="{FF2B5EF4-FFF2-40B4-BE49-F238E27FC236}">
                <a16:creationId xmlns:a16="http://schemas.microsoft.com/office/drawing/2014/main" id="{51CE5358-C633-52CF-009F-6244D8D7652F}"/>
              </a:ext>
            </a:extLst>
          </p:cNvPr>
          <p:cNvSpPr/>
          <p:nvPr/>
        </p:nvSpPr>
        <p:spPr>
          <a:xfrm rot="16200000">
            <a:off x="7297079" y="4843294"/>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42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0ED9C2-C32C-ACF6-AC09-62A635438E13}"/>
              </a:ext>
            </a:extLst>
          </p:cNvPr>
          <p:cNvSpPr txBox="1">
            <a:spLocks/>
          </p:cNvSpPr>
          <p:nvPr/>
        </p:nvSpPr>
        <p:spPr>
          <a:xfrm>
            <a:off x="265215" y="803810"/>
            <a:ext cx="1527959" cy="4876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a:solidFill>
                  <a:srgbClr val="4472C4"/>
                </a:solidFill>
              </a:rPr>
              <a:t>Fake news</a:t>
            </a:r>
            <a:r>
              <a:rPr lang="en-US" sz="2500">
                <a:solidFill>
                  <a:srgbClr val="4472C4"/>
                </a:solidFill>
              </a:rPr>
              <a:t> </a:t>
            </a:r>
          </a:p>
        </p:txBody>
      </p:sp>
      <p:sp>
        <p:nvSpPr>
          <p:cNvPr id="8" name="TextBox 7">
            <a:extLst>
              <a:ext uri="{FF2B5EF4-FFF2-40B4-BE49-F238E27FC236}">
                <a16:creationId xmlns:a16="http://schemas.microsoft.com/office/drawing/2014/main" id="{84223436-10B6-6095-494F-44D94FF22891}"/>
              </a:ext>
            </a:extLst>
          </p:cNvPr>
          <p:cNvSpPr txBox="1"/>
          <p:nvPr/>
        </p:nvSpPr>
        <p:spPr>
          <a:xfrm>
            <a:off x="701152" y="1482695"/>
            <a:ext cx="2700308" cy="369332"/>
          </a:xfrm>
          <a:prstGeom prst="rect">
            <a:avLst/>
          </a:prstGeom>
          <a:noFill/>
        </p:spPr>
        <p:txBody>
          <a:bodyPr wrap="square" lIns="91440" tIns="45720" rIns="91440" bIns="45720" anchor="t">
            <a:spAutoFit/>
          </a:bodyPr>
          <a:lstStyle/>
          <a:p>
            <a:r>
              <a:rPr lang="en-US"/>
              <a:t>Support: 0.2% (22 words)</a:t>
            </a:r>
            <a:endParaRPr lang="en-US">
              <a:ea typeface="Calibri"/>
              <a:cs typeface="Calibri"/>
            </a:endParaRPr>
          </a:p>
        </p:txBody>
      </p:sp>
      <p:cxnSp>
        <p:nvCxnSpPr>
          <p:cNvPr id="16" name="Straight Arrow Connector 15">
            <a:extLst>
              <a:ext uri="{FF2B5EF4-FFF2-40B4-BE49-F238E27FC236}">
                <a16:creationId xmlns:a16="http://schemas.microsoft.com/office/drawing/2014/main" id="{E431C11C-DB62-7ADA-001F-33962043AD31}"/>
              </a:ext>
            </a:extLst>
          </p:cNvPr>
          <p:cNvCxnSpPr>
            <a:cxnSpLocks/>
            <a:stCxn id="8" idx="3"/>
          </p:cNvCxnSpPr>
          <p:nvPr/>
        </p:nvCxnSpPr>
        <p:spPr>
          <a:xfrm>
            <a:off x="3364289" y="1658069"/>
            <a:ext cx="739625" cy="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F239AE-40E5-C965-45A1-B07603D6FA4E}"/>
              </a:ext>
            </a:extLst>
          </p:cNvPr>
          <p:cNvSpPr txBox="1"/>
          <p:nvPr/>
        </p:nvSpPr>
        <p:spPr>
          <a:xfrm>
            <a:off x="4521035" y="1484933"/>
            <a:ext cx="2302184" cy="369332"/>
          </a:xfrm>
          <a:prstGeom prst="rect">
            <a:avLst/>
          </a:prstGeom>
          <a:noFill/>
        </p:spPr>
        <p:txBody>
          <a:bodyPr wrap="square" lIns="91440" tIns="45720" rIns="91440" bIns="45720" anchor="t">
            <a:spAutoFit/>
          </a:bodyPr>
          <a:lstStyle/>
          <a:p>
            <a:r>
              <a:rPr lang="en-US"/>
              <a:t>Frequent items: 1576</a:t>
            </a:r>
          </a:p>
        </p:txBody>
      </p:sp>
      <p:sp>
        <p:nvSpPr>
          <p:cNvPr id="19" name="TextBox 18">
            <a:extLst>
              <a:ext uri="{FF2B5EF4-FFF2-40B4-BE49-F238E27FC236}">
                <a16:creationId xmlns:a16="http://schemas.microsoft.com/office/drawing/2014/main" id="{E4CAE068-41F8-D5E1-79A7-877DC011E653}"/>
              </a:ext>
            </a:extLst>
          </p:cNvPr>
          <p:cNvSpPr txBox="1"/>
          <p:nvPr/>
        </p:nvSpPr>
        <p:spPr>
          <a:xfrm>
            <a:off x="702184" y="2262253"/>
            <a:ext cx="1864426" cy="369332"/>
          </a:xfrm>
          <a:prstGeom prst="rect">
            <a:avLst/>
          </a:prstGeom>
          <a:noFill/>
        </p:spPr>
        <p:txBody>
          <a:bodyPr wrap="square" lIns="91440" tIns="45720" rIns="91440" bIns="45720" anchor="t">
            <a:spAutoFit/>
          </a:bodyPr>
          <a:lstStyle/>
          <a:p>
            <a:r>
              <a:rPr lang="en-US"/>
              <a:t>Confidence: 90%</a:t>
            </a:r>
          </a:p>
        </p:txBody>
      </p:sp>
      <p:cxnSp>
        <p:nvCxnSpPr>
          <p:cNvPr id="20" name="Straight Arrow Connector 19">
            <a:extLst>
              <a:ext uri="{FF2B5EF4-FFF2-40B4-BE49-F238E27FC236}">
                <a16:creationId xmlns:a16="http://schemas.microsoft.com/office/drawing/2014/main" id="{7D2B690B-10BC-E0BC-815D-8BF8DE5E7A8A}"/>
              </a:ext>
            </a:extLst>
          </p:cNvPr>
          <p:cNvCxnSpPr>
            <a:cxnSpLocks/>
          </p:cNvCxnSpPr>
          <p:nvPr/>
        </p:nvCxnSpPr>
        <p:spPr>
          <a:xfrm>
            <a:off x="3407229" y="2446919"/>
            <a:ext cx="696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5938E75-D4CB-CAA6-85B3-4B66A27FABF0}"/>
              </a:ext>
            </a:extLst>
          </p:cNvPr>
          <p:cNvSpPr txBox="1"/>
          <p:nvPr/>
        </p:nvSpPr>
        <p:spPr>
          <a:xfrm>
            <a:off x="4521035" y="2264491"/>
            <a:ext cx="2162794" cy="369332"/>
          </a:xfrm>
          <a:prstGeom prst="rect">
            <a:avLst/>
          </a:prstGeom>
          <a:noFill/>
        </p:spPr>
        <p:txBody>
          <a:bodyPr wrap="square" lIns="91440" tIns="45720" rIns="91440" bIns="45720" anchor="t">
            <a:spAutoFit/>
          </a:bodyPr>
          <a:lstStyle/>
          <a:p>
            <a:r>
              <a:rPr lang="en-US"/>
              <a:t>Rules: 484 </a:t>
            </a:r>
          </a:p>
        </p:txBody>
      </p:sp>
      <p:sp>
        <p:nvSpPr>
          <p:cNvPr id="7" name="Arrow: Down 6">
            <a:extLst>
              <a:ext uri="{FF2B5EF4-FFF2-40B4-BE49-F238E27FC236}">
                <a16:creationId xmlns:a16="http://schemas.microsoft.com/office/drawing/2014/main" id="{20073F4F-CD5E-B121-DAC8-CEB5480AE507}"/>
              </a:ext>
            </a:extLst>
          </p:cNvPr>
          <p:cNvSpPr/>
          <p:nvPr/>
        </p:nvSpPr>
        <p:spPr>
          <a:xfrm>
            <a:off x="3819293" y="2955072"/>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88856C-6B6C-E99F-B969-9B867714BDBA}"/>
              </a:ext>
            </a:extLst>
          </p:cNvPr>
          <p:cNvSpPr txBox="1"/>
          <p:nvPr/>
        </p:nvSpPr>
        <p:spPr>
          <a:xfrm>
            <a:off x="8236334" y="4781383"/>
            <a:ext cx="23546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Compared to previous, no interesting rules</a:t>
            </a:r>
            <a:endParaRPr lang="en-US"/>
          </a:p>
        </p:txBody>
      </p:sp>
      <p:sp>
        <p:nvSpPr>
          <p:cNvPr id="4" name="Title 1">
            <a:extLst>
              <a:ext uri="{FF2B5EF4-FFF2-40B4-BE49-F238E27FC236}">
                <a16:creationId xmlns:a16="http://schemas.microsoft.com/office/drawing/2014/main" id="{FDAA8D0F-2B85-A886-29BB-9BC8D8A91CD7}"/>
              </a:ext>
            </a:extLst>
          </p:cNvPr>
          <p:cNvSpPr txBox="1">
            <a:spLocks/>
          </p:cNvSpPr>
          <p:nvPr/>
        </p:nvSpPr>
        <p:spPr>
          <a:xfrm>
            <a:off x="338668" y="196926"/>
            <a:ext cx="2747818" cy="601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pic>
        <p:nvPicPr>
          <p:cNvPr id="12" name="Picture 12" descr="Text&#10;&#10;Description automatically generated">
            <a:extLst>
              <a:ext uri="{FF2B5EF4-FFF2-40B4-BE49-F238E27FC236}">
                <a16:creationId xmlns:a16="http://schemas.microsoft.com/office/drawing/2014/main" id="{34D4283F-5C4E-8B91-F5C6-43F7CAAC1C75}"/>
              </a:ext>
            </a:extLst>
          </p:cNvPr>
          <p:cNvPicPr>
            <a:picLocks noChangeAspect="1"/>
          </p:cNvPicPr>
          <p:nvPr/>
        </p:nvPicPr>
        <p:blipFill>
          <a:blip r:embed="rId2"/>
          <a:stretch>
            <a:fillRect/>
          </a:stretch>
        </p:blipFill>
        <p:spPr>
          <a:xfrm>
            <a:off x="1115483" y="3736917"/>
            <a:ext cx="5981700" cy="2358083"/>
          </a:xfrm>
          <a:prstGeom prst="rect">
            <a:avLst/>
          </a:prstGeom>
        </p:spPr>
      </p:pic>
      <p:sp>
        <p:nvSpPr>
          <p:cNvPr id="5" name="Arrow: Down 4">
            <a:extLst>
              <a:ext uri="{FF2B5EF4-FFF2-40B4-BE49-F238E27FC236}">
                <a16:creationId xmlns:a16="http://schemas.microsoft.com/office/drawing/2014/main" id="{1DA9C57F-B6D6-6C96-2E10-41971205F437}"/>
              </a:ext>
            </a:extLst>
          </p:cNvPr>
          <p:cNvSpPr/>
          <p:nvPr/>
        </p:nvSpPr>
        <p:spPr>
          <a:xfrm rot="16200000">
            <a:off x="7572246" y="4843294"/>
            <a:ext cx="362414" cy="5110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6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2EBE-93FD-ACFA-0E65-3E93D95A3DD8}"/>
              </a:ext>
            </a:extLst>
          </p:cNvPr>
          <p:cNvSpPr>
            <a:spLocks noGrp="1"/>
          </p:cNvSpPr>
          <p:nvPr>
            <p:ph type="title"/>
          </p:nvPr>
        </p:nvSpPr>
        <p:spPr/>
        <p:txBody>
          <a:bodyPr/>
          <a:lstStyle/>
          <a:p>
            <a:r>
              <a:rPr lang="en-US">
                <a:ea typeface="Calibri Light"/>
                <a:cs typeface="Calibri Light"/>
              </a:rPr>
              <a:t>Overview</a:t>
            </a:r>
            <a:endParaRPr lang="en-US"/>
          </a:p>
        </p:txBody>
      </p:sp>
      <p:sp>
        <p:nvSpPr>
          <p:cNvPr id="3" name="Content Placeholder 2">
            <a:extLst>
              <a:ext uri="{FF2B5EF4-FFF2-40B4-BE49-F238E27FC236}">
                <a16:creationId xmlns:a16="http://schemas.microsoft.com/office/drawing/2014/main" id="{36DB8A6D-9E74-BF2A-77D8-6262AF26E852}"/>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a:ea typeface="Calibri"/>
                <a:cs typeface="Calibri"/>
              </a:rPr>
              <a:t>Introduction</a:t>
            </a:r>
          </a:p>
          <a:p>
            <a:pPr marL="514350" indent="-514350">
              <a:buFont typeface="+mj-lt"/>
              <a:buAutoNum type="arabicPeriod"/>
            </a:pPr>
            <a:r>
              <a:rPr lang="en-US">
                <a:ea typeface="Calibri"/>
                <a:cs typeface="Calibri"/>
              </a:rPr>
              <a:t>Preprocessing</a:t>
            </a:r>
          </a:p>
          <a:p>
            <a:pPr marL="514350" indent="-514350">
              <a:buFont typeface="+mj-lt"/>
              <a:buAutoNum type="arabicPeriod"/>
            </a:pPr>
            <a:r>
              <a:rPr lang="en-US" err="1">
                <a:ea typeface="Calibri"/>
                <a:cs typeface="Calibri"/>
              </a:rPr>
              <a:t>Apriori</a:t>
            </a:r>
            <a:r>
              <a:rPr lang="en-US">
                <a:ea typeface="Calibri"/>
                <a:cs typeface="Calibri"/>
              </a:rPr>
              <a:t> Algorithm</a:t>
            </a:r>
          </a:p>
          <a:p>
            <a:pPr marL="514350" indent="-514350">
              <a:buFont typeface="+mj-lt"/>
              <a:buAutoNum type="arabicPeriod"/>
            </a:pPr>
            <a:r>
              <a:rPr lang="en-US">
                <a:ea typeface="Calibri"/>
                <a:cs typeface="Calibri"/>
              </a:rPr>
              <a:t>Ensemble Method</a:t>
            </a:r>
          </a:p>
          <a:p>
            <a:pPr marL="514350" indent="-514350">
              <a:buFont typeface="+mj-lt"/>
              <a:buAutoNum type="arabicPeriod"/>
            </a:pPr>
            <a:r>
              <a:rPr lang="en-US">
                <a:ea typeface="Calibri"/>
                <a:cs typeface="Calibri"/>
              </a:rPr>
              <a:t>Qualitative Data Analysis</a:t>
            </a:r>
          </a:p>
          <a:p>
            <a:pPr marL="514350" indent="-514350">
              <a:buFont typeface="+mj-lt"/>
              <a:buAutoNum type="arabicPeriod"/>
            </a:pPr>
            <a:r>
              <a:rPr lang="en-US">
                <a:ea typeface="Calibri"/>
                <a:cs typeface="Calibri"/>
              </a:rPr>
              <a:t>Future Works</a:t>
            </a:r>
          </a:p>
          <a:p>
            <a:pPr marL="514350" indent="-514350">
              <a:buFont typeface="+mj-lt"/>
              <a:buAutoNum type="arabicPeriod"/>
            </a:pPr>
            <a:r>
              <a:rPr lang="en-US">
                <a:ea typeface="Calibri"/>
                <a:cs typeface="Calibri"/>
              </a:rPr>
              <a:t>Q&amp;A</a:t>
            </a:r>
          </a:p>
        </p:txBody>
      </p:sp>
    </p:spTree>
    <p:extLst>
      <p:ext uri="{BB962C8B-B14F-4D97-AF65-F5344CB8AC3E}">
        <p14:creationId xmlns:p14="http://schemas.microsoft.com/office/powerpoint/2010/main" val="117774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B703094-4E4E-183F-2574-596DFFEE9FD8}"/>
              </a:ext>
            </a:extLst>
          </p:cNvPr>
          <p:cNvSpPr txBox="1"/>
          <p:nvPr/>
        </p:nvSpPr>
        <p:spPr>
          <a:xfrm>
            <a:off x="590549" y="1014443"/>
            <a:ext cx="11111593" cy="4093428"/>
          </a:xfrm>
          <a:prstGeom prst="rect">
            <a:avLst/>
          </a:prstGeom>
          <a:noFill/>
        </p:spPr>
        <p:txBody>
          <a:bodyPr wrap="square" lIns="91440" tIns="45720" rIns="91440" bIns="45720" anchor="t">
            <a:spAutoFit/>
          </a:bodyPr>
          <a:lstStyle/>
          <a:p>
            <a:r>
              <a:rPr lang="en-US" sz="2000"/>
              <a:t>By using support and confidence as 0.4% and 50%, respectively. </a:t>
            </a:r>
          </a:p>
          <a:p>
            <a:endParaRPr lang="en-US" sz="2000"/>
          </a:p>
          <a:p>
            <a:r>
              <a:rPr lang="en-US" sz="2000"/>
              <a:t>In both cases we found three categories: </a:t>
            </a:r>
            <a:endParaRPr lang="en-US" sz="2000">
              <a:cs typeface="Calibri"/>
            </a:endParaRPr>
          </a:p>
          <a:p>
            <a:endParaRPr lang="en-US" sz="2000">
              <a:ea typeface="Calibri" panose="020F0502020204030204"/>
              <a:cs typeface="Calibri" panose="020F0502020204030204"/>
            </a:endParaRPr>
          </a:p>
          <a:p>
            <a:r>
              <a:rPr lang="en-US" sz="2000"/>
              <a:t>1) Celebrities’ names (harry, </a:t>
            </a:r>
            <a:r>
              <a:rPr lang="en-US" sz="2000" err="1"/>
              <a:t>selena</a:t>
            </a:r>
            <a:r>
              <a:rPr lang="en-US" sz="2000"/>
              <a:t>, </a:t>
            </a:r>
            <a:r>
              <a:rPr lang="en-US" sz="2000" err="1"/>
              <a:t>kardashian</a:t>
            </a:r>
            <a:r>
              <a:rPr lang="en-US" sz="2000"/>
              <a:t>, </a:t>
            </a:r>
            <a:r>
              <a:rPr lang="en-US" sz="2000" err="1"/>
              <a:t>meghan</a:t>
            </a:r>
            <a:r>
              <a:rPr lang="en-US" sz="2000"/>
              <a:t>, kylie, etc.), </a:t>
            </a:r>
            <a:endParaRPr lang="en-US" sz="2000">
              <a:cs typeface="Calibri"/>
            </a:endParaRPr>
          </a:p>
          <a:p>
            <a:r>
              <a:rPr lang="en-US" sz="2000"/>
              <a:t>2) Entertainment, music, and awards (choice, housewives, carpet, wedding, red, health, awards, etc.)</a:t>
            </a:r>
            <a:endParaRPr lang="en-US" sz="2000">
              <a:ea typeface="Calibri"/>
              <a:cs typeface="Calibri"/>
            </a:endParaRPr>
          </a:p>
          <a:p>
            <a:r>
              <a:rPr lang="en-US" sz="2000"/>
              <a:t>3) Political figures (</a:t>
            </a:r>
            <a:r>
              <a:rPr lang="en-US" sz="2000" err="1"/>
              <a:t>donald</a:t>
            </a:r>
            <a:r>
              <a:rPr lang="en-US" sz="2000"/>
              <a:t>, </a:t>
            </a:r>
            <a:r>
              <a:rPr lang="en-US" sz="2000" err="1"/>
              <a:t>hillary</a:t>
            </a:r>
            <a:r>
              <a:rPr lang="en-US" sz="2000"/>
              <a:t>, </a:t>
            </a:r>
            <a:r>
              <a:rPr lang="en-US" sz="2000" err="1"/>
              <a:t>clinton</a:t>
            </a:r>
            <a:r>
              <a:rPr lang="en-US" sz="2000"/>
              <a:t>, trump, </a:t>
            </a:r>
            <a:r>
              <a:rPr lang="en-US" sz="2000" err="1"/>
              <a:t>obama</a:t>
            </a:r>
            <a:r>
              <a:rPr lang="en-US" sz="2000"/>
              <a:t>, </a:t>
            </a:r>
            <a:r>
              <a:rPr lang="en-US" sz="2000" err="1"/>
              <a:t>barack</a:t>
            </a:r>
            <a:r>
              <a:rPr lang="en-US" sz="2000"/>
              <a:t>). </a:t>
            </a:r>
            <a:endParaRPr lang="en-US" sz="2000">
              <a:ea typeface="Calibri"/>
              <a:cs typeface="Calibri"/>
            </a:endParaRPr>
          </a:p>
          <a:p>
            <a:endParaRPr lang="en-US" sz="2000"/>
          </a:p>
          <a:p>
            <a:r>
              <a:rPr lang="en-US" sz="2000"/>
              <a:t>Interestingly, for fake news dataset, we found other words related to: </a:t>
            </a:r>
            <a:endParaRPr lang="en-US" sz="2000">
              <a:cs typeface="Calibri"/>
            </a:endParaRPr>
          </a:p>
          <a:p>
            <a:endParaRPr lang="en-US" sz="2000"/>
          </a:p>
          <a:p>
            <a:r>
              <a:rPr lang="en-US" sz="2000"/>
              <a:t>1) Legal issues (illegal, supreme, report, court, administration, insurance, divorce), </a:t>
            </a:r>
            <a:endParaRPr lang="en-US" sz="2000">
              <a:cs typeface="Calibri"/>
            </a:endParaRPr>
          </a:p>
          <a:p>
            <a:r>
              <a:rPr lang="en-US" sz="2000"/>
              <a:t>2) Immigration (immigrants, social)</a:t>
            </a:r>
            <a:endParaRPr lang="en-US" sz="2000">
              <a:ea typeface="Calibri"/>
              <a:cs typeface="Calibri"/>
            </a:endParaRPr>
          </a:p>
          <a:p>
            <a:r>
              <a:rPr lang="en-US" sz="2000"/>
              <a:t>3) Government (gov, administration).</a:t>
            </a:r>
            <a:endParaRPr lang="en-US" sz="2000">
              <a:ea typeface="Calibri"/>
              <a:cs typeface="Calibri"/>
            </a:endParaRPr>
          </a:p>
        </p:txBody>
      </p:sp>
      <p:sp>
        <p:nvSpPr>
          <p:cNvPr id="3" name="Title 1">
            <a:extLst>
              <a:ext uri="{FF2B5EF4-FFF2-40B4-BE49-F238E27FC236}">
                <a16:creationId xmlns:a16="http://schemas.microsoft.com/office/drawing/2014/main" id="{4588FE57-979D-F3DE-97E9-09DE32D49312}"/>
              </a:ext>
            </a:extLst>
          </p:cNvPr>
          <p:cNvSpPr txBox="1">
            <a:spLocks/>
          </p:cNvSpPr>
          <p:nvPr/>
        </p:nvSpPr>
        <p:spPr>
          <a:xfrm>
            <a:off x="590550" y="196926"/>
            <a:ext cx="2495936" cy="601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err="1">
                <a:solidFill>
                  <a:srgbClr val="000000"/>
                </a:solidFill>
              </a:rPr>
              <a:t>Apriori</a:t>
            </a:r>
            <a:r>
              <a:rPr lang="en-US" sz="4000">
                <a:solidFill>
                  <a:srgbClr val="000000"/>
                </a:solidFill>
              </a:rPr>
              <a:t> </a:t>
            </a:r>
            <a:endParaRPr lang="en-US" sz="4000">
              <a:solidFill>
                <a:srgbClr val="000000"/>
              </a:solidFill>
              <a:ea typeface="Calibri Light"/>
              <a:cs typeface="Calibri Light"/>
            </a:endParaRPr>
          </a:p>
        </p:txBody>
      </p:sp>
    </p:spTree>
    <p:extLst>
      <p:ext uri="{BB962C8B-B14F-4D97-AF65-F5344CB8AC3E}">
        <p14:creationId xmlns:p14="http://schemas.microsoft.com/office/powerpoint/2010/main" val="122681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8D54-F7A1-D29A-7BBD-2BCE7DF5A6E8}"/>
              </a:ext>
            </a:extLst>
          </p:cNvPr>
          <p:cNvSpPr>
            <a:spLocks noGrp="1"/>
          </p:cNvSpPr>
          <p:nvPr>
            <p:ph type="title"/>
          </p:nvPr>
        </p:nvSpPr>
        <p:spPr/>
        <p:txBody>
          <a:bodyPr/>
          <a:lstStyle/>
          <a:p>
            <a:r>
              <a:rPr lang="en-US" err="1">
                <a:cs typeface="Calibri Light"/>
              </a:rPr>
              <a:t>Apriori's</a:t>
            </a:r>
            <a:r>
              <a:rPr lang="en-US">
                <a:cs typeface="Calibri Light"/>
              </a:rPr>
              <a:t> result summary</a:t>
            </a:r>
            <a:endParaRPr lang="en-US"/>
          </a:p>
        </p:txBody>
      </p:sp>
      <p:sp>
        <p:nvSpPr>
          <p:cNvPr id="3" name="Content Placeholder 2">
            <a:extLst>
              <a:ext uri="{FF2B5EF4-FFF2-40B4-BE49-F238E27FC236}">
                <a16:creationId xmlns:a16="http://schemas.microsoft.com/office/drawing/2014/main" id="{52474931-6238-B535-FDFB-E399F7D10A8E}"/>
              </a:ext>
            </a:extLst>
          </p:cNvPr>
          <p:cNvSpPr>
            <a:spLocks noGrp="1"/>
          </p:cNvSpPr>
          <p:nvPr>
            <p:ph idx="1"/>
          </p:nvPr>
        </p:nvSpPr>
        <p:spPr/>
        <p:txBody>
          <a:bodyPr vert="horz" lIns="91440" tIns="45720" rIns="91440" bIns="45720" rtlCol="0" anchor="t">
            <a:normAutofit/>
          </a:bodyPr>
          <a:lstStyle/>
          <a:p>
            <a:r>
              <a:rPr lang="en-US" err="1">
                <a:cs typeface="Calibri"/>
              </a:rPr>
              <a:t>Apriori</a:t>
            </a:r>
            <a:r>
              <a:rPr lang="en-US">
                <a:cs typeface="Calibri"/>
              </a:rPr>
              <a:t> was able to pick up related words in the same topics such as</a:t>
            </a:r>
            <a:endParaRPr lang="en-US">
              <a:ea typeface="Calibri"/>
              <a:cs typeface="Calibri"/>
            </a:endParaRPr>
          </a:p>
          <a:p>
            <a:pPr lvl="1"/>
            <a:r>
              <a:rPr lang="en-US">
                <a:cs typeface="Calibri"/>
              </a:rPr>
              <a:t>Harry Prince and Weddings.</a:t>
            </a:r>
            <a:endParaRPr lang="en-US">
              <a:ea typeface="Calibri"/>
              <a:cs typeface="Calibri"/>
            </a:endParaRPr>
          </a:p>
          <a:p>
            <a:r>
              <a:rPr lang="en-US">
                <a:cs typeface="Calibri"/>
              </a:rPr>
              <a:t>Many obtained rules are rather obvious</a:t>
            </a:r>
            <a:endParaRPr lang="en-US"/>
          </a:p>
          <a:p>
            <a:pPr lvl="1"/>
            <a:r>
              <a:rPr lang="en-US">
                <a:cs typeface="Calibri"/>
              </a:rPr>
              <a:t>Kim =&gt; Kardashian. </a:t>
            </a:r>
            <a:endParaRPr lang="en-US">
              <a:ea typeface="Calibri"/>
              <a:cs typeface="Calibri"/>
            </a:endParaRPr>
          </a:p>
          <a:p>
            <a:pPr lvl="1"/>
            <a:r>
              <a:rPr lang="en-US">
                <a:cs typeface="Calibri"/>
              </a:rPr>
              <a:t>Harry =&gt; Prince</a:t>
            </a:r>
            <a:endParaRPr lang="en-US">
              <a:ea typeface="Calibri"/>
              <a:cs typeface="Calibri"/>
            </a:endParaRPr>
          </a:p>
          <a:p>
            <a:r>
              <a:rPr lang="en-US">
                <a:cs typeface="Calibri"/>
              </a:rPr>
              <a:t>Celebrities, entertainment, music, and political figures are popular because they are often newsworthy. </a:t>
            </a:r>
            <a:endParaRPr lang="en-US">
              <a:ea typeface="Calibri"/>
              <a:cs typeface="Calibri"/>
            </a:endParaRPr>
          </a:p>
          <a:p>
            <a:r>
              <a:rPr lang="en-US">
                <a:ea typeface="Calibri"/>
                <a:cs typeface="Calibri"/>
              </a:rPr>
              <a:t>Fake news seem contains legal, immigration, and government, all of which are controversial issues. </a:t>
            </a:r>
            <a:endParaRPr lang="en-US">
              <a:cs typeface="Calibri"/>
            </a:endParaRPr>
          </a:p>
        </p:txBody>
      </p:sp>
    </p:spTree>
    <p:extLst>
      <p:ext uri="{BB962C8B-B14F-4D97-AF65-F5344CB8AC3E}">
        <p14:creationId xmlns:p14="http://schemas.microsoft.com/office/powerpoint/2010/main" val="372291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83E7-2FFE-56ED-8722-85AEBBB84531}"/>
              </a:ext>
            </a:extLst>
          </p:cNvPr>
          <p:cNvSpPr>
            <a:spLocks noGrp="1"/>
          </p:cNvSpPr>
          <p:nvPr>
            <p:ph type="title"/>
          </p:nvPr>
        </p:nvSpPr>
        <p:spPr>
          <a:xfrm>
            <a:off x="474133" y="365125"/>
            <a:ext cx="10879667" cy="1325563"/>
          </a:xfrm>
        </p:spPr>
        <p:txBody>
          <a:bodyPr/>
          <a:lstStyle/>
          <a:p>
            <a:r>
              <a:rPr lang="en-US">
                <a:cs typeface="Calibri Light"/>
              </a:rPr>
              <a:t>Using Classifiers</a:t>
            </a:r>
            <a:endParaRPr lang="en-US"/>
          </a:p>
        </p:txBody>
      </p:sp>
      <p:sp>
        <p:nvSpPr>
          <p:cNvPr id="4" name="TextBox 3">
            <a:extLst>
              <a:ext uri="{FF2B5EF4-FFF2-40B4-BE49-F238E27FC236}">
                <a16:creationId xmlns:a16="http://schemas.microsoft.com/office/drawing/2014/main" id="{C2ED3840-4CF6-A810-47E1-201D06808F29}"/>
              </a:ext>
            </a:extLst>
          </p:cNvPr>
          <p:cNvSpPr txBox="1"/>
          <p:nvPr/>
        </p:nvSpPr>
        <p:spPr>
          <a:xfrm>
            <a:off x="430753" y="1973944"/>
            <a:ext cx="3754544" cy="3170099"/>
          </a:xfrm>
          <a:prstGeom prst="rect">
            <a:avLst/>
          </a:prstGeom>
          <a:noFill/>
        </p:spPr>
        <p:txBody>
          <a:bodyPr wrap="square">
            <a:spAutoFit/>
          </a:bodyPr>
          <a:lstStyle/>
          <a:p>
            <a:r>
              <a:rPr lang="en-US" sz="2000" u="sng"/>
              <a:t>A state of art view</a:t>
            </a:r>
          </a:p>
          <a:p>
            <a:r>
              <a:rPr lang="en-US" sz="2000" b="1"/>
              <a:t>Text-mining-based Fake News Detection Using Ensemble Methods</a:t>
            </a:r>
          </a:p>
          <a:p>
            <a:r>
              <a:rPr lang="en-US" sz="2000"/>
              <a:t>Reddy et al. 2020</a:t>
            </a:r>
          </a:p>
          <a:p>
            <a:endParaRPr lang="en-US" sz="2000"/>
          </a:p>
          <a:p>
            <a:pPr marL="342900" indent="-342900">
              <a:buFont typeface="Wingdings" panose="05000000000000000000" pitchFamily="2" charset="2"/>
              <a:buChar char="à"/>
            </a:pPr>
            <a:r>
              <a:rPr lang="en-US" sz="2000">
                <a:sym typeface="Wingdings" panose="05000000000000000000" pitchFamily="2" charset="2"/>
              </a:rPr>
              <a:t>Using TF-IDF</a:t>
            </a:r>
          </a:p>
          <a:p>
            <a:pPr marL="342900" indent="-342900">
              <a:buFont typeface="Wingdings" panose="05000000000000000000" pitchFamily="2" charset="2"/>
              <a:buChar char="à"/>
            </a:pPr>
            <a:r>
              <a:rPr lang="en-US" sz="2000">
                <a:sym typeface="Wingdings" panose="05000000000000000000" pitchFamily="2" charset="2"/>
              </a:rPr>
              <a:t>Best Results: Using Random Forest (RF) and Gradient Boosting (GB)</a:t>
            </a:r>
          </a:p>
        </p:txBody>
      </p:sp>
      <p:pic>
        <p:nvPicPr>
          <p:cNvPr id="11" name="Picture 10">
            <a:extLst>
              <a:ext uri="{FF2B5EF4-FFF2-40B4-BE49-F238E27FC236}">
                <a16:creationId xmlns:a16="http://schemas.microsoft.com/office/drawing/2014/main" id="{7F2C56C8-DAD9-4958-CC52-6AD13FC247DC}"/>
              </a:ext>
            </a:extLst>
          </p:cNvPr>
          <p:cNvPicPr>
            <a:picLocks noChangeAspect="1"/>
          </p:cNvPicPr>
          <p:nvPr/>
        </p:nvPicPr>
        <p:blipFill>
          <a:blip r:embed="rId2"/>
          <a:stretch>
            <a:fillRect/>
          </a:stretch>
        </p:blipFill>
        <p:spPr>
          <a:xfrm>
            <a:off x="7330717" y="1847649"/>
            <a:ext cx="4751430" cy="2085583"/>
          </a:xfrm>
          <a:prstGeom prst="rect">
            <a:avLst/>
          </a:prstGeom>
        </p:spPr>
      </p:pic>
      <p:pic>
        <p:nvPicPr>
          <p:cNvPr id="13" name="Picture 12">
            <a:extLst>
              <a:ext uri="{FF2B5EF4-FFF2-40B4-BE49-F238E27FC236}">
                <a16:creationId xmlns:a16="http://schemas.microsoft.com/office/drawing/2014/main" id="{F20998DE-5771-574A-A504-FBA98B907516}"/>
              </a:ext>
            </a:extLst>
          </p:cNvPr>
          <p:cNvPicPr>
            <a:picLocks noChangeAspect="1"/>
          </p:cNvPicPr>
          <p:nvPr/>
        </p:nvPicPr>
        <p:blipFill>
          <a:blip r:embed="rId3"/>
          <a:stretch>
            <a:fillRect/>
          </a:stretch>
        </p:blipFill>
        <p:spPr>
          <a:xfrm>
            <a:off x="7330716" y="3933232"/>
            <a:ext cx="4751430" cy="1852036"/>
          </a:xfrm>
          <a:prstGeom prst="rect">
            <a:avLst/>
          </a:prstGeom>
        </p:spPr>
      </p:pic>
      <p:pic>
        <p:nvPicPr>
          <p:cNvPr id="15" name="Picture 14">
            <a:extLst>
              <a:ext uri="{FF2B5EF4-FFF2-40B4-BE49-F238E27FC236}">
                <a16:creationId xmlns:a16="http://schemas.microsoft.com/office/drawing/2014/main" id="{90DEFB47-2708-8083-0C51-D8B158D712BE}"/>
              </a:ext>
            </a:extLst>
          </p:cNvPr>
          <p:cNvPicPr>
            <a:picLocks noChangeAspect="1"/>
          </p:cNvPicPr>
          <p:nvPr/>
        </p:nvPicPr>
        <p:blipFill>
          <a:blip r:embed="rId4"/>
          <a:stretch>
            <a:fillRect/>
          </a:stretch>
        </p:blipFill>
        <p:spPr>
          <a:xfrm>
            <a:off x="3942688" y="2485758"/>
            <a:ext cx="3265016" cy="2085583"/>
          </a:xfrm>
          <a:prstGeom prst="rect">
            <a:avLst/>
          </a:prstGeom>
        </p:spPr>
      </p:pic>
      <p:sp>
        <p:nvSpPr>
          <p:cNvPr id="16" name="TextBox 15">
            <a:extLst>
              <a:ext uri="{FF2B5EF4-FFF2-40B4-BE49-F238E27FC236}">
                <a16:creationId xmlns:a16="http://schemas.microsoft.com/office/drawing/2014/main" id="{4B1C7FF7-6521-753A-01C3-DF1E8D3DC991}"/>
              </a:ext>
            </a:extLst>
          </p:cNvPr>
          <p:cNvSpPr txBox="1"/>
          <p:nvPr/>
        </p:nvSpPr>
        <p:spPr>
          <a:xfrm>
            <a:off x="4832630" y="4571341"/>
            <a:ext cx="1850753" cy="461665"/>
          </a:xfrm>
          <a:prstGeom prst="rect">
            <a:avLst/>
          </a:prstGeom>
          <a:noFill/>
        </p:spPr>
        <p:txBody>
          <a:bodyPr wrap="square">
            <a:spAutoFit/>
          </a:bodyPr>
          <a:lstStyle/>
          <a:p>
            <a:r>
              <a:rPr lang="en-US" sz="1200"/>
              <a:t>Dataset combined from </a:t>
            </a:r>
            <a:r>
              <a:rPr lang="en-US" sz="1200" err="1"/>
              <a:t>FakenewsNet</a:t>
            </a:r>
            <a:r>
              <a:rPr lang="en-US" sz="1200"/>
              <a:t> and McIntire</a:t>
            </a:r>
          </a:p>
        </p:txBody>
      </p:sp>
      <p:sp>
        <p:nvSpPr>
          <p:cNvPr id="3" name="Rectangle 2">
            <a:extLst>
              <a:ext uri="{FF2B5EF4-FFF2-40B4-BE49-F238E27FC236}">
                <a16:creationId xmlns:a16="http://schemas.microsoft.com/office/drawing/2014/main" id="{DC05F567-D5CE-0DA2-3997-5CCFECA78E04}"/>
              </a:ext>
            </a:extLst>
          </p:cNvPr>
          <p:cNvSpPr/>
          <p:nvPr/>
        </p:nvSpPr>
        <p:spPr>
          <a:xfrm>
            <a:off x="7803472" y="2246050"/>
            <a:ext cx="4181382" cy="239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8FC6FA-CEB8-C910-1C3E-AC6A45ABC0C1}"/>
              </a:ext>
            </a:extLst>
          </p:cNvPr>
          <p:cNvSpPr/>
          <p:nvPr/>
        </p:nvSpPr>
        <p:spPr>
          <a:xfrm>
            <a:off x="7725052" y="5140998"/>
            <a:ext cx="4181382" cy="239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85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ED3840-4CF6-A810-47E1-201D06808F29}"/>
              </a:ext>
            </a:extLst>
          </p:cNvPr>
          <p:cNvSpPr txBox="1"/>
          <p:nvPr/>
        </p:nvSpPr>
        <p:spPr>
          <a:xfrm>
            <a:off x="304550" y="466748"/>
            <a:ext cx="4749870" cy="646331"/>
          </a:xfrm>
          <a:prstGeom prst="rect">
            <a:avLst/>
          </a:prstGeom>
          <a:noFill/>
        </p:spPr>
        <p:txBody>
          <a:bodyPr wrap="square">
            <a:spAutoFit/>
          </a:bodyPr>
          <a:lstStyle/>
          <a:p>
            <a:r>
              <a:rPr lang="en-US">
                <a:sym typeface="Wingdings" panose="05000000000000000000" pitchFamily="2" charset="2"/>
              </a:rPr>
              <a:t>We use default parameters first (</a:t>
            </a:r>
            <a:r>
              <a:rPr lang="en-US" err="1">
                <a:sym typeface="Wingdings" panose="05000000000000000000" pitchFamily="2" charset="2"/>
              </a:rPr>
              <a:t>sklearn</a:t>
            </a:r>
            <a:r>
              <a:rPr lang="en-US">
                <a:sym typeface="Wingdings" panose="05000000000000000000" pitchFamily="2" charset="2"/>
              </a:rPr>
              <a:t>).</a:t>
            </a:r>
          </a:p>
          <a:p>
            <a:r>
              <a:rPr lang="en-US">
                <a:sym typeface="Wingdings" panose="05000000000000000000" pitchFamily="2" charset="2"/>
              </a:rPr>
              <a:t> Split data in train/test (70/30)</a:t>
            </a:r>
          </a:p>
        </p:txBody>
      </p:sp>
      <p:pic>
        <p:nvPicPr>
          <p:cNvPr id="5" name="Picture 4">
            <a:extLst>
              <a:ext uri="{FF2B5EF4-FFF2-40B4-BE49-F238E27FC236}">
                <a16:creationId xmlns:a16="http://schemas.microsoft.com/office/drawing/2014/main" id="{45B37A39-5495-3135-CBC3-5110877EBEF3}"/>
              </a:ext>
            </a:extLst>
          </p:cNvPr>
          <p:cNvPicPr>
            <a:picLocks noChangeAspect="1"/>
          </p:cNvPicPr>
          <p:nvPr/>
        </p:nvPicPr>
        <p:blipFill>
          <a:blip r:embed="rId3"/>
          <a:stretch>
            <a:fillRect/>
          </a:stretch>
        </p:blipFill>
        <p:spPr>
          <a:xfrm>
            <a:off x="4394645" y="1607714"/>
            <a:ext cx="3477202" cy="3469928"/>
          </a:xfrm>
          <a:prstGeom prst="rect">
            <a:avLst/>
          </a:prstGeom>
        </p:spPr>
      </p:pic>
      <p:pic>
        <p:nvPicPr>
          <p:cNvPr id="7" name="Picture 6">
            <a:extLst>
              <a:ext uri="{FF2B5EF4-FFF2-40B4-BE49-F238E27FC236}">
                <a16:creationId xmlns:a16="http://schemas.microsoft.com/office/drawing/2014/main" id="{F38F0D9A-8B22-7B5B-1307-1437FD27A994}"/>
              </a:ext>
            </a:extLst>
          </p:cNvPr>
          <p:cNvPicPr>
            <a:picLocks noChangeAspect="1"/>
          </p:cNvPicPr>
          <p:nvPr/>
        </p:nvPicPr>
        <p:blipFill>
          <a:blip r:embed="rId4"/>
          <a:stretch>
            <a:fillRect/>
          </a:stretch>
        </p:blipFill>
        <p:spPr>
          <a:xfrm>
            <a:off x="8342255" y="1607714"/>
            <a:ext cx="3477202" cy="3484477"/>
          </a:xfrm>
          <a:prstGeom prst="rect">
            <a:avLst/>
          </a:prstGeom>
        </p:spPr>
      </p:pic>
      <p:sp>
        <p:nvSpPr>
          <p:cNvPr id="8" name="TextBox 7">
            <a:extLst>
              <a:ext uri="{FF2B5EF4-FFF2-40B4-BE49-F238E27FC236}">
                <a16:creationId xmlns:a16="http://schemas.microsoft.com/office/drawing/2014/main" id="{E3B46ED1-5DAC-A86D-F87E-60BE63960E16}"/>
              </a:ext>
            </a:extLst>
          </p:cNvPr>
          <p:cNvSpPr txBox="1"/>
          <p:nvPr/>
        </p:nvSpPr>
        <p:spPr>
          <a:xfrm>
            <a:off x="5614634" y="1155181"/>
            <a:ext cx="1586642" cy="338554"/>
          </a:xfrm>
          <a:prstGeom prst="rect">
            <a:avLst/>
          </a:prstGeom>
          <a:noFill/>
        </p:spPr>
        <p:txBody>
          <a:bodyPr wrap="square">
            <a:spAutoFit/>
          </a:bodyPr>
          <a:lstStyle/>
          <a:p>
            <a:r>
              <a:rPr lang="en-US" sz="1600" b="1"/>
              <a:t>Random Forest</a:t>
            </a:r>
          </a:p>
        </p:txBody>
      </p:sp>
      <p:sp>
        <p:nvSpPr>
          <p:cNvPr id="9" name="TextBox 8">
            <a:extLst>
              <a:ext uri="{FF2B5EF4-FFF2-40B4-BE49-F238E27FC236}">
                <a16:creationId xmlns:a16="http://schemas.microsoft.com/office/drawing/2014/main" id="{D27E8F89-F8F7-EC84-BEBB-C39D2BC30183}"/>
              </a:ext>
            </a:extLst>
          </p:cNvPr>
          <p:cNvSpPr txBox="1"/>
          <p:nvPr/>
        </p:nvSpPr>
        <p:spPr>
          <a:xfrm>
            <a:off x="9461578" y="1155181"/>
            <a:ext cx="1923769" cy="338554"/>
          </a:xfrm>
          <a:prstGeom prst="rect">
            <a:avLst/>
          </a:prstGeom>
          <a:noFill/>
        </p:spPr>
        <p:txBody>
          <a:bodyPr wrap="square">
            <a:spAutoFit/>
          </a:bodyPr>
          <a:lstStyle/>
          <a:p>
            <a:r>
              <a:rPr lang="en-US" sz="1600" b="1"/>
              <a:t>Gradient Boosting</a:t>
            </a:r>
          </a:p>
        </p:txBody>
      </p:sp>
      <p:graphicFrame>
        <p:nvGraphicFramePr>
          <p:cNvPr id="10" name="Table 9">
            <a:extLst>
              <a:ext uri="{FF2B5EF4-FFF2-40B4-BE49-F238E27FC236}">
                <a16:creationId xmlns:a16="http://schemas.microsoft.com/office/drawing/2014/main" id="{71FD12B9-0407-84E3-9CDF-54227C4E2CF2}"/>
              </a:ext>
            </a:extLst>
          </p:cNvPr>
          <p:cNvGraphicFramePr>
            <a:graphicFrameLocks noGrp="1"/>
          </p:cNvGraphicFramePr>
          <p:nvPr>
            <p:extLst>
              <p:ext uri="{D42A27DB-BD31-4B8C-83A1-F6EECF244321}">
                <p14:modId xmlns:p14="http://schemas.microsoft.com/office/powerpoint/2010/main" val="3644092443"/>
              </p:ext>
            </p:extLst>
          </p:nvPr>
        </p:nvGraphicFramePr>
        <p:xfrm>
          <a:off x="5635711" y="5387059"/>
          <a:ext cx="1339274" cy="1181124"/>
        </p:xfrm>
        <a:graphic>
          <a:graphicData uri="http://schemas.openxmlformats.org/drawingml/2006/table">
            <a:tbl>
              <a:tblPr>
                <a:tableStyleId>{22838BEF-8BB2-4498-84A7-C5851F593DF1}</a:tableStyleId>
              </a:tblPr>
              <a:tblGrid>
                <a:gridCol w="669637">
                  <a:extLst>
                    <a:ext uri="{9D8B030D-6E8A-4147-A177-3AD203B41FA5}">
                      <a16:colId xmlns:a16="http://schemas.microsoft.com/office/drawing/2014/main" val="177159423"/>
                    </a:ext>
                  </a:extLst>
                </a:gridCol>
                <a:gridCol w="669637">
                  <a:extLst>
                    <a:ext uri="{9D8B030D-6E8A-4147-A177-3AD203B41FA5}">
                      <a16:colId xmlns:a16="http://schemas.microsoft.com/office/drawing/2014/main" val="1051561881"/>
                    </a:ext>
                  </a:extLst>
                </a:gridCol>
              </a:tblGrid>
              <a:tr h="295281">
                <a:tc>
                  <a:txBody>
                    <a:bodyPr/>
                    <a:lstStyle/>
                    <a:p>
                      <a:pPr algn="ctr" fontAlgn="b"/>
                      <a:r>
                        <a:rPr lang="en-US" sz="1200" b="1" u="none" strike="noStrike">
                          <a:effectLst/>
                        </a:rPr>
                        <a:t>Accuracy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0.69</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8781517"/>
                  </a:ext>
                </a:extLst>
              </a:tr>
              <a:tr h="295281">
                <a:tc>
                  <a:txBody>
                    <a:bodyPr/>
                    <a:lstStyle/>
                    <a:p>
                      <a:pPr algn="ctr" fontAlgn="b"/>
                      <a:r>
                        <a:rPr lang="en-US" sz="1200" b="1" u="none" strike="noStrike">
                          <a:effectLst/>
                        </a:rPr>
                        <a:t>Precision</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7367068"/>
                  </a:ext>
                </a:extLst>
              </a:tr>
              <a:tr h="295281">
                <a:tc>
                  <a:txBody>
                    <a:bodyPr/>
                    <a:lstStyle/>
                    <a:p>
                      <a:pPr algn="ctr" fontAlgn="b"/>
                      <a:r>
                        <a:rPr lang="en-US" sz="1200" b="1" u="none" strike="noStrike">
                          <a:effectLst/>
                        </a:rPr>
                        <a:t>Recall</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6807646"/>
                  </a:ext>
                </a:extLst>
              </a:tr>
              <a:tr h="295281">
                <a:tc>
                  <a:txBody>
                    <a:bodyPr/>
                    <a:lstStyle/>
                    <a:p>
                      <a:pPr algn="ctr" fontAlgn="b"/>
                      <a:r>
                        <a:rPr lang="en-US" sz="1200" b="1" u="none" strike="noStrike">
                          <a:effectLst/>
                        </a:rPr>
                        <a:t>F1-Score</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0.46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8197647"/>
                  </a:ext>
                </a:extLst>
              </a:tr>
            </a:tbl>
          </a:graphicData>
        </a:graphic>
      </p:graphicFrame>
      <p:graphicFrame>
        <p:nvGraphicFramePr>
          <p:cNvPr id="12" name="Table 11">
            <a:extLst>
              <a:ext uri="{FF2B5EF4-FFF2-40B4-BE49-F238E27FC236}">
                <a16:creationId xmlns:a16="http://schemas.microsoft.com/office/drawing/2014/main" id="{4847ACC0-D022-DBAC-97F6-F9BF1BF8A381}"/>
              </a:ext>
            </a:extLst>
          </p:cNvPr>
          <p:cNvGraphicFramePr>
            <a:graphicFrameLocks noGrp="1"/>
          </p:cNvGraphicFramePr>
          <p:nvPr>
            <p:extLst>
              <p:ext uri="{D42A27DB-BD31-4B8C-83A1-F6EECF244321}">
                <p14:modId xmlns:p14="http://schemas.microsoft.com/office/powerpoint/2010/main" val="1841988339"/>
              </p:ext>
            </p:extLst>
          </p:nvPr>
        </p:nvGraphicFramePr>
        <p:xfrm>
          <a:off x="9753825" y="5387059"/>
          <a:ext cx="1339274" cy="1245780"/>
        </p:xfrm>
        <a:graphic>
          <a:graphicData uri="http://schemas.openxmlformats.org/drawingml/2006/table">
            <a:tbl>
              <a:tblPr>
                <a:tableStyleId>{22838BEF-8BB2-4498-84A7-C5851F593DF1}</a:tableStyleId>
              </a:tblPr>
              <a:tblGrid>
                <a:gridCol w="669637">
                  <a:extLst>
                    <a:ext uri="{9D8B030D-6E8A-4147-A177-3AD203B41FA5}">
                      <a16:colId xmlns:a16="http://schemas.microsoft.com/office/drawing/2014/main" val="3700768834"/>
                    </a:ext>
                  </a:extLst>
                </a:gridCol>
                <a:gridCol w="669637">
                  <a:extLst>
                    <a:ext uri="{9D8B030D-6E8A-4147-A177-3AD203B41FA5}">
                      <a16:colId xmlns:a16="http://schemas.microsoft.com/office/drawing/2014/main" val="2696653409"/>
                    </a:ext>
                  </a:extLst>
                </a:gridCol>
              </a:tblGrid>
              <a:tr h="311445">
                <a:tc>
                  <a:txBody>
                    <a:bodyPr/>
                    <a:lstStyle/>
                    <a:p>
                      <a:pPr algn="ctr" fontAlgn="b"/>
                      <a:r>
                        <a:rPr lang="en-US" sz="1200" b="1" u="none" strike="noStrike">
                          <a:effectLst/>
                        </a:rPr>
                        <a:t>Accuracy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262850"/>
                  </a:ext>
                </a:extLst>
              </a:tr>
              <a:tr h="311445">
                <a:tc>
                  <a:txBody>
                    <a:bodyPr/>
                    <a:lstStyle/>
                    <a:p>
                      <a:pPr algn="ctr" fontAlgn="b"/>
                      <a:r>
                        <a:rPr lang="en-US" sz="1200" b="1" u="none" strike="noStrike">
                          <a:effectLst/>
                        </a:rPr>
                        <a:t>Precision</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0.74</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9125958"/>
                  </a:ext>
                </a:extLst>
              </a:tr>
              <a:tr h="311445">
                <a:tc>
                  <a:txBody>
                    <a:bodyPr/>
                    <a:lstStyle/>
                    <a:p>
                      <a:pPr algn="ctr" fontAlgn="b"/>
                      <a:r>
                        <a:rPr lang="en-US" sz="1200" b="1" u="none" strike="noStrike">
                          <a:effectLst/>
                        </a:rPr>
                        <a:t>Recall</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9357849"/>
                  </a:ext>
                </a:extLst>
              </a:tr>
              <a:tr h="311445">
                <a:tc>
                  <a:txBody>
                    <a:bodyPr/>
                    <a:lstStyle/>
                    <a:p>
                      <a:pPr algn="ctr" fontAlgn="b"/>
                      <a:r>
                        <a:rPr lang="en-US" sz="1200" b="1" u="none" strike="noStrike">
                          <a:effectLst/>
                        </a:rPr>
                        <a:t>F1-Score</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0.54</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0378661"/>
                  </a:ext>
                </a:extLst>
              </a:tr>
            </a:tbl>
          </a:graphicData>
        </a:graphic>
      </p:graphicFrame>
      <p:pic>
        <p:nvPicPr>
          <p:cNvPr id="6" name="Picture 5">
            <a:extLst>
              <a:ext uri="{FF2B5EF4-FFF2-40B4-BE49-F238E27FC236}">
                <a16:creationId xmlns:a16="http://schemas.microsoft.com/office/drawing/2014/main" id="{EC1E8B13-6E7C-E623-F0F0-7C83D71812D1}"/>
              </a:ext>
            </a:extLst>
          </p:cNvPr>
          <p:cNvPicPr>
            <a:picLocks noChangeAspect="1"/>
          </p:cNvPicPr>
          <p:nvPr/>
        </p:nvPicPr>
        <p:blipFill>
          <a:blip r:embed="rId5"/>
          <a:stretch>
            <a:fillRect/>
          </a:stretch>
        </p:blipFill>
        <p:spPr>
          <a:xfrm>
            <a:off x="320878" y="1345465"/>
            <a:ext cx="3754544" cy="2552897"/>
          </a:xfrm>
          <a:prstGeom prst="rect">
            <a:avLst/>
          </a:prstGeom>
        </p:spPr>
      </p:pic>
      <p:pic>
        <p:nvPicPr>
          <p:cNvPr id="1026" name="Picture 2" descr="Top 10 Interview Questions on Gradient Boosting Algorithms -">
            <a:extLst>
              <a:ext uri="{FF2B5EF4-FFF2-40B4-BE49-F238E27FC236}">
                <a16:creationId xmlns:a16="http://schemas.microsoft.com/office/drawing/2014/main" id="{89EE161C-5946-2E75-DBA4-135E4C9AB5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74" y="3858367"/>
            <a:ext cx="3477201" cy="25328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3A08CC-5287-5FA7-F47B-1D755AB17D53}"/>
              </a:ext>
            </a:extLst>
          </p:cNvPr>
          <p:cNvSpPr txBox="1"/>
          <p:nvPr/>
        </p:nvSpPr>
        <p:spPr>
          <a:xfrm>
            <a:off x="1628845" y="1345465"/>
            <a:ext cx="1101148" cy="261610"/>
          </a:xfrm>
          <a:prstGeom prst="rect">
            <a:avLst/>
          </a:prstGeom>
          <a:solidFill>
            <a:schemeClr val="tx2">
              <a:lumMod val="20000"/>
              <a:lumOff val="80000"/>
            </a:schemeClr>
          </a:solidFill>
          <a:ln w="19050">
            <a:solidFill>
              <a:srgbClr val="0070C0"/>
            </a:solidFill>
          </a:ln>
        </p:spPr>
        <p:txBody>
          <a:bodyPr wrap="square">
            <a:spAutoFit/>
          </a:bodyPr>
          <a:lstStyle/>
          <a:p>
            <a:r>
              <a:rPr lang="en-US" sz="1100" b="1"/>
              <a:t>Random Forest</a:t>
            </a:r>
          </a:p>
        </p:txBody>
      </p:sp>
      <p:sp>
        <p:nvSpPr>
          <p:cNvPr id="13" name="TextBox 12">
            <a:extLst>
              <a:ext uri="{FF2B5EF4-FFF2-40B4-BE49-F238E27FC236}">
                <a16:creationId xmlns:a16="http://schemas.microsoft.com/office/drawing/2014/main" id="{BE69A267-C4A6-E87F-393E-638094889409}"/>
              </a:ext>
            </a:extLst>
          </p:cNvPr>
          <p:cNvSpPr txBox="1"/>
          <p:nvPr/>
        </p:nvSpPr>
        <p:spPr>
          <a:xfrm>
            <a:off x="2449557" y="4303209"/>
            <a:ext cx="1281660" cy="261610"/>
          </a:xfrm>
          <a:prstGeom prst="rect">
            <a:avLst/>
          </a:prstGeom>
          <a:solidFill>
            <a:schemeClr val="tx2">
              <a:lumMod val="20000"/>
              <a:lumOff val="80000"/>
            </a:schemeClr>
          </a:solidFill>
          <a:ln w="19050">
            <a:solidFill>
              <a:srgbClr val="0070C0"/>
            </a:solidFill>
          </a:ln>
        </p:spPr>
        <p:txBody>
          <a:bodyPr wrap="square">
            <a:spAutoFit/>
          </a:bodyPr>
          <a:lstStyle/>
          <a:p>
            <a:r>
              <a:rPr lang="en-US" sz="1100" b="1"/>
              <a:t>Gradient Boosting</a:t>
            </a:r>
          </a:p>
        </p:txBody>
      </p:sp>
    </p:spTree>
    <p:extLst>
      <p:ext uri="{BB962C8B-B14F-4D97-AF65-F5344CB8AC3E}">
        <p14:creationId xmlns:p14="http://schemas.microsoft.com/office/powerpoint/2010/main" val="3257401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83E7-2FFE-56ED-8722-85AEBBB84531}"/>
              </a:ext>
            </a:extLst>
          </p:cNvPr>
          <p:cNvSpPr>
            <a:spLocks noGrp="1"/>
          </p:cNvSpPr>
          <p:nvPr>
            <p:ph type="title"/>
          </p:nvPr>
        </p:nvSpPr>
        <p:spPr/>
        <p:txBody>
          <a:bodyPr/>
          <a:lstStyle/>
          <a:p>
            <a:r>
              <a:rPr lang="en-US">
                <a:cs typeface="Calibri Light"/>
              </a:rPr>
              <a:t>Using Classifiers</a:t>
            </a:r>
            <a:endParaRPr lang="en-US"/>
          </a:p>
        </p:txBody>
      </p:sp>
      <p:pic>
        <p:nvPicPr>
          <p:cNvPr id="5" name="Picture 4">
            <a:extLst>
              <a:ext uri="{FF2B5EF4-FFF2-40B4-BE49-F238E27FC236}">
                <a16:creationId xmlns:a16="http://schemas.microsoft.com/office/drawing/2014/main" id="{3321CF2B-928C-79EA-5EDC-D3E88090CC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3418" y="3452745"/>
            <a:ext cx="3968039" cy="2660920"/>
          </a:xfrm>
          <a:prstGeom prst="rect">
            <a:avLst/>
          </a:prstGeom>
        </p:spPr>
      </p:pic>
      <p:pic>
        <p:nvPicPr>
          <p:cNvPr id="2050" name="Picture 2">
            <a:extLst>
              <a:ext uri="{FF2B5EF4-FFF2-40B4-BE49-F238E27FC236}">
                <a16:creationId xmlns:a16="http://schemas.microsoft.com/office/drawing/2014/main" id="{61339DB7-44C1-AF04-BCEC-5F76DB41D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529" y="2237457"/>
            <a:ext cx="7952053" cy="3526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BC5D4E-671C-3B15-1FCC-AFF783E05F35}"/>
              </a:ext>
            </a:extLst>
          </p:cNvPr>
          <p:cNvSpPr txBox="1"/>
          <p:nvPr/>
        </p:nvSpPr>
        <p:spPr>
          <a:xfrm>
            <a:off x="248574" y="1772808"/>
            <a:ext cx="4634143" cy="1354217"/>
          </a:xfrm>
          <a:prstGeom prst="rect">
            <a:avLst/>
          </a:prstGeom>
          <a:noFill/>
        </p:spPr>
        <p:txBody>
          <a:bodyPr wrap="square" rtlCol="0">
            <a:spAutoFit/>
          </a:bodyPr>
          <a:lstStyle/>
          <a:p>
            <a:pPr marL="285750" indent="-285750">
              <a:buFont typeface="Arial" panose="020B0604020202020204" pitchFamily="34" charset="0"/>
              <a:buChar char="•"/>
            </a:pPr>
            <a:r>
              <a:rPr lang="en-US" sz="1600">
                <a:sym typeface="Wingdings" panose="05000000000000000000" pitchFamily="2" charset="2"/>
              </a:rPr>
              <a:t>Data was imbalanced  Cross validation  </a:t>
            </a:r>
            <a:r>
              <a:rPr lang="en-US" sz="1600" b="0" i="0" err="1">
                <a:solidFill>
                  <a:srgbClr val="212529"/>
                </a:solidFill>
                <a:effectLst/>
                <a:latin typeface="-apple-system"/>
              </a:rPr>
              <a:t>StratifiedKFold</a:t>
            </a:r>
            <a:r>
              <a:rPr lang="en-US" sz="1600" b="0" i="0">
                <a:solidFill>
                  <a:srgbClr val="212529"/>
                </a:solidFill>
                <a:effectLst/>
                <a:latin typeface="-apple-system"/>
              </a:rPr>
              <a:t> (</a:t>
            </a:r>
            <a:r>
              <a:rPr lang="en-US" sz="1600" b="0" i="0" err="1">
                <a:solidFill>
                  <a:srgbClr val="212529"/>
                </a:solidFill>
                <a:effectLst/>
                <a:latin typeface="-apple-system"/>
              </a:rPr>
              <a:t>sklearn</a:t>
            </a:r>
            <a:r>
              <a:rPr lang="en-US" sz="1600" b="0" i="0">
                <a:solidFill>
                  <a:srgbClr val="212529"/>
                </a:solidFill>
                <a:effectLst/>
                <a:latin typeface="-apple-system"/>
              </a:rPr>
              <a:t>)</a:t>
            </a:r>
            <a:endParaRPr lang="en-US" sz="1600">
              <a:sym typeface="Wingdings" panose="05000000000000000000" pitchFamily="2" charset="2"/>
            </a:endParaRPr>
          </a:p>
          <a:p>
            <a:pPr marL="285750" indent="-285750">
              <a:buFont typeface="Arial" panose="020B0604020202020204" pitchFamily="34" charset="0"/>
              <a:buChar char="•"/>
            </a:pPr>
            <a:r>
              <a:rPr lang="en-US" sz="1600">
                <a:sym typeface="Wingdings" panose="05000000000000000000" pitchFamily="2" charset="2"/>
              </a:rPr>
              <a:t>Testing with different combinations of hyperparameters</a:t>
            </a:r>
          </a:p>
          <a:p>
            <a:pPr marL="285750" indent="-285750">
              <a:buFont typeface="Arial" panose="020B0604020202020204" pitchFamily="34" charset="0"/>
              <a:buChar char="•"/>
            </a:pPr>
            <a:r>
              <a:rPr lang="en-US" sz="1600" err="1">
                <a:sym typeface="Wingdings" panose="05000000000000000000" pitchFamily="2" charset="2"/>
              </a:rPr>
              <a:t>GridSearchCV</a:t>
            </a:r>
            <a:r>
              <a:rPr lang="en-US" sz="1600">
                <a:sym typeface="Wingdings" panose="05000000000000000000" pitchFamily="2" charset="2"/>
              </a:rPr>
              <a:t> tool (</a:t>
            </a:r>
            <a:r>
              <a:rPr lang="en-US" sz="1600" err="1">
                <a:sym typeface="Wingdings" panose="05000000000000000000" pitchFamily="2" charset="2"/>
              </a:rPr>
              <a:t>sklearn</a:t>
            </a:r>
            <a:r>
              <a:rPr lang="en-US" sz="1600">
                <a:sym typeface="Wingdings" panose="05000000000000000000" pitchFamily="2" charset="2"/>
              </a:rPr>
              <a:t>)</a:t>
            </a:r>
            <a:endParaRPr lang="en-US" sz="1600"/>
          </a:p>
        </p:txBody>
      </p:sp>
    </p:spTree>
    <p:extLst>
      <p:ext uri="{BB962C8B-B14F-4D97-AF65-F5344CB8AC3E}">
        <p14:creationId xmlns:p14="http://schemas.microsoft.com/office/powerpoint/2010/main" val="311292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83E7-2FFE-56ED-8722-85AEBBB84531}"/>
              </a:ext>
            </a:extLst>
          </p:cNvPr>
          <p:cNvSpPr>
            <a:spLocks noGrp="1"/>
          </p:cNvSpPr>
          <p:nvPr>
            <p:ph type="title"/>
          </p:nvPr>
        </p:nvSpPr>
        <p:spPr/>
        <p:txBody>
          <a:bodyPr/>
          <a:lstStyle/>
          <a:p>
            <a:r>
              <a:rPr lang="en-US">
                <a:cs typeface="Calibri Light"/>
              </a:rPr>
              <a:t>Using Classifiers</a:t>
            </a:r>
            <a:endParaRPr lang="en-US"/>
          </a:p>
        </p:txBody>
      </p:sp>
      <p:sp>
        <p:nvSpPr>
          <p:cNvPr id="4" name="TextBox 3">
            <a:extLst>
              <a:ext uri="{FF2B5EF4-FFF2-40B4-BE49-F238E27FC236}">
                <a16:creationId xmlns:a16="http://schemas.microsoft.com/office/drawing/2014/main" id="{C2ED3840-4CF6-A810-47E1-201D06808F29}"/>
              </a:ext>
            </a:extLst>
          </p:cNvPr>
          <p:cNvSpPr txBox="1"/>
          <p:nvPr/>
        </p:nvSpPr>
        <p:spPr>
          <a:xfrm>
            <a:off x="430753" y="1973944"/>
            <a:ext cx="3754544" cy="4401205"/>
          </a:xfrm>
          <a:prstGeom prst="rect">
            <a:avLst/>
          </a:prstGeom>
          <a:noFill/>
        </p:spPr>
        <p:txBody>
          <a:bodyPr wrap="square" lIns="91440" tIns="45720" rIns="91440" bIns="45720" anchor="t">
            <a:spAutoFit/>
          </a:bodyPr>
          <a:lstStyle/>
          <a:p>
            <a:r>
              <a:rPr lang="en-US" sz="2000" b="1">
                <a:sym typeface="Wingdings" panose="05000000000000000000" pitchFamily="2" charset="2"/>
              </a:rPr>
              <a:t>Random Forest</a:t>
            </a:r>
          </a:p>
          <a:p>
            <a:pPr marL="342900" indent="-342900">
              <a:buFont typeface="Wingdings" panose="05000000000000000000" pitchFamily="2" charset="2"/>
              <a:buChar char="à"/>
            </a:pPr>
            <a:r>
              <a:rPr lang="en-US" sz="2000">
                <a:sym typeface="Wingdings" panose="05000000000000000000" pitchFamily="2" charset="2"/>
              </a:rPr>
              <a:t>1000 trees, Entropy.</a:t>
            </a:r>
          </a:p>
          <a:p>
            <a:r>
              <a:rPr lang="en-US" sz="2000" b="1">
                <a:sym typeface="Wingdings" panose="05000000000000000000" pitchFamily="2" charset="2"/>
              </a:rPr>
              <a:t>Gradient Boosting</a:t>
            </a:r>
          </a:p>
          <a:p>
            <a:r>
              <a:rPr lang="en-US" sz="2000">
                <a:sym typeface="Wingdings" panose="05000000000000000000" pitchFamily="2" charset="2"/>
              </a:rPr>
              <a:t>0.075 learning rate, maximum depth of trees 15, 300 estimators.</a:t>
            </a:r>
          </a:p>
          <a:p>
            <a:endParaRPr lang="en-US" sz="2000">
              <a:sym typeface="Wingdings" panose="05000000000000000000" pitchFamily="2" charset="2"/>
            </a:endParaRPr>
          </a:p>
          <a:p>
            <a:r>
              <a:rPr lang="en-US" sz="2000" b="1">
                <a:sym typeface="Wingdings" panose="05000000000000000000" pitchFamily="2" charset="2"/>
              </a:rPr>
              <a:t>Comments</a:t>
            </a:r>
          </a:p>
          <a:p>
            <a:r>
              <a:rPr lang="en-US" sz="2000">
                <a:sym typeface="Wingdings" panose="05000000000000000000" pitchFamily="2" charset="2"/>
              </a:rPr>
              <a:t>Both classifiers were being improve.</a:t>
            </a:r>
          </a:p>
          <a:p>
            <a:r>
              <a:rPr lang="en-US" sz="2000">
                <a:sym typeface="Wingdings" panose="05000000000000000000" pitchFamily="2" charset="2"/>
              </a:rPr>
              <a:t>False positive rate decrease (~20%).</a:t>
            </a:r>
          </a:p>
          <a:p>
            <a:r>
              <a:rPr lang="en-US" sz="2000">
                <a:sym typeface="Wingdings" panose="05000000000000000000" pitchFamily="2" charset="2"/>
              </a:rPr>
              <a:t>True negatives increased (~30%).</a:t>
            </a:r>
          </a:p>
          <a:p>
            <a:r>
              <a:rPr lang="en-US" sz="2000">
                <a:sym typeface="Wingdings" panose="05000000000000000000" pitchFamily="2" charset="2"/>
              </a:rPr>
              <a:t>F1 score increased.</a:t>
            </a:r>
            <a:endParaRPr lang="en-US" sz="2000">
              <a:ea typeface="Calibri"/>
              <a:cs typeface="Calibri"/>
            </a:endParaRPr>
          </a:p>
        </p:txBody>
      </p:sp>
      <p:pic>
        <p:nvPicPr>
          <p:cNvPr id="5" name="Picture 4">
            <a:extLst>
              <a:ext uri="{FF2B5EF4-FFF2-40B4-BE49-F238E27FC236}">
                <a16:creationId xmlns:a16="http://schemas.microsoft.com/office/drawing/2014/main" id="{04DAFD76-7B27-879A-FCE2-ECB112E5CB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65938" y="1559599"/>
            <a:ext cx="3754544" cy="3738801"/>
          </a:xfrm>
          <a:prstGeom prst="rect">
            <a:avLst/>
          </a:prstGeom>
        </p:spPr>
      </p:pic>
      <p:pic>
        <p:nvPicPr>
          <p:cNvPr id="7" name="Picture 6">
            <a:extLst>
              <a:ext uri="{FF2B5EF4-FFF2-40B4-BE49-F238E27FC236}">
                <a16:creationId xmlns:a16="http://schemas.microsoft.com/office/drawing/2014/main" id="{A8DC64ED-1A43-DC3E-414A-BF1C1293BBF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08932" y="1559550"/>
            <a:ext cx="3731077" cy="3738900"/>
          </a:xfrm>
          <a:prstGeom prst="rect">
            <a:avLst/>
          </a:prstGeom>
        </p:spPr>
      </p:pic>
      <p:graphicFrame>
        <p:nvGraphicFramePr>
          <p:cNvPr id="8" name="Table 7">
            <a:extLst>
              <a:ext uri="{FF2B5EF4-FFF2-40B4-BE49-F238E27FC236}">
                <a16:creationId xmlns:a16="http://schemas.microsoft.com/office/drawing/2014/main" id="{7E0F9582-0C4C-B00A-AFA6-159960D0F59E}"/>
              </a:ext>
            </a:extLst>
          </p:cNvPr>
          <p:cNvGraphicFramePr>
            <a:graphicFrameLocks noGrp="1"/>
          </p:cNvGraphicFramePr>
          <p:nvPr>
            <p:extLst>
              <p:ext uri="{D42A27DB-BD31-4B8C-83A1-F6EECF244321}">
                <p14:modId xmlns:p14="http://schemas.microsoft.com/office/powerpoint/2010/main" val="2578958896"/>
              </p:ext>
            </p:extLst>
          </p:nvPr>
        </p:nvGraphicFramePr>
        <p:xfrm>
          <a:off x="5666508" y="5387059"/>
          <a:ext cx="1994922" cy="1181124"/>
        </p:xfrm>
        <a:graphic>
          <a:graphicData uri="http://schemas.openxmlformats.org/drawingml/2006/table">
            <a:tbl>
              <a:tblPr>
                <a:tableStyleId>{22838BEF-8BB2-4498-84A7-C5851F593DF1}</a:tableStyleId>
              </a:tblPr>
              <a:tblGrid>
                <a:gridCol w="664974">
                  <a:extLst>
                    <a:ext uri="{9D8B030D-6E8A-4147-A177-3AD203B41FA5}">
                      <a16:colId xmlns:a16="http://schemas.microsoft.com/office/drawing/2014/main" val="177159423"/>
                    </a:ext>
                  </a:extLst>
                </a:gridCol>
                <a:gridCol w="664974">
                  <a:extLst>
                    <a:ext uri="{9D8B030D-6E8A-4147-A177-3AD203B41FA5}">
                      <a16:colId xmlns:a16="http://schemas.microsoft.com/office/drawing/2014/main" val="1051561881"/>
                    </a:ext>
                  </a:extLst>
                </a:gridCol>
                <a:gridCol w="664974">
                  <a:extLst>
                    <a:ext uri="{9D8B030D-6E8A-4147-A177-3AD203B41FA5}">
                      <a16:colId xmlns:a16="http://schemas.microsoft.com/office/drawing/2014/main" val="1835577802"/>
                    </a:ext>
                  </a:extLst>
                </a:gridCol>
              </a:tblGrid>
              <a:tr h="295281">
                <a:tc>
                  <a:txBody>
                    <a:bodyPr/>
                    <a:lstStyle/>
                    <a:p>
                      <a:pPr algn="ctr" fontAlgn="b"/>
                      <a:r>
                        <a:rPr lang="en-US" sz="1200" b="1" u="none" strike="noStrike">
                          <a:effectLst/>
                        </a:rPr>
                        <a:t>Accuracy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00B050"/>
                          </a:solidFill>
                          <a:effectLst/>
                          <a:latin typeface="+mn-lt"/>
                          <a:ea typeface="+mn-ea"/>
                          <a:cs typeface="+mn-cs"/>
                        </a:rPr>
                        <a:t>0.06</a:t>
                      </a:r>
                    </a:p>
                  </a:txBody>
                  <a:tcPr marL="7620" marR="7620" marT="7620" marB="0" anchor="b">
                    <a:noFill/>
                  </a:tcPr>
                </a:tc>
                <a:extLst>
                  <a:ext uri="{0D108BD9-81ED-4DB2-BD59-A6C34878D82A}">
                    <a16:rowId xmlns:a16="http://schemas.microsoft.com/office/drawing/2014/main" val="2918781517"/>
                  </a:ext>
                </a:extLst>
              </a:tr>
              <a:tr h="295281">
                <a:tc>
                  <a:txBody>
                    <a:bodyPr/>
                    <a:lstStyle/>
                    <a:p>
                      <a:pPr algn="ctr" fontAlgn="b"/>
                      <a:r>
                        <a:rPr lang="en-US" sz="1200" b="1" u="none" strike="noStrike">
                          <a:effectLst/>
                        </a:rPr>
                        <a:t>Precision</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FF0000"/>
                          </a:solidFill>
                          <a:effectLst/>
                          <a:latin typeface="+mn-lt"/>
                          <a:ea typeface="+mn-ea"/>
                          <a:cs typeface="+mn-cs"/>
                        </a:rPr>
                        <a:t>-0.05</a:t>
                      </a:r>
                    </a:p>
                  </a:txBody>
                  <a:tcPr marL="7620" marR="7620" marT="7620" marB="0" anchor="b">
                    <a:noFill/>
                  </a:tcPr>
                </a:tc>
                <a:extLst>
                  <a:ext uri="{0D108BD9-81ED-4DB2-BD59-A6C34878D82A}">
                    <a16:rowId xmlns:a16="http://schemas.microsoft.com/office/drawing/2014/main" val="3177367068"/>
                  </a:ext>
                </a:extLst>
              </a:tr>
              <a:tr h="295281">
                <a:tc>
                  <a:txBody>
                    <a:bodyPr/>
                    <a:lstStyle/>
                    <a:p>
                      <a:pPr algn="ctr" fontAlgn="b"/>
                      <a:r>
                        <a:rPr lang="en-US" sz="1200" b="1" u="none" strike="noStrike">
                          <a:effectLst/>
                        </a:rPr>
                        <a:t>Recall</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0.66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00B050"/>
                          </a:solidFill>
                          <a:effectLst/>
                          <a:latin typeface="+mn-lt"/>
                          <a:ea typeface="+mn-ea"/>
                          <a:cs typeface="+mn-cs"/>
                        </a:rPr>
                        <a:t>0.13</a:t>
                      </a:r>
                    </a:p>
                  </a:txBody>
                  <a:tcPr marL="7620" marR="7620" marT="7620" marB="0" anchor="b">
                    <a:noFill/>
                  </a:tcPr>
                </a:tc>
                <a:extLst>
                  <a:ext uri="{0D108BD9-81ED-4DB2-BD59-A6C34878D82A}">
                    <a16:rowId xmlns:a16="http://schemas.microsoft.com/office/drawing/2014/main" val="2536807646"/>
                  </a:ext>
                </a:extLst>
              </a:tr>
              <a:tr h="295281">
                <a:tc>
                  <a:txBody>
                    <a:bodyPr/>
                    <a:lstStyle/>
                    <a:p>
                      <a:pPr algn="ctr" fontAlgn="b"/>
                      <a:r>
                        <a:rPr lang="en-US" sz="1200" b="1" u="none" strike="noStrike">
                          <a:effectLst/>
                        </a:rPr>
                        <a:t>F1-Score</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00B050"/>
                          </a:solidFill>
                          <a:effectLst/>
                          <a:latin typeface="+mn-lt"/>
                          <a:ea typeface="+mn-ea"/>
                          <a:cs typeface="+mn-cs"/>
                        </a:rPr>
                        <a:t>0.21</a:t>
                      </a:r>
                    </a:p>
                  </a:txBody>
                  <a:tcPr marL="7620" marR="7620" marT="7620" marB="0" anchor="b">
                    <a:noFill/>
                  </a:tcPr>
                </a:tc>
                <a:extLst>
                  <a:ext uri="{0D108BD9-81ED-4DB2-BD59-A6C34878D82A}">
                    <a16:rowId xmlns:a16="http://schemas.microsoft.com/office/drawing/2014/main" val="988197647"/>
                  </a:ext>
                </a:extLst>
              </a:tr>
            </a:tbl>
          </a:graphicData>
        </a:graphic>
      </p:graphicFrame>
      <p:graphicFrame>
        <p:nvGraphicFramePr>
          <p:cNvPr id="9" name="Table 8">
            <a:extLst>
              <a:ext uri="{FF2B5EF4-FFF2-40B4-BE49-F238E27FC236}">
                <a16:creationId xmlns:a16="http://schemas.microsoft.com/office/drawing/2014/main" id="{671919E9-51A6-1AD8-B4A3-8EE3D217198C}"/>
              </a:ext>
            </a:extLst>
          </p:cNvPr>
          <p:cNvGraphicFramePr>
            <a:graphicFrameLocks noGrp="1"/>
          </p:cNvGraphicFramePr>
          <p:nvPr>
            <p:extLst>
              <p:ext uri="{D42A27DB-BD31-4B8C-83A1-F6EECF244321}">
                <p14:modId xmlns:p14="http://schemas.microsoft.com/office/powerpoint/2010/main" val="3357455294"/>
              </p:ext>
            </p:extLst>
          </p:nvPr>
        </p:nvGraphicFramePr>
        <p:xfrm>
          <a:off x="9544477" y="5387059"/>
          <a:ext cx="1809324" cy="1245780"/>
        </p:xfrm>
        <a:graphic>
          <a:graphicData uri="http://schemas.openxmlformats.org/drawingml/2006/table">
            <a:tbl>
              <a:tblPr>
                <a:tableStyleId>{22838BEF-8BB2-4498-84A7-C5851F593DF1}</a:tableStyleId>
              </a:tblPr>
              <a:tblGrid>
                <a:gridCol w="603108">
                  <a:extLst>
                    <a:ext uri="{9D8B030D-6E8A-4147-A177-3AD203B41FA5}">
                      <a16:colId xmlns:a16="http://schemas.microsoft.com/office/drawing/2014/main" val="3700768834"/>
                    </a:ext>
                  </a:extLst>
                </a:gridCol>
                <a:gridCol w="603108">
                  <a:extLst>
                    <a:ext uri="{9D8B030D-6E8A-4147-A177-3AD203B41FA5}">
                      <a16:colId xmlns:a16="http://schemas.microsoft.com/office/drawing/2014/main" val="2696653409"/>
                    </a:ext>
                  </a:extLst>
                </a:gridCol>
                <a:gridCol w="603108">
                  <a:extLst>
                    <a:ext uri="{9D8B030D-6E8A-4147-A177-3AD203B41FA5}">
                      <a16:colId xmlns:a16="http://schemas.microsoft.com/office/drawing/2014/main" val="2551834633"/>
                    </a:ext>
                  </a:extLst>
                </a:gridCol>
              </a:tblGrid>
              <a:tr h="311445">
                <a:tc>
                  <a:txBody>
                    <a:bodyPr/>
                    <a:lstStyle/>
                    <a:p>
                      <a:pPr algn="ctr" fontAlgn="b"/>
                      <a:r>
                        <a:rPr lang="en-US" sz="1200" b="1" u="none" strike="noStrike">
                          <a:effectLst/>
                        </a:rPr>
                        <a:t>Accuracy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00B050"/>
                          </a:solidFill>
                          <a:effectLst/>
                          <a:latin typeface="+mn-lt"/>
                          <a:ea typeface="+mn-ea"/>
                          <a:cs typeface="+mn-cs"/>
                        </a:rPr>
                        <a:t>0.03</a:t>
                      </a:r>
                    </a:p>
                  </a:txBody>
                  <a:tcPr marL="7620" marR="7620" marT="7620" marB="0" anchor="b">
                    <a:noFill/>
                  </a:tcPr>
                </a:tc>
                <a:extLst>
                  <a:ext uri="{0D108BD9-81ED-4DB2-BD59-A6C34878D82A}">
                    <a16:rowId xmlns:a16="http://schemas.microsoft.com/office/drawing/2014/main" val="277262850"/>
                  </a:ext>
                </a:extLst>
              </a:tr>
              <a:tr h="311445">
                <a:tc>
                  <a:txBody>
                    <a:bodyPr/>
                    <a:lstStyle/>
                    <a:p>
                      <a:pPr algn="ctr" fontAlgn="b"/>
                      <a:r>
                        <a:rPr lang="en-US" sz="1200" b="1" u="none" strike="noStrike">
                          <a:effectLst/>
                        </a:rPr>
                        <a:t>Precision</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FF0000"/>
                          </a:solidFill>
                          <a:effectLst/>
                          <a:latin typeface="+mn-lt"/>
                          <a:ea typeface="+mn-ea"/>
                          <a:cs typeface="+mn-cs"/>
                        </a:rPr>
                        <a:t>-0.03</a:t>
                      </a:r>
                    </a:p>
                  </a:txBody>
                  <a:tcPr marL="7620" marR="7620" marT="7620" marB="0" anchor="b">
                    <a:noFill/>
                  </a:tcPr>
                </a:tc>
                <a:extLst>
                  <a:ext uri="{0D108BD9-81ED-4DB2-BD59-A6C34878D82A}">
                    <a16:rowId xmlns:a16="http://schemas.microsoft.com/office/drawing/2014/main" val="2949125958"/>
                  </a:ext>
                </a:extLst>
              </a:tr>
              <a:tr h="311445">
                <a:tc>
                  <a:txBody>
                    <a:bodyPr/>
                    <a:lstStyle/>
                    <a:p>
                      <a:pPr algn="ctr" fontAlgn="b"/>
                      <a:r>
                        <a:rPr lang="en-US" sz="1200" b="1" u="none" strike="noStrike">
                          <a:effectLst/>
                        </a:rPr>
                        <a:t>Recall</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00B050"/>
                          </a:solidFill>
                          <a:effectLst/>
                          <a:latin typeface="+mn-lt"/>
                          <a:ea typeface="+mn-ea"/>
                          <a:cs typeface="+mn-cs"/>
                        </a:rPr>
                        <a:t>0.08</a:t>
                      </a:r>
                    </a:p>
                  </a:txBody>
                  <a:tcPr marL="7620" marR="7620" marT="7620" marB="0" anchor="b">
                    <a:noFill/>
                  </a:tcPr>
                </a:tc>
                <a:extLst>
                  <a:ext uri="{0D108BD9-81ED-4DB2-BD59-A6C34878D82A}">
                    <a16:rowId xmlns:a16="http://schemas.microsoft.com/office/drawing/2014/main" val="1809357849"/>
                  </a:ext>
                </a:extLst>
              </a:tr>
              <a:tr h="311445">
                <a:tc>
                  <a:txBody>
                    <a:bodyPr/>
                    <a:lstStyle/>
                    <a:p>
                      <a:pPr algn="ctr" fontAlgn="b"/>
                      <a:r>
                        <a:rPr lang="en-US" sz="1200" b="1" u="none" strike="noStrike">
                          <a:effectLst/>
                        </a:rPr>
                        <a:t>F1-Score</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0.65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en-US" sz="1200" u="none" strike="noStrike" kern="1200">
                          <a:solidFill>
                            <a:srgbClr val="00B050"/>
                          </a:solidFill>
                          <a:effectLst/>
                          <a:latin typeface="+mn-lt"/>
                          <a:ea typeface="+mn-ea"/>
                          <a:cs typeface="+mn-cs"/>
                        </a:rPr>
                        <a:t>0.09</a:t>
                      </a:r>
                    </a:p>
                  </a:txBody>
                  <a:tcPr marL="7620" marR="7620" marT="7620" marB="0" anchor="b">
                    <a:noFill/>
                  </a:tcPr>
                </a:tc>
                <a:extLst>
                  <a:ext uri="{0D108BD9-81ED-4DB2-BD59-A6C34878D82A}">
                    <a16:rowId xmlns:a16="http://schemas.microsoft.com/office/drawing/2014/main" val="3390378661"/>
                  </a:ext>
                </a:extLst>
              </a:tr>
            </a:tbl>
          </a:graphicData>
        </a:graphic>
      </p:graphicFrame>
      <p:sp>
        <p:nvSpPr>
          <p:cNvPr id="10" name="TextBox 9">
            <a:extLst>
              <a:ext uri="{FF2B5EF4-FFF2-40B4-BE49-F238E27FC236}">
                <a16:creationId xmlns:a16="http://schemas.microsoft.com/office/drawing/2014/main" id="{9FFACD8A-4A31-7A2B-29B8-CBF2E8BEFF37}"/>
              </a:ext>
            </a:extLst>
          </p:cNvPr>
          <p:cNvSpPr txBox="1"/>
          <p:nvPr/>
        </p:nvSpPr>
        <p:spPr>
          <a:xfrm>
            <a:off x="5583087" y="1176692"/>
            <a:ext cx="1586642" cy="338554"/>
          </a:xfrm>
          <a:prstGeom prst="rect">
            <a:avLst/>
          </a:prstGeom>
          <a:noFill/>
        </p:spPr>
        <p:txBody>
          <a:bodyPr wrap="square">
            <a:spAutoFit/>
          </a:bodyPr>
          <a:lstStyle/>
          <a:p>
            <a:r>
              <a:rPr lang="en-US" sz="1600" b="1"/>
              <a:t>Random Forest</a:t>
            </a:r>
          </a:p>
        </p:txBody>
      </p:sp>
      <p:sp>
        <p:nvSpPr>
          <p:cNvPr id="11" name="TextBox 10">
            <a:extLst>
              <a:ext uri="{FF2B5EF4-FFF2-40B4-BE49-F238E27FC236}">
                <a16:creationId xmlns:a16="http://schemas.microsoft.com/office/drawing/2014/main" id="{2C6AD1C2-B483-3B50-C713-6B5EDEC4B45E}"/>
              </a:ext>
            </a:extLst>
          </p:cNvPr>
          <p:cNvSpPr txBox="1"/>
          <p:nvPr/>
        </p:nvSpPr>
        <p:spPr>
          <a:xfrm>
            <a:off x="9430031" y="1176692"/>
            <a:ext cx="1923769" cy="338554"/>
          </a:xfrm>
          <a:prstGeom prst="rect">
            <a:avLst/>
          </a:prstGeom>
          <a:noFill/>
        </p:spPr>
        <p:txBody>
          <a:bodyPr wrap="square">
            <a:spAutoFit/>
          </a:bodyPr>
          <a:lstStyle/>
          <a:p>
            <a:r>
              <a:rPr lang="en-US" sz="1600" b="1"/>
              <a:t>Gradient Boosting</a:t>
            </a:r>
          </a:p>
        </p:txBody>
      </p:sp>
    </p:spTree>
    <p:extLst>
      <p:ext uri="{BB962C8B-B14F-4D97-AF65-F5344CB8AC3E}">
        <p14:creationId xmlns:p14="http://schemas.microsoft.com/office/powerpoint/2010/main" val="3679244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AE04-F4C2-F5A0-B24B-EDCECBA956F2}"/>
              </a:ext>
            </a:extLst>
          </p:cNvPr>
          <p:cNvSpPr>
            <a:spLocks noGrp="1"/>
          </p:cNvSpPr>
          <p:nvPr>
            <p:ph type="title"/>
          </p:nvPr>
        </p:nvSpPr>
        <p:spPr/>
        <p:txBody>
          <a:bodyPr/>
          <a:lstStyle/>
          <a:p>
            <a:r>
              <a:rPr lang="en-US">
                <a:cs typeface="Calibri Light"/>
              </a:rPr>
              <a:t>Other techniques</a:t>
            </a:r>
            <a:endParaRPr lang="en-US"/>
          </a:p>
        </p:txBody>
      </p:sp>
      <p:sp>
        <p:nvSpPr>
          <p:cNvPr id="3" name="Content Placeholder 2">
            <a:extLst>
              <a:ext uri="{FF2B5EF4-FFF2-40B4-BE49-F238E27FC236}">
                <a16:creationId xmlns:a16="http://schemas.microsoft.com/office/drawing/2014/main" id="{DD07F638-56DA-8E99-00AE-C27847BE0740}"/>
              </a:ext>
            </a:extLst>
          </p:cNvPr>
          <p:cNvSpPr>
            <a:spLocks noGrp="1"/>
          </p:cNvSpPr>
          <p:nvPr>
            <p:ph idx="1"/>
          </p:nvPr>
        </p:nvSpPr>
        <p:spPr/>
        <p:txBody>
          <a:bodyPr vert="horz" lIns="91440" tIns="45720" rIns="91440" bIns="45720" rtlCol="0" anchor="t">
            <a:normAutofit/>
          </a:bodyPr>
          <a:lstStyle/>
          <a:p>
            <a:r>
              <a:rPr lang="en-US">
                <a:cs typeface="Calibri"/>
              </a:rPr>
              <a:t>Since </a:t>
            </a:r>
            <a:r>
              <a:rPr lang="en-US" err="1">
                <a:cs typeface="Calibri"/>
              </a:rPr>
              <a:t>Apriori</a:t>
            </a:r>
            <a:r>
              <a:rPr lang="en-US">
                <a:cs typeface="Calibri"/>
              </a:rPr>
              <a:t> Algorithm and Ensemble Method did not deliver promising results, we turned to qualitative data analysis (QDA) as another alternative. We used </a:t>
            </a:r>
            <a:r>
              <a:rPr lang="en-US" err="1">
                <a:cs typeface="Calibri"/>
              </a:rPr>
              <a:t>Quirkos</a:t>
            </a:r>
            <a:r>
              <a:rPr lang="en-US">
                <a:cs typeface="Calibri"/>
              </a:rPr>
              <a:t>, an online commercial tool for QDA, to analyze linguistic features in our dataset.</a:t>
            </a:r>
            <a:endParaRPr lang="en-US"/>
          </a:p>
          <a:p>
            <a:r>
              <a:rPr lang="en-US">
                <a:cs typeface="Calibri"/>
              </a:rPr>
              <a:t>We looked at different criteria that people often use to discern between true and false news.</a:t>
            </a:r>
          </a:p>
          <a:p>
            <a:pPr lvl="1"/>
            <a:r>
              <a:rPr lang="en-US">
                <a:cs typeface="Calibri"/>
              </a:rPr>
              <a:t>Excessive use of superlatives, sensational language</a:t>
            </a:r>
          </a:p>
          <a:p>
            <a:pPr lvl="1"/>
            <a:r>
              <a:rPr lang="en-US">
                <a:cs typeface="Calibri"/>
              </a:rPr>
              <a:t>Extensive use of pronoun</a:t>
            </a:r>
          </a:p>
          <a:p>
            <a:pPr lvl="1"/>
            <a:r>
              <a:rPr lang="en-US">
                <a:cs typeface="Calibri"/>
              </a:rPr>
              <a:t>Overall sentiment </a:t>
            </a:r>
          </a:p>
          <a:p>
            <a:endParaRPr lang="en-US">
              <a:cs typeface="Calibri"/>
            </a:endParaRPr>
          </a:p>
        </p:txBody>
      </p:sp>
    </p:spTree>
    <p:extLst>
      <p:ext uri="{BB962C8B-B14F-4D97-AF65-F5344CB8AC3E}">
        <p14:creationId xmlns:p14="http://schemas.microsoft.com/office/powerpoint/2010/main" val="259916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C36A-B616-0B27-9D4D-8911F85DB6B3}"/>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graphicFrame>
        <p:nvGraphicFramePr>
          <p:cNvPr id="5" name="Content Placeholder 4">
            <a:extLst>
              <a:ext uri="{FF2B5EF4-FFF2-40B4-BE49-F238E27FC236}">
                <a16:creationId xmlns:a16="http://schemas.microsoft.com/office/drawing/2014/main" id="{11CFDB27-58CD-027E-3445-2284840E7C78}"/>
              </a:ext>
            </a:extLst>
          </p:cNvPr>
          <p:cNvGraphicFramePr>
            <a:graphicFrameLocks noGrp="1"/>
          </p:cNvGraphicFramePr>
          <p:nvPr>
            <p:ph idx="1"/>
            <p:extLst>
              <p:ext uri="{D42A27DB-BD31-4B8C-83A1-F6EECF244321}">
                <p14:modId xmlns:p14="http://schemas.microsoft.com/office/powerpoint/2010/main" val="3190235459"/>
              </p:ext>
            </p:extLst>
          </p:nvPr>
        </p:nvGraphicFramePr>
        <p:xfrm>
          <a:off x="5992677" y="774915"/>
          <a:ext cx="5606232" cy="5326395"/>
        </p:xfrm>
        <a:graphic>
          <a:graphicData uri="http://schemas.openxmlformats.org/drawingml/2006/table">
            <a:tbl>
              <a:tblPr firstRow="1" firstCol="1" bandRow="1">
                <a:tableStyleId>{3B4B98B0-60AC-42C2-AFA5-B58CD77FA1E5}</a:tableStyleId>
              </a:tblPr>
              <a:tblGrid>
                <a:gridCol w="3038222">
                  <a:extLst>
                    <a:ext uri="{9D8B030D-6E8A-4147-A177-3AD203B41FA5}">
                      <a16:colId xmlns:a16="http://schemas.microsoft.com/office/drawing/2014/main" val="2264314624"/>
                    </a:ext>
                  </a:extLst>
                </a:gridCol>
                <a:gridCol w="1284005">
                  <a:extLst>
                    <a:ext uri="{9D8B030D-6E8A-4147-A177-3AD203B41FA5}">
                      <a16:colId xmlns:a16="http://schemas.microsoft.com/office/drawing/2014/main" val="1435202369"/>
                    </a:ext>
                  </a:extLst>
                </a:gridCol>
                <a:gridCol w="1284005">
                  <a:extLst>
                    <a:ext uri="{9D8B030D-6E8A-4147-A177-3AD203B41FA5}">
                      <a16:colId xmlns:a16="http://schemas.microsoft.com/office/drawing/2014/main" val="2298503958"/>
                    </a:ext>
                  </a:extLst>
                </a:gridCol>
              </a:tblGrid>
              <a:tr h="1063182">
                <a:tc>
                  <a:txBody>
                    <a:bodyPr/>
                    <a:lstStyle/>
                    <a:p>
                      <a:pPr marL="0" marR="121285" indent="0">
                        <a:lnSpc>
                          <a:spcPct val="107000"/>
                        </a:lnSpc>
                        <a:spcBef>
                          <a:spcPts val="0"/>
                        </a:spcBef>
                        <a:spcAft>
                          <a:spcPts val="355"/>
                        </a:spcAft>
                      </a:pPr>
                      <a:r>
                        <a:rPr lang="en-US" sz="2500" b="1" cap="none" spc="0">
                          <a:solidFill>
                            <a:schemeClr val="tx1"/>
                          </a:solidFill>
                          <a:effectLst/>
                        </a:rPr>
                        <a:t>Categories</a:t>
                      </a:r>
                    </a:p>
                  </a:txBody>
                  <a:tcPr marL="99176" marR="106261" marT="28336" marB="212521" anchor="b"/>
                </a:tc>
                <a:tc>
                  <a:txBody>
                    <a:bodyPr/>
                    <a:lstStyle/>
                    <a:p>
                      <a:pPr marL="0" marR="121285" indent="0">
                        <a:lnSpc>
                          <a:spcPct val="107000"/>
                        </a:lnSpc>
                        <a:spcBef>
                          <a:spcPts val="0"/>
                        </a:spcBef>
                        <a:spcAft>
                          <a:spcPts val="355"/>
                        </a:spcAft>
                      </a:pPr>
                      <a:r>
                        <a:rPr lang="en-US" sz="2500" b="1" cap="none" spc="0">
                          <a:solidFill>
                            <a:schemeClr val="tx1"/>
                          </a:solidFill>
                          <a:effectLst/>
                        </a:rPr>
                        <a:t>Fake News</a:t>
                      </a:r>
                    </a:p>
                  </a:txBody>
                  <a:tcPr marL="99176" marR="106261" marT="28336" marB="212521" anchor="b"/>
                </a:tc>
                <a:tc>
                  <a:txBody>
                    <a:bodyPr/>
                    <a:lstStyle/>
                    <a:p>
                      <a:pPr marL="0" marR="121285" indent="0">
                        <a:lnSpc>
                          <a:spcPct val="107000"/>
                        </a:lnSpc>
                        <a:spcBef>
                          <a:spcPts val="0"/>
                        </a:spcBef>
                        <a:spcAft>
                          <a:spcPts val="355"/>
                        </a:spcAft>
                      </a:pPr>
                      <a:r>
                        <a:rPr lang="en-US" sz="2500" b="1" cap="none" spc="0">
                          <a:solidFill>
                            <a:schemeClr val="tx1"/>
                          </a:solidFill>
                          <a:effectLst/>
                        </a:rPr>
                        <a:t>Real News</a:t>
                      </a:r>
                    </a:p>
                  </a:txBody>
                  <a:tcPr marL="99176" marR="106261" marT="28336" marB="212521" anchor="b"/>
                </a:tc>
                <a:extLst>
                  <a:ext uri="{0D108BD9-81ED-4DB2-BD59-A6C34878D82A}">
                    <a16:rowId xmlns:a16="http://schemas.microsoft.com/office/drawing/2014/main" val="1058258923"/>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Superlatives</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43.65%</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56.35%</a:t>
                      </a:r>
                    </a:p>
                  </a:txBody>
                  <a:tcPr marL="99176" marR="106261" marT="28336" marB="212521"/>
                </a:tc>
                <a:extLst>
                  <a:ext uri="{0D108BD9-81ED-4DB2-BD59-A6C34878D82A}">
                    <a16:rowId xmlns:a16="http://schemas.microsoft.com/office/drawing/2014/main" val="268902249"/>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Comparatives</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52.47%</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47.53%</a:t>
                      </a:r>
                    </a:p>
                  </a:txBody>
                  <a:tcPr marL="99176" marR="106261" marT="28336" marB="212521"/>
                </a:tc>
                <a:extLst>
                  <a:ext uri="{0D108BD9-81ED-4DB2-BD59-A6C34878D82A}">
                    <a16:rowId xmlns:a16="http://schemas.microsoft.com/office/drawing/2014/main" val="3874523894"/>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Sensational words</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49.36%</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50.64%</a:t>
                      </a:r>
                    </a:p>
                  </a:txBody>
                  <a:tcPr marL="99176" marR="106261" marT="28336" marB="212521"/>
                </a:tc>
                <a:extLst>
                  <a:ext uri="{0D108BD9-81ED-4DB2-BD59-A6C34878D82A}">
                    <a16:rowId xmlns:a16="http://schemas.microsoft.com/office/drawing/2014/main" val="528456039"/>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Pronoun</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50.20%</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49.80%</a:t>
                      </a:r>
                    </a:p>
                  </a:txBody>
                  <a:tcPr marL="99176" marR="106261" marT="28336" marB="212521"/>
                </a:tc>
                <a:extLst>
                  <a:ext uri="{0D108BD9-81ED-4DB2-BD59-A6C34878D82A}">
                    <a16:rowId xmlns:a16="http://schemas.microsoft.com/office/drawing/2014/main" val="730649414"/>
                  </a:ext>
                </a:extLst>
              </a:tr>
              <a:tr h="874587">
                <a:tc>
                  <a:txBody>
                    <a:bodyPr/>
                    <a:lstStyle/>
                    <a:p>
                      <a:pPr marL="0" marR="121285" indent="0">
                        <a:lnSpc>
                          <a:spcPct val="107000"/>
                        </a:lnSpc>
                        <a:spcBef>
                          <a:spcPts val="0"/>
                        </a:spcBef>
                        <a:spcAft>
                          <a:spcPts val="355"/>
                        </a:spcAft>
                      </a:pPr>
                      <a:r>
                        <a:rPr lang="en-US" sz="1900" b="1" cap="none" spc="0">
                          <a:solidFill>
                            <a:schemeClr val="tx1"/>
                          </a:solidFill>
                          <a:effectLst/>
                        </a:rPr>
                        <a:t>first- and second-person pronoun</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49.80%</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50.20%</a:t>
                      </a:r>
                    </a:p>
                  </a:txBody>
                  <a:tcPr marL="99176" marR="106261" marT="28336" marB="212521"/>
                </a:tc>
                <a:extLst>
                  <a:ext uri="{0D108BD9-81ED-4DB2-BD59-A6C34878D82A}">
                    <a16:rowId xmlns:a16="http://schemas.microsoft.com/office/drawing/2014/main" val="1967859963"/>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Positive sentiment</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40.27%</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59.73%</a:t>
                      </a:r>
                    </a:p>
                  </a:txBody>
                  <a:tcPr marL="99176" marR="106261" marT="28336" marB="212521"/>
                </a:tc>
                <a:extLst>
                  <a:ext uri="{0D108BD9-81ED-4DB2-BD59-A6C34878D82A}">
                    <a16:rowId xmlns:a16="http://schemas.microsoft.com/office/drawing/2014/main" val="1068809505"/>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Negative Sentiment</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53.17%</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46.83%</a:t>
                      </a:r>
                    </a:p>
                  </a:txBody>
                  <a:tcPr marL="99176" marR="106261" marT="28336" marB="212521"/>
                </a:tc>
                <a:extLst>
                  <a:ext uri="{0D108BD9-81ED-4DB2-BD59-A6C34878D82A}">
                    <a16:rowId xmlns:a16="http://schemas.microsoft.com/office/drawing/2014/main" val="200813727"/>
                  </a:ext>
                </a:extLst>
              </a:tr>
            </a:tbl>
          </a:graphicData>
        </a:graphic>
      </p:graphicFrame>
      <p:sp>
        <p:nvSpPr>
          <p:cNvPr id="7" name="TextBox 6">
            <a:extLst>
              <a:ext uri="{FF2B5EF4-FFF2-40B4-BE49-F238E27FC236}">
                <a16:creationId xmlns:a16="http://schemas.microsoft.com/office/drawing/2014/main" id="{598271B2-6BDF-3E2C-E999-62BCA8DC88BB}"/>
              </a:ext>
            </a:extLst>
          </p:cNvPr>
          <p:cNvSpPr txBox="1"/>
          <p:nvPr/>
        </p:nvSpPr>
        <p:spPr>
          <a:xfrm>
            <a:off x="337358" y="1799420"/>
            <a:ext cx="4242826" cy="48997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a:t>Each category had a support level of around 1-2%.</a:t>
            </a:r>
          </a:p>
          <a:p>
            <a:pPr marL="285750" indent="-228600">
              <a:lnSpc>
                <a:spcPct val="90000"/>
              </a:lnSpc>
              <a:buFont typeface="Arial" panose="020B0604020202020204" pitchFamily="34" charset="0"/>
              <a:buChar char="•"/>
            </a:pPr>
            <a:r>
              <a:rPr lang="en-US" sz="1900"/>
              <a:t>The analysis of 4 metrics did not show a statistically significant difference between real news and fake news, indicating that these features were not useful for detecting fake news in this dataset.</a:t>
            </a:r>
            <a:endParaRPr lang="en-US" sz="1900">
              <a:cs typeface="Calibri"/>
            </a:endParaRPr>
          </a:p>
          <a:p>
            <a:pPr marL="285750" indent="-228600">
              <a:lnSpc>
                <a:spcPct val="90000"/>
              </a:lnSpc>
              <a:buFont typeface="Arial" panose="020B0604020202020204" pitchFamily="34" charset="0"/>
              <a:buChar char="•"/>
            </a:pPr>
            <a:r>
              <a:rPr lang="en-US" sz="1900">
                <a:cs typeface="Calibri"/>
              </a:rPr>
              <a:t>However, the presence of superlatives was found to be relatively more common in real news, which is not in line with previous research that has shown how superlatives are often used to exaggerate and sensationalize news stories.</a:t>
            </a:r>
            <a:endParaRPr lang="en-US"/>
          </a:p>
          <a:p>
            <a:pPr marL="285750" indent="-228600">
              <a:lnSpc>
                <a:spcPct val="90000"/>
              </a:lnSpc>
              <a:buFont typeface="Arial" panose="020B0604020202020204" pitchFamily="34" charset="0"/>
              <a:buChar char="•"/>
            </a:pPr>
            <a:endParaRPr lang="en-US" sz="1900">
              <a:cs typeface="Calibri"/>
            </a:endParaRPr>
          </a:p>
          <a:p>
            <a:pPr marL="285750" indent="-228600">
              <a:lnSpc>
                <a:spcPct val="90000"/>
              </a:lnSpc>
              <a:buFont typeface="Arial" panose="020B0604020202020204" pitchFamily="34" charset="0"/>
              <a:buChar char="•"/>
            </a:pPr>
            <a:endParaRPr lang="en-US" sz="1900">
              <a:cs typeface="Calibri"/>
            </a:endParaRPr>
          </a:p>
        </p:txBody>
      </p:sp>
      <p:sp>
        <p:nvSpPr>
          <p:cNvPr id="6" name="TextBox 5">
            <a:extLst>
              <a:ext uri="{FF2B5EF4-FFF2-40B4-BE49-F238E27FC236}">
                <a16:creationId xmlns:a16="http://schemas.microsoft.com/office/drawing/2014/main" id="{899CF994-6A1E-72F1-23EE-110E741795F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935299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C36A-B616-0B27-9D4D-8911F85DB6B3}"/>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graphicFrame>
        <p:nvGraphicFramePr>
          <p:cNvPr id="5" name="Content Placeholder 4">
            <a:extLst>
              <a:ext uri="{FF2B5EF4-FFF2-40B4-BE49-F238E27FC236}">
                <a16:creationId xmlns:a16="http://schemas.microsoft.com/office/drawing/2014/main" id="{11CFDB27-58CD-027E-3445-2284840E7C78}"/>
              </a:ext>
            </a:extLst>
          </p:cNvPr>
          <p:cNvGraphicFramePr>
            <a:graphicFrameLocks noGrp="1"/>
          </p:cNvGraphicFramePr>
          <p:nvPr>
            <p:ph idx="1"/>
            <p:extLst>
              <p:ext uri="{D42A27DB-BD31-4B8C-83A1-F6EECF244321}">
                <p14:modId xmlns:p14="http://schemas.microsoft.com/office/powerpoint/2010/main" val="2464491326"/>
              </p:ext>
            </p:extLst>
          </p:nvPr>
        </p:nvGraphicFramePr>
        <p:xfrm>
          <a:off x="5445457" y="777673"/>
          <a:ext cx="6155142" cy="2192724"/>
        </p:xfrm>
        <a:graphic>
          <a:graphicData uri="http://schemas.openxmlformats.org/drawingml/2006/table">
            <a:tbl>
              <a:tblPr firstRow="1" firstCol="1" bandRow="1">
                <a:tableStyleId>{3B4B98B0-60AC-42C2-AFA5-B58CD77FA1E5}</a:tableStyleId>
              </a:tblPr>
              <a:tblGrid>
                <a:gridCol w="3335696">
                  <a:extLst>
                    <a:ext uri="{9D8B030D-6E8A-4147-A177-3AD203B41FA5}">
                      <a16:colId xmlns:a16="http://schemas.microsoft.com/office/drawing/2014/main" val="2264314624"/>
                    </a:ext>
                  </a:extLst>
                </a:gridCol>
                <a:gridCol w="1409723">
                  <a:extLst>
                    <a:ext uri="{9D8B030D-6E8A-4147-A177-3AD203B41FA5}">
                      <a16:colId xmlns:a16="http://schemas.microsoft.com/office/drawing/2014/main" val="1435202369"/>
                    </a:ext>
                  </a:extLst>
                </a:gridCol>
                <a:gridCol w="1409723">
                  <a:extLst>
                    <a:ext uri="{9D8B030D-6E8A-4147-A177-3AD203B41FA5}">
                      <a16:colId xmlns:a16="http://schemas.microsoft.com/office/drawing/2014/main" val="2298503958"/>
                    </a:ext>
                  </a:extLst>
                </a:gridCol>
              </a:tblGrid>
              <a:tr h="1063182">
                <a:tc>
                  <a:txBody>
                    <a:bodyPr/>
                    <a:lstStyle/>
                    <a:p>
                      <a:pPr marL="0" marR="121285" indent="0">
                        <a:lnSpc>
                          <a:spcPct val="107000"/>
                        </a:lnSpc>
                        <a:spcBef>
                          <a:spcPts val="0"/>
                        </a:spcBef>
                        <a:spcAft>
                          <a:spcPts val="355"/>
                        </a:spcAft>
                      </a:pPr>
                      <a:r>
                        <a:rPr lang="en-US" sz="2500" b="1" cap="none" spc="0">
                          <a:solidFill>
                            <a:schemeClr val="tx1"/>
                          </a:solidFill>
                          <a:effectLst/>
                        </a:rPr>
                        <a:t>Categories</a:t>
                      </a:r>
                    </a:p>
                  </a:txBody>
                  <a:tcPr marL="99176" marR="106261" marT="28336" marB="212521" anchor="b"/>
                </a:tc>
                <a:tc>
                  <a:txBody>
                    <a:bodyPr/>
                    <a:lstStyle/>
                    <a:p>
                      <a:pPr marL="0" marR="121285" indent="0">
                        <a:lnSpc>
                          <a:spcPct val="107000"/>
                        </a:lnSpc>
                        <a:spcBef>
                          <a:spcPts val="0"/>
                        </a:spcBef>
                        <a:spcAft>
                          <a:spcPts val="355"/>
                        </a:spcAft>
                      </a:pPr>
                      <a:r>
                        <a:rPr lang="en-US" sz="2500" b="1" cap="none" spc="0">
                          <a:solidFill>
                            <a:schemeClr val="tx1"/>
                          </a:solidFill>
                          <a:effectLst/>
                        </a:rPr>
                        <a:t>Fake News</a:t>
                      </a:r>
                    </a:p>
                  </a:txBody>
                  <a:tcPr marL="99176" marR="106261" marT="28336" marB="212521" anchor="b"/>
                </a:tc>
                <a:tc>
                  <a:txBody>
                    <a:bodyPr/>
                    <a:lstStyle/>
                    <a:p>
                      <a:pPr marL="0" marR="121285" indent="0">
                        <a:lnSpc>
                          <a:spcPct val="107000"/>
                        </a:lnSpc>
                        <a:spcBef>
                          <a:spcPts val="0"/>
                        </a:spcBef>
                        <a:spcAft>
                          <a:spcPts val="355"/>
                        </a:spcAft>
                      </a:pPr>
                      <a:r>
                        <a:rPr lang="en-US" sz="2500" b="1" cap="none" spc="0">
                          <a:solidFill>
                            <a:schemeClr val="tx1"/>
                          </a:solidFill>
                          <a:effectLst/>
                        </a:rPr>
                        <a:t>Real News</a:t>
                      </a:r>
                    </a:p>
                  </a:txBody>
                  <a:tcPr marL="99176" marR="106261" marT="28336" marB="212521" anchor="b"/>
                </a:tc>
                <a:extLst>
                  <a:ext uri="{0D108BD9-81ED-4DB2-BD59-A6C34878D82A}">
                    <a16:rowId xmlns:a16="http://schemas.microsoft.com/office/drawing/2014/main" val="1058258923"/>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Positive sentiment</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40.27%</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59.73%</a:t>
                      </a:r>
                    </a:p>
                  </a:txBody>
                  <a:tcPr marL="99176" marR="106261" marT="28336" marB="212521"/>
                </a:tc>
                <a:extLst>
                  <a:ext uri="{0D108BD9-81ED-4DB2-BD59-A6C34878D82A}">
                    <a16:rowId xmlns:a16="http://schemas.microsoft.com/office/drawing/2014/main" val="1068809505"/>
                  </a:ext>
                </a:extLst>
              </a:tr>
              <a:tr h="564771">
                <a:tc>
                  <a:txBody>
                    <a:bodyPr/>
                    <a:lstStyle/>
                    <a:p>
                      <a:pPr marL="0" marR="121285" indent="0">
                        <a:lnSpc>
                          <a:spcPct val="107000"/>
                        </a:lnSpc>
                        <a:spcBef>
                          <a:spcPts val="0"/>
                        </a:spcBef>
                        <a:spcAft>
                          <a:spcPts val="355"/>
                        </a:spcAft>
                      </a:pPr>
                      <a:r>
                        <a:rPr lang="en-US" sz="1900" b="1" cap="none" spc="0">
                          <a:solidFill>
                            <a:schemeClr val="tx1"/>
                          </a:solidFill>
                          <a:effectLst/>
                        </a:rPr>
                        <a:t>Negative Sentiment</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53.17%</a:t>
                      </a:r>
                    </a:p>
                  </a:txBody>
                  <a:tcPr marL="99176" marR="106261" marT="28336" marB="212521"/>
                </a:tc>
                <a:tc>
                  <a:txBody>
                    <a:bodyPr/>
                    <a:lstStyle/>
                    <a:p>
                      <a:pPr marL="0" marR="121285" indent="0">
                        <a:lnSpc>
                          <a:spcPct val="107000"/>
                        </a:lnSpc>
                        <a:spcBef>
                          <a:spcPts val="0"/>
                        </a:spcBef>
                        <a:spcAft>
                          <a:spcPts val="355"/>
                        </a:spcAft>
                      </a:pPr>
                      <a:r>
                        <a:rPr lang="en-US" sz="1900" cap="none" spc="0">
                          <a:solidFill>
                            <a:schemeClr val="tx1"/>
                          </a:solidFill>
                          <a:effectLst/>
                        </a:rPr>
                        <a:t>46.83%</a:t>
                      </a:r>
                    </a:p>
                  </a:txBody>
                  <a:tcPr marL="99176" marR="106261" marT="28336" marB="212521"/>
                </a:tc>
                <a:extLst>
                  <a:ext uri="{0D108BD9-81ED-4DB2-BD59-A6C34878D82A}">
                    <a16:rowId xmlns:a16="http://schemas.microsoft.com/office/drawing/2014/main" val="200813727"/>
                  </a:ext>
                </a:extLst>
              </a:tr>
            </a:tbl>
          </a:graphicData>
        </a:graphic>
      </p:graphicFrame>
      <p:sp>
        <p:nvSpPr>
          <p:cNvPr id="7" name="TextBox 6">
            <a:extLst>
              <a:ext uri="{FF2B5EF4-FFF2-40B4-BE49-F238E27FC236}">
                <a16:creationId xmlns:a16="http://schemas.microsoft.com/office/drawing/2014/main" id="{598271B2-6BDF-3E2C-E999-62BCA8DC88BB}"/>
              </a:ext>
            </a:extLst>
          </p:cNvPr>
          <p:cNvSpPr txBox="1"/>
          <p:nvPr/>
        </p:nvSpPr>
        <p:spPr>
          <a:xfrm>
            <a:off x="841053" y="1618606"/>
            <a:ext cx="3752048" cy="48997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a:t>In</a:t>
            </a:r>
            <a:r>
              <a:rPr lang="en-US" sz="1900">
                <a:cs typeface="Calibri"/>
              </a:rPr>
              <a:t> contrast, the results </a:t>
            </a:r>
            <a:r>
              <a:rPr lang="en-US" sz="1900"/>
              <a:t>of the sentiment</a:t>
            </a:r>
            <a:r>
              <a:rPr lang="en-US" sz="1900">
                <a:cs typeface="Calibri"/>
              </a:rPr>
              <a:t> </a:t>
            </a:r>
            <a:r>
              <a:rPr lang="en-US" sz="1900"/>
              <a:t>analysis revealed that</a:t>
            </a:r>
            <a:r>
              <a:rPr lang="en-US" sz="1900">
                <a:cs typeface="Calibri"/>
              </a:rPr>
              <a:t> almost 60% </a:t>
            </a:r>
            <a:r>
              <a:rPr lang="en-US" sz="1900"/>
              <a:t>of the </a:t>
            </a:r>
            <a:r>
              <a:rPr lang="en-US" sz="1900">
                <a:cs typeface="Calibri"/>
              </a:rPr>
              <a:t>positive </a:t>
            </a:r>
            <a:r>
              <a:rPr lang="en-US" sz="1900"/>
              <a:t>news articles were truthful</a:t>
            </a:r>
            <a:r>
              <a:rPr lang="en-US" sz="1900">
                <a:cs typeface="Calibri"/>
              </a:rPr>
              <a:t>.</a:t>
            </a:r>
          </a:p>
          <a:p>
            <a:pPr marL="285750" indent="-228600">
              <a:lnSpc>
                <a:spcPct val="90000"/>
              </a:lnSpc>
              <a:spcAft>
                <a:spcPts val="600"/>
              </a:spcAft>
              <a:buFont typeface="Arial" panose="020B0604020202020204" pitchFamily="34" charset="0"/>
              <a:buChar char="•"/>
            </a:pPr>
            <a:r>
              <a:rPr lang="en-US" sz="1900">
                <a:cs typeface="Calibri"/>
              </a:rPr>
              <a:t>Interestingly, we observed a significant difference in the percentage of positive news articles between real and fake news, suggesting that fake news writers are less likely to focus on uplifting and joyful stories, and instead may have been more focused on negative and sensational news. </a:t>
            </a:r>
          </a:p>
          <a:p>
            <a:pPr marL="285750" indent="-228600">
              <a:lnSpc>
                <a:spcPct val="90000"/>
              </a:lnSpc>
              <a:spcAft>
                <a:spcPts val="600"/>
              </a:spcAft>
              <a:buFont typeface="Arial" panose="020B0604020202020204" pitchFamily="34" charset="0"/>
              <a:buChar char="•"/>
            </a:pPr>
            <a:r>
              <a:rPr lang="en-US" sz="1900">
                <a:cs typeface="Calibri"/>
              </a:rPr>
              <a:t>This also led us to identify one intriguing feature about our dataset</a:t>
            </a:r>
          </a:p>
          <a:p>
            <a:pPr marL="285750" indent="-228600">
              <a:lnSpc>
                <a:spcPct val="90000"/>
              </a:lnSpc>
              <a:buFont typeface="Arial" panose="020B0604020202020204" pitchFamily="34" charset="0"/>
              <a:buChar char="•"/>
            </a:pPr>
            <a:endParaRPr lang="en-US" sz="1900">
              <a:cs typeface="Calibri"/>
            </a:endParaRPr>
          </a:p>
          <a:p>
            <a:pPr marL="285750" indent="-228600">
              <a:lnSpc>
                <a:spcPct val="90000"/>
              </a:lnSpc>
              <a:buFont typeface="Arial" panose="020B0604020202020204" pitchFamily="34" charset="0"/>
              <a:buChar char="•"/>
            </a:pPr>
            <a:endParaRPr lang="en-US" sz="1900">
              <a:cs typeface="Calibri"/>
            </a:endParaRPr>
          </a:p>
        </p:txBody>
      </p:sp>
      <p:sp>
        <p:nvSpPr>
          <p:cNvPr id="6" name="TextBox 5">
            <a:extLst>
              <a:ext uri="{FF2B5EF4-FFF2-40B4-BE49-F238E27FC236}">
                <a16:creationId xmlns:a16="http://schemas.microsoft.com/office/drawing/2014/main" id="{899CF994-6A1E-72F1-23EE-110E741795F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38FC1BAB-84E2-773B-B0E1-9F912475F759}"/>
              </a:ext>
            </a:extLst>
          </p:cNvPr>
          <p:cNvGraphicFramePr>
            <a:graphicFrameLocks noGrp="1"/>
          </p:cNvGraphicFramePr>
          <p:nvPr>
            <p:extLst>
              <p:ext uri="{D42A27DB-BD31-4B8C-83A1-F6EECF244321}">
                <p14:modId xmlns:p14="http://schemas.microsoft.com/office/powerpoint/2010/main" val="1829500602"/>
              </p:ext>
            </p:extLst>
          </p:nvPr>
        </p:nvGraphicFramePr>
        <p:xfrm>
          <a:off x="5549316" y="3116467"/>
          <a:ext cx="6041182" cy="1134937"/>
        </p:xfrm>
        <a:graphic>
          <a:graphicData uri="http://schemas.openxmlformats.org/drawingml/2006/table">
            <a:tbl>
              <a:tblPr firstRow="1" firstCol="1" bandRow="1">
                <a:tableStyleId>{5C22544A-7EE6-4342-B048-85BDC9FD1C3A}</a:tableStyleId>
              </a:tblPr>
              <a:tblGrid>
                <a:gridCol w="2012916">
                  <a:extLst>
                    <a:ext uri="{9D8B030D-6E8A-4147-A177-3AD203B41FA5}">
                      <a16:colId xmlns:a16="http://schemas.microsoft.com/office/drawing/2014/main" val="2047316310"/>
                    </a:ext>
                  </a:extLst>
                </a:gridCol>
                <a:gridCol w="2014133">
                  <a:extLst>
                    <a:ext uri="{9D8B030D-6E8A-4147-A177-3AD203B41FA5}">
                      <a16:colId xmlns:a16="http://schemas.microsoft.com/office/drawing/2014/main" val="2942493287"/>
                    </a:ext>
                  </a:extLst>
                </a:gridCol>
                <a:gridCol w="2014133">
                  <a:extLst>
                    <a:ext uri="{9D8B030D-6E8A-4147-A177-3AD203B41FA5}">
                      <a16:colId xmlns:a16="http://schemas.microsoft.com/office/drawing/2014/main" val="258908163"/>
                    </a:ext>
                  </a:extLst>
                </a:gridCol>
              </a:tblGrid>
              <a:tr h="0">
                <a:tc>
                  <a:txBody>
                    <a:bodyPr/>
                    <a:lstStyle/>
                    <a:p>
                      <a:pPr marL="0" marR="121285" indent="0">
                        <a:lnSpc>
                          <a:spcPct val="107000"/>
                        </a:lnSpc>
                        <a:spcBef>
                          <a:spcPts val="0"/>
                        </a:spcBef>
                        <a:spcAft>
                          <a:spcPts val="355"/>
                        </a:spcAft>
                      </a:pPr>
                      <a:r>
                        <a:rPr lang="en-US">
                          <a:effectLst/>
                        </a:rPr>
                        <a:t> </a:t>
                      </a:r>
                    </a:p>
                  </a:txBody>
                  <a:tcPr marL="68580" marR="68580" marT="0" marB="0"/>
                </a:tc>
                <a:tc>
                  <a:txBody>
                    <a:bodyPr/>
                    <a:lstStyle/>
                    <a:p>
                      <a:pPr marL="0" marR="121285" indent="0">
                        <a:lnSpc>
                          <a:spcPct val="107000"/>
                        </a:lnSpc>
                        <a:spcBef>
                          <a:spcPts val="0"/>
                        </a:spcBef>
                        <a:spcAft>
                          <a:spcPts val="355"/>
                        </a:spcAft>
                      </a:pPr>
                      <a:r>
                        <a:rPr lang="en-US">
                          <a:effectLst/>
                        </a:rPr>
                        <a:t>Positive sentiment</a:t>
                      </a:r>
                    </a:p>
                  </a:txBody>
                  <a:tcPr marL="68580" marR="68580" marT="0" marB="0"/>
                </a:tc>
                <a:tc>
                  <a:txBody>
                    <a:bodyPr/>
                    <a:lstStyle/>
                    <a:p>
                      <a:pPr marL="0" marR="121285" indent="0">
                        <a:lnSpc>
                          <a:spcPct val="107000"/>
                        </a:lnSpc>
                        <a:spcBef>
                          <a:spcPts val="0"/>
                        </a:spcBef>
                        <a:spcAft>
                          <a:spcPts val="355"/>
                        </a:spcAft>
                      </a:pPr>
                      <a:r>
                        <a:rPr lang="en-US">
                          <a:effectLst/>
                        </a:rPr>
                        <a:t>Negative sentiment</a:t>
                      </a:r>
                    </a:p>
                  </a:txBody>
                  <a:tcPr marL="68580" marR="68580" marT="0" marB="0"/>
                </a:tc>
                <a:extLst>
                  <a:ext uri="{0D108BD9-81ED-4DB2-BD59-A6C34878D82A}">
                    <a16:rowId xmlns:a16="http://schemas.microsoft.com/office/drawing/2014/main" val="2580732837"/>
                  </a:ext>
                </a:extLst>
              </a:tr>
              <a:tr h="0">
                <a:tc>
                  <a:txBody>
                    <a:bodyPr/>
                    <a:lstStyle/>
                    <a:p>
                      <a:pPr marL="0" marR="121285" indent="0">
                        <a:lnSpc>
                          <a:spcPct val="107000"/>
                        </a:lnSpc>
                        <a:spcBef>
                          <a:spcPts val="0"/>
                        </a:spcBef>
                        <a:spcAft>
                          <a:spcPts val="355"/>
                        </a:spcAft>
                      </a:pPr>
                      <a:r>
                        <a:rPr lang="en-US">
                          <a:effectLst/>
                        </a:rPr>
                        <a:t>Fake News</a:t>
                      </a:r>
                    </a:p>
                  </a:txBody>
                  <a:tcPr marL="68580" marR="68580" marT="0" marB="0"/>
                </a:tc>
                <a:tc>
                  <a:txBody>
                    <a:bodyPr/>
                    <a:lstStyle/>
                    <a:p>
                      <a:pPr marL="0" marR="121285" indent="0">
                        <a:lnSpc>
                          <a:spcPct val="107000"/>
                        </a:lnSpc>
                        <a:spcBef>
                          <a:spcPts val="0"/>
                        </a:spcBef>
                        <a:spcAft>
                          <a:spcPts val="355"/>
                        </a:spcAft>
                      </a:pPr>
                      <a:r>
                        <a:rPr lang="en-US">
                          <a:effectLst/>
                        </a:rPr>
                        <a:t>9.2%</a:t>
                      </a:r>
                    </a:p>
                  </a:txBody>
                  <a:tcPr marL="68580" marR="68580" marT="0" marB="0"/>
                </a:tc>
                <a:tc>
                  <a:txBody>
                    <a:bodyPr/>
                    <a:lstStyle/>
                    <a:p>
                      <a:pPr marL="0" marR="121285" indent="0">
                        <a:lnSpc>
                          <a:spcPct val="107000"/>
                        </a:lnSpc>
                        <a:spcBef>
                          <a:spcPts val="0"/>
                        </a:spcBef>
                        <a:spcAft>
                          <a:spcPts val="355"/>
                        </a:spcAft>
                      </a:pPr>
                      <a:r>
                        <a:rPr lang="en-US">
                          <a:effectLst/>
                        </a:rPr>
                        <a:t>11.6%</a:t>
                      </a:r>
                    </a:p>
                  </a:txBody>
                  <a:tcPr marL="68580" marR="68580" marT="0" marB="0"/>
                </a:tc>
                <a:extLst>
                  <a:ext uri="{0D108BD9-81ED-4DB2-BD59-A6C34878D82A}">
                    <a16:rowId xmlns:a16="http://schemas.microsoft.com/office/drawing/2014/main" val="2181597077"/>
                  </a:ext>
                </a:extLst>
              </a:tr>
              <a:tr h="0">
                <a:tc>
                  <a:txBody>
                    <a:bodyPr/>
                    <a:lstStyle/>
                    <a:p>
                      <a:pPr marL="0" marR="121285" indent="0">
                        <a:lnSpc>
                          <a:spcPct val="107000"/>
                        </a:lnSpc>
                        <a:spcBef>
                          <a:spcPts val="0"/>
                        </a:spcBef>
                        <a:spcAft>
                          <a:spcPts val="355"/>
                        </a:spcAft>
                      </a:pPr>
                      <a:r>
                        <a:rPr lang="en-US">
                          <a:effectLst/>
                        </a:rPr>
                        <a:t>Real News</a:t>
                      </a:r>
                    </a:p>
                  </a:txBody>
                  <a:tcPr marL="68580" marR="68580" marT="0" marB="0"/>
                </a:tc>
                <a:tc>
                  <a:txBody>
                    <a:bodyPr/>
                    <a:lstStyle/>
                    <a:p>
                      <a:pPr marL="0" marR="121285" indent="0">
                        <a:lnSpc>
                          <a:spcPct val="107000"/>
                        </a:lnSpc>
                        <a:spcBef>
                          <a:spcPts val="0"/>
                        </a:spcBef>
                        <a:spcAft>
                          <a:spcPts val="355"/>
                        </a:spcAft>
                      </a:pPr>
                      <a:r>
                        <a:rPr lang="en-US">
                          <a:effectLst/>
                        </a:rPr>
                        <a:t>13.7%</a:t>
                      </a:r>
                    </a:p>
                  </a:txBody>
                  <a:tcPr marL="68580" marR="68580" marT="0" marB="0"/>
                </a:tc>
                <a:tc>
                  <a:txBody>
                    <a:bodyPr/>
                    <a:lstStyle/>
                    <a:p>
                      <a:pPr marL="0" marR="121285" indent="0">
                        <a:lnSpc>
                          <a:spcPct val="107000"/>
                        </a:lnSpc>
                        <a:spcBef>
                          <a:spcPts val="0"/>
                        </a:spcBef>
                        <a:spcAft>
                          <a:spcPts val="355"/>
                        </a:spcAft>
                      </a:pPr>
                      <a:r>
                        <a:rPr lang="en-US">
                          <a:effectLst/>
                        </a:rPr>
                        <a:t>10.3%</a:t>
                      </a:r>
                    </a:p>
                  </a:txBody>
                  <a:tcPr marL="68580" marR="68580" marT="0" marB="0"/>
                </a:tc>
                <a:extLst>
                  <a:ext uri="{0D108BD9-81ED-4DB2-BD59-A6C34878D82A}">
                    <a16:rowId xmlns:a16="http://schemas.microsoft.com/office/drawing/2014/main" val="1613520757"/>
                  </a:ext>
                </a:extLst>
              </a:tr>
            </a:tbl>
          </a:graphicData>
        </a:graphic>
      </p:graphicFrame>
    </p:spTree>
    <p:extLst>
      <p:ext uri="{BB962C8B-B14F-4D97-AF65-F5344CB8AC3E}">
        <p14:creationId xmlns:p14="http://schemas.microsoft.com/office/powerpoint/2010/main" val="335784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A9FE-7683-4775-3597-5736F01EFC92}"/>
              </a:ext>
            </a:extLst>
          </p:cNvPr>
          <p:cNvSpPr>
            <a:spLocks noGrp="1"/>
          </p:cNvSpPr>
          <p:nvPr>
            <p:ph type="title"/>
          </p:nvPr>
        </p:nvSpPr>
        <p:spPr/>
        <p:txBody>
          <a:bodyPr/>
          <a:lstStyle/>
          <a:p>
            <a:r>
              <a:rPr lang="en-US">
                <a:cs typeface="Calibri Light"/>
              </a:rPr>
              <a:t>Sentiment distribution</a:t>
            </a:r>
            <a:endParaRPr lang="en-US"/>
          </a:p>
        </p:txBody>
      </p:sp>
      <p:pic>
        <p:nvPicPr>
          <p:cNvPr id="5" name="Picture 5" descr="Chart, histogram&#10;&#10;Description automatically generated">
            <a:extLst>
              <a:ext uri="{FF2B5EF4-FFF2-40B4-BE49-F238E27FC236}">
                <a16:creationId xmlns:a16="http://schemas.microsoft.com/office/drawing/2014/main" id="{2E7B46EA-2271-7652-0C6A-DF0801170B02}"/>
              </a:ext>
            </a:extLst>
          </p:cNvPr>
          <p:cNvPicPr>
            <a:picLocks noChangeAspect="1"/>
          </p:cNvPicPr>
          <p:nvPr/>
        </p:nvPicPr>
        <p:blipFill>
          <a:blip r:embed="rId3"/>
          <a:stretch>
            <a:fillRect/>
          </a:stretch>
        </p:blipFill>
        <p:spPr>
          <a:xfrm>
            <a:off x="1129353" y="2337520"/>
            <a:ext cx="4409559" cy="3365190"/>
          </a:xfrm>
          <a:prstGeom prst="rect">
            <a:avLst/>
          </a:prstGeom>
        </p:spPr>
      </p:pic>
      <p:pic>
        <p:nvPicPr>
          <p:cNvPr id="7" name="Picture 4" descr="Chart, histogram&#10;&#10;Description automatically generated">
            <a:extLst>
              <a:ext uri="{FF2B5EF4-FFF2-40B4-BE49-F238E27FC236}">
                <a16:creationId xmlns:a16="http://schemas.microsoft.com/office/drawing/2014/main" id="{561B69FB-4E27-51CC-5E1B-5C8A73AEC6A9}"/>
              </a:ext>
            </a:extLst>
          </p:cNvPr>
          <p:cNvPicPr>
            <a:picLocks noChangeAspect="1"/>
          </p:cNvPicPr>
          <p:nvPr/>
        </p:nvPicPr>
        <p:blipFill>
          <a:blip r:embed="rId4"/>
          <a:stretch>
            <a:fillRect/>
          </a:stretch>
        </p:blipFill>
        <p:spPr>
          <a:xfrm>
            <a:off x="6216780" y="2337520"/>
            <a:ext cx="4458262" cy="3365190"/>
          </a:xfrm>
          <a:prstGeom prst="rect">
            <a:avLst/>
          </a:prstGeom>
        </p:spPr>
      </p:pic>
      <p:sp>
        <p:nvSpPr>
          <p:cNvPr id="9" name="TextBox 8">
            <a:extLst>
              <a:ext uri="{FF2B5EF4-FFF2-40B4-BE49-F238E27FC236}">
                <a16:creationId xmlns:a16="http://schemas.microsoft.com/office/drawing/2014/main" id="{30B64043-A9F4-3E6C-F170-8466CD1E87EB}"/>
              </a:ext>
            </a:extLst>
          </p:cNvPr>
          <p:cNvSpPr txBox="1"/>
          <p:nvPr/>
        </p:nvSpPr>
        <p:spPr>
          <a:xfrm>
            <a:off x="1433412" y="5872194"/>
            <a:ext cx="4049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Sentiment Real News Distribution</a:t>
            </a:r>
            <a:endParaRPr lang="en-US"/>
          </a:p>
        </p:txBody>
      </p:sp>
      <p:sp>
        <p:nvSpPr>
          <p:cNvPr id="11" name="TextBox 10">
            <a:extLst>
              <a:ext uri="{FF2B5EF4-FFF2-40B4-BE49-F238E27FC236}">
                <a16:creationId xmlns:a16="http://schemas.microsoft.com/office/drawing/2014/main" id="{620F26FD-6533-0A51-8E57-E907CE160D26}"/>
              </a:ext>
            </a:extLst>
          </p:cNvPr>
          <p:cNvSpPr txBox="1"/>
          <p:nvPr/>
        </p:nvSpPr>
        <p:spPr>
          <a:xfrm>
            <a:off x="6730111" y="5869531"/>
            <a:ext cx="4465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Sentiment False News Distribution</a:t>
            </a:r>
            <a:endParaRPr lang="en-US"/>
          </a:p>
        </p:txBody>
      </p:sp>
    </p:spTree>
    <p:extLst>
      <p:ext uri="{BB962C8B-B14F-4D97-AF65-F5344CB8AC3E}">
        <p14:creationId xmlns:p14="http://schemas.microsoft.com/office/powerpoint/2010/main" val="103722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835E-FA4B-5435-AD2A-856FDA8A80E0}"/>
              </a:ext>
            </a:extLst>
          </p:cNvPr>
          <p:cNvSpPr>
            <a:spLocks noGrp="1"/>
          </p:cNvSpPr>
          <p:nvPr>
            <p:ph type="title"/>
          </p:nvPr>
        </p:nvSpPr>
        <p:spPr/>
        <p:txBody>
          <a:bodyPr/>
          <a:lstStyle/>
          <a:p>
            <a:r>
              <a:rPr lang="en-US">
                <a:ea typeface="Calibri Light"/>
                <a:cs typeface="Calibri Light"/>
              </a:rPr>
              <a:t>Introduction</a:t>
            </a:r>
            <a:endParaRPr lang="en-US"/>
          </a:p>
        </p:txBody>
      </p:sp>
      <p:sp>
        <p:nvSpPr>
          <p:cNvPr id="3" name="Content Placeholder 2">
            <a:extLst>
              <a:ext uri="{FF2B5EF4-FFF2-40B4-BE49-F238E27FC236}">
                <a16:creationId xmlns:a16="http://schemas.microsoft.com/office/drawing/2014/main" id="{29C34F96-DBEB-D7A9-AB21-DD178E978F31}"/>
              </a:ext>
            </a:extLst>
          </p:cNvPr>
          <p:cNvSpPr>
            <a:spLocks noGrp="1"/>
          </p:cNvSpPr>
          <p:nvPr>
            <p:ph idx="1"/>
          </p:nvPr>
        </p:nvSpPr>
        <p:spPr/>
        <p:txBody>
          <a:bodyPr vert="horz" lIns="91440" tIns="45720" rIns="91440" bIns="45720" rtlCol="0" anchor="t">
            <a:normAutofit/>
          </a:bodyPr>
          <a:lstStyle/>
          <a:p>
            <a:r>
              <a:rPr lang="en-US">
                <a:cs typeface="Calibri"/>
              </a:rPr>
              <a:t>News and media is a necessary feature in an interconnected, global society.</a:t>
            </a:r>
            <a:endParaRPr lang="en-US">
              <a:ea typeface="Calibri"/>
              <a:cs typeface="Calibri"/>
            </a:endParaRPr>
          </a:p>
          <a:p>
            <a:r>
              <a:rPr lang="en-US">
                <a:solidFill>
                  <a:srgbClr val="000000"/>
                </a:solidFill>
                <a:ea typeface="+mn-lt"/>
                <a:cs typeface="+mn-lt"/>
              </a:rPr>
              <a:t>Information may be subject to bias and agenda, potentially leading to misinformation or falsities.</a:t>
            </a:r>
          </a:p>
          <a:p>
            <a:r>
              <a:rPr lang="en-US">
                <a:cs typeface="Calibri"/>
              </a:rPr>
              <a:t>False news is often exacerbated by political or business/corporation interests.</a:t>
            </a:r>
            <a:endParaRPr lang="en-US">
              <a:ea typeface="Calibri"/>
              <a:cs typeface="Calibri"/>
            </a:endParaRPr>
          </a:p>
          <a:p>
            <a:r>
              <a:rPr lang="en-US">
                <a:latin typeface="Calibri"/>
                <a:ea typeface="Calibri"/>
                <a:cs typeface="Calibri"/>
              </a:rPr>
              <a:t>Fake news refers to deliberately fabricated or manipulated information that is spread with the intention of misleading people or creating a false narrative.</a:t>
            </a:r>
          </a:p>
        </p:txBody>
      </p:sp>
    </p:spTree>
    <p:extLst>
      <p:ext uri="{BB962C8B-B14F-4D97-AF65-F5344CB8AC3E}">
        <p14:creationId xmlns:p14="http://schemas.microsoft.com/office/powerpoint/2010/main" val="1124738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AE9B-8A62-E046-8307-AB4FE71AEA28}"/>
              </a:ext>
            </a:extLst>
          </p:cNvPr>
          <p:cNvSpPr>
            <a:spLocks noGrp="1"/>
          </p:cNvSpPr>
          <p:nvPr>
            <p:ph type="title"/>
          </p:nvPr>
        </p:nvSpPr>
        <p:spPr/>
        <p:txBody>
          <a:bodyPr/>
          <a:lstStyle/>
          <a:p>
            <a:r>
              <a:rPr lang="en-US">
                <a:cs typeface="Calibri Light"/>
              </a:rPr>
              <a:t>Future works</a:t>
            </a:r>
            <a:endParaRPr lang="en-US"/>
          </a:p>
        </p:txBody>
      </p:sp>
      <p:sp>
        <p:nvSpPr>
          <p:cNvPr id="3" name="Content Placeholder 2">
            <a:extLst>
              <a:ext uri="{FF2B5EF4-FFF2-40B4-BE49-F238E27FC236}">
                <a16:creationId xmlns:a16="http://schemas.microsoft.com/office/drawing/2014/main" id="{FD85F83C-144A-1544-E15A-026538BE1CE6}"/>
              </a:ext>
            </a:extLst>
          </p:cNvPr>
          <p:cNvSpPr>
            <a:spLocks noGrp="1"/>
          </p:cNvSpPr>
          <p:nvPr>
            <p:ph idx="1"/>
          </p:nvPr>
        </p:nvSpPr>
        <p:spPr/>
        <p:txBody>
          <a:bodyPr vert="horz" lIns="91440" tIns="45720" rIns="91440" bIns="45720" rtlCol="0" anchor="t">
            <a:normAutofit/>
          </a:bodyPr>
          <a:lstStyle/>
          <a:p>
            <a:r>
              <a:rPr lang="en-US">
                <a:cs typeface="Calibri"/>
              </a:rPr>
              <a:t>Improve </a:t>
            </a:r>
            <a:r>
              <a:rPr lang="en-US" err="1">
                <a:cs typeface="Calibri"/>
              </a:rPr>
              <a:t>Apriori</a:t>
            </a:r>
            <a:r>
              <a:rPr lang="en-US">
                <a:cs typeface="Calibri"/>
              </a:rPr>
              <a:t> Algorithm by using more state-of-the-art approaches such as using statistical analysis to filter for rules instead of a fixed support and confidence threshold level.</a:t>
            </a:r>
          </a:p>
          <a:p>
            <a:r>
              <a:rPr lang="en-US">
                <a:cs typeface="Calibri"/>
              </a:rPr>
              <a:t>Expand qualitative data analysis to include more complex linguistic features such as context, homonyms</a:t>
            </a:r>
          </a:p>
          <a:p>
            <a:r>
              <a:rPr lang="en-US">
                <a:cs typeface="Calibri"/>
              </a:rPr>
              <a:t>Investigate the cause of the bimodal distribution and determine whether there is any correlation between text sentiments and topics. </a:t>
            </a:r>
          </a:p>
        </p:txBody>
      </p:sp>
    </p:spTree>
    <p:extLst>
      <p:ext uri="{BB962C8B-B14F-4D97-AF65-F5344CB8AC3E}">
        <p14:creationId xmlns:p14="http://schemas.microsoft.com/office/powerpoint/2010/main" val="361359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BBD8-90E5-2795-4583-7DD01EA05054}"/>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1FD3CCF7-E390-B3D4-C275-8A3CAC5559EA}"/>
              </a:ext>
            </a:extLst>
          </p:cNvPr>
          <p:cNvSpPr>
            <a:spLocks noGrp="1"/>
          </p:cNvSpPr>
          <p:nvPr>
            <p:ph idx="1"/>
          </p:nvPr>
        </p:nvSpPr>
        <p:spPr/>
        <p:txBody>
          <a:bodyPr vert="horz" lIns="91440" tIns="45720" rIns="91440" bIns="45720" rtlCol="0" anchor="t">
            <a:normAutofit/>
          </a:bodyPr>
          <a:lstStyle/>
          <a:p>
            <a:r>
              <a:rPr lang="en-US">
                <a:cs typeface="Calibri"/>
              </a:rPr>
              <a:t>Research and development has been implemented to counteract fake news.</a:t>
            </a:r>
            <a:endParaRPr lang="en-US">
              <a:ea typeface="Calibri"/>
              <a:cs typeface="Calibri"/>
            </a:endParaRPr>
          </a:p>
          <a:p>
            <a:pPr lvl="1"/>
            <a:r>
              <a:rPr lang="en-US">
                <a:cs typeface="Calibri"/>
              </a:rPr>
              <a:t>Reviewers and analysts</a:t>
            </a:r>
            <a:endParaRPr lang="en-US">
              <a:ea typeface="Calibri"/>
              <a:cs typeface="Calibri"/>
            </a:endParaRPr>
          </a:p>
          <a:p>
            <a:pPr lvl="1"/>
            <a:r>
              <a:rPr lang="en-US">
                <a:cs typeface="Calibri"/>
              </a:rPr>
              <a:t>Shown to be inefficient with mass influx of information.</a:t>
            </a:r>
            <a:endParaRPr lang="en-US">
              <a:ea typeface="Calibri"/>
              <a:cs typeface="Calibri"/>
            </a:endParaRPr>
          </a:p>
          <a:p>
            <a:r>
              <a:rPr lang="en-US">
                <a:cs typeface="Calibri"/>
              </a:rPr>
              <a:t>Our goal is to identify distinctive characteristics of false news</a:t>
            </a:r>
            <a:endParaRPr lang="en-US">
              <a:ea typeface="Calibri"/>
              <a:cs typeface="Calibri"/>
            </a:endParaRPr>
          </a:p>
          <a:p>
            <a:r>
              <a:rPr lang="en-US">
                <a:cs typeface="Calibri"/>
              </a:rPr>
              <a:t>Our approach:</a:t>
            </a:r>
            <a:r>
              <a:rPr lang="en-US" sz="2400">
                <a:cs typeface="Calibri"/>
              </a:rPr>
              <a:t> </a:t>
            </a:r>
            <a:endParaRPr lang="en-US" sz="2400">
              <a:ea typeface="Calibri"/>
              <a:cs typeface="Calibri"/>
            </a:endParaRPr>
          </a:p>
          <a:p>
            <a:pPr lvl="1"/>
            <a:r>
              <a:rPr lang="en-US">
                <a:cs typeface="Calibri"/>
              </a:rPr>
              <a:t>Use </a:t>
            </a:r>
            <a:r>
              <a:rPr lang="en-US" err="1">
                <a:cs typeface="Calibri"/>
              </a:rPr>
              <a:t>Apriori</a:t>
            </a:r>
            <a:r>
              <a:rPr lang="en-US">
                <a:cs typeface="Calibri"/>
              </a:rPr>
              <a:t> to identify common text patterns in real and false news</a:t>
            </a:r>
            <a:endParaRPr lang="en-US">
              <a:ea typeface="Calibri"/>
              <a:cs typeface="Calibri"/>
            </a:endParaRPr>
          </a:p>
          <a:p>
            <a:pPr lvl="1"/>
            <a:r>
              <a:rPr lang="en-US">
                <a:cs typeface="Calibri"/>
              </a:rPr>
              <a:t>Look at state-of-the-art techniques using Ensemble method</a:t>
            </a:r>
            <a:endParaRPr lang="en-US">
              <a:ea typeface="Calibri"/>
              <a:cs typeface="Calibri"/>
            </a:endParaRPr>
          </a:p>
          <a:p>
            <a:pPr lvl="1"/>
            <a:r>
              <a:rPr lang="en-US">
                <a:cs typeface="Calibri"/>
              </a:rPr>
              <a:t>Qualitative data analysis: Identify differences in linguistic features of true and false news. </a:t>
            </a:r>
            <a:endParaRPr lang="en-US">
              <a:ea typeface="Calibri"/>
              <a:cs typeface="Calibri"/>
            </a:endParaRPr>
          </a:p>
          <a:p>
            <a:pPr lvl="1"/>
            <a:endParaRPr lang="en-US">
              <a:cs typeface="Calibri"/>
            </a:endParaRPr>
          </a:p>
        </p:txBody>
      </p:sp>
    </p:spTree>
    <p:extLst>
      <p:ext uri="{BB962C8B-B14F-4D97-AF65-F5344CB8AC3E}">
        <p14:creationId xmlns:p14="http://schemas.microsoft.com/office/powerpoint/2010/main" val="23134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256E-D7AE-A615-3183-AA6641E18DAA}"/>
              </a:ext>
            </a:extLst>
          </p:cNvPr>
          <p:cNvSpPr>
            <a:spLocks noGrp="1"/>
          </p:cNvSpPr>
          <p:nvPr>
            <p:ph type="title"/>
          </p:nvPr>
        </p:nvSpPr>
        <p:spPr/>
        <p:txBody>
          <a:bodyPr/>
          <a:lstStyle/>
          <a:p>
            <a:r>
              <a:rPr lang="en-US">
                <a:ea typeface="Calibri Light"/>
                <a:cs typeface="Calibri Light"/>
              </a:rPr>
              <a:t>Problem Definition</a:t>
            </a:r>
            <a:endParaRPr lang="en-US"/>
          </a:p>
        </p:txBody>
      </p:sp>
      <p:sp>
        <p:nvSpPr>
          <p:cNvPr id="3" name="Content Placeholder 2">
            <a:extLst>
              <a:ext uri="{FF2B5EF4-FFF2-40B4-BE49-F238E27FC236}">
                <a16:creationId xmlns:a16="http://schemas.microsoft.com/office/drawing/2014/main" id="{36C77984-11F8-EBCB-13C4-CAC681A05E2A}"/>
              </a:ext>
            </a:extLst>
          </p:cNvPr>
          <p:cNvSpPr>
            <a:spLocks noGrp="1"/>
          </p:cNvSpPr>
          <p:nvPr>
            <p:ph idx="1"/>
          </p:nvPr>
        </p:nvSpPr>
        <p:spPr/>
        <p:txBody>
          <a:bodyPr vert="horz" lIns="91440" tIns="45720" rIns="91440" bIns="45720" rtlCol="0" anchor="t">
            <a:normAutofit/>
          </a:bodyPr>
          <a:lstStyle/>
          <a:p>
            <a:r>
              <a:rPr lang="en-US">
                <a:latin typeface="Calibri"/>
                <a:ea typeface="Calibri Light"/>
                <a:cs typeface="Calibri Light"/>
              </a:rPr>
              <a:t>Text mining is the process of finding meaningful patterns and new insights from unstructured texts. Text mining techniques can be used to analyze language patterns in news articles and social media posts to identify potential instances of fake news. </a:t>
            </a:r>
          </a:p>
          <a:p>
            <a:r>
              <a:rPr lang="en-US">
                <a:latin typeface="Calibri"/>
                <a:ea typeface="Calibri Light"/>
                <a:cs typeface="Calibri Light"/>
              </a:rPr>
              <a:t>This project aims to apply various techniques to analyze the features that distinguish real news from fake news. </a:t>
            </a:r>
          </a:p>
          <a:p>
            <a:r>
              <a:rPr lang="en-US">
                <a:latin typeface="Calibri"/>
                <a:ea typeface="Calibri Light"/>
                <a:cs typeface="Calibri Light"/>
              </a:rPr>
              <a:t>The inputs for this scope are primarily social media sentences, among other attributes and the output will be how likely new sentences are to be fake. </a:t>
            </a:r>
          </a:p>
          <a:p>
            <a:r>
              <a:rPr lang="en-US">
                <a:latin typeface="Calibri"/>
                <a:ea typeface="Calibri Light"/>
                <a:cs typeface="Calibri Light"/>
              </a:rPr>
              <a:t>It is important to mention that we only work with texts in English.</a:t>
            </a:r>
          </a:p>
        </p:txBody>
      </p:sp>
    </p:spTree>
    <p:extLst>
      <p:ext uri="{BB962C8B-B14F-4D97-AF65-F5344CB8AC3E}">
        <p14:creationId xmlns:p14="http://schemas.microsoft.com/office/powerpoint/2010/main" val="231946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33BF-30C3-E4CB-AD33-07FC1E35760C}"/>
              </a:ext>
            </a:extLst>
          </p:cNvPr>
          <p:cNvSpPr>
            <a:spLocks noGrp="1"/>
          </p:cNvSpPr>
          <p:nvPr>
            <p:ph type="title"/>
          </p:nvPr>
        </p:nvSpPr>
        <p:spPr/>
        <p:txBody>
          <a:bodyPr/>
          <a:lstStyle/>
          <a:p>
            <a:r>
              <a:rPr lang="en-US">
                <a:ea typeface="Calibri Light"/>
                <a:cs typeface="Calibri Light"/>
              </a:rPr>
              <a:t>Core Objectives</a:t>
            </a:r>
            <a:endParaRPr lang="en-US"/>
          </a:p>
        </p:txBody>
      </p:sp>
      <p:sp>
        <p:nvSpPr>
          <p:cNvPr id="3" name="Content Placeholder 2">
            <a:extLst>
              <a:ext uri="{FF2B5EF4-FFF2-40B4-BE49-F238E27FC236}">
                <a16:creationId xmlns:a16="http://schemas.microsoft.com/office/drawing/2014/main" id="{8A28BD09-A396-B965-E58C-6B34F99C823A}"/>
              </a:ext>
            </a:extLst>
          </p:cNvPr>
          <p:cNvSpPr>
            <a:spLocks noGrp="1"/>
          </p:cNvSpPr>
          <p:nvPr>
            <p:ph idx="1"/>
          </p:nvPr>
        </p:nvSpPr>
        <p:spPr/>
        <p:txBody>
          <a:bodyPr vert="horz" lIns="91440" tIns="45720" rIns="91440" bIns="45720" rtlCol="0" anchor="t">
            <a:normAutofit/>
          </a:bodyPr>
          <a:lstStyle/>
          <a:p>
            <a:r>
              <a:rPr lang="en-US">
                <a:ea typeface="Calibri"/>
                <a:cs typeface="Calibri"/>
              </a:rPr>
              <a:t>Tokenize texts in our inputs for our data processing</a:t>
            </a:r>
          </a:p>
          <a:p>
            <a:r>
              <a:rPr lang="en-US">
                <a:ea typeface="Calibri"/>
                <a:cs typeface="Calibri"/>
              </a:rPr>
              <a:t>Utilize association mining on the word choices on stories classified as fake news.</a:t>
            </a:r>
          </a:p>
          <a:p>
            <a:r>
              <a:rPr lang="en-US">
                <a:ea typeface="Calibri"/>
                <a:cs typeface="Calibri"/>
              </a:rPr>
              <a:t>Research existing models for predicting whether news is fake.</a:t>
            </a:r>
          </a:p>
          <a:p>
            <a:r>
              <a:rPr lang="en-US">
                <a:ea typeface="Calibri"/>
                <a:cs typeface="Calibri"/>
              </a:rPr>
              <a:t>Evaluate the overall efficiency of association mining </a:t>
            </a:r>
          </a:p>
          <a:p>
            <a:r>
              <a:rPr lang="en-US">
                <a:ea typeface="Calibri"/>
                <a:cs typeface="Calibri"/>
              </a:rPr>
              <a:t>Examine alternative methods to identify fake news using linguistic features. </a:t>
            </a:r>
            <a:endParaRPr lang="en-US"/>
          </a:p>
          <a:p>
            <a:pPr marL="0" indent="0">
              <a:buNone/>
            </a:pPr>
            <a:endParaRPr lang="en-US" sz="2400">
              <a:ea typeface="Calibri"/>
              <a:cs typeface="Calibri"/>
            </a:endParaRPr>
          </a:p>
        </p:txBody>
      </p:sp>
    </p:spTree>
    <p:extLst>
      <p:ext uri="{BB962C8B-B14F-4D97-AF65-F5344CB8AC3E}">
        <p14:creationId xmlns:p14="http://schemas.microsoft.com/office/powerpoint/2010/main" val="74571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FC53-438A-1182-87A8-FB73B8F328CF}"/>
              </a:ext>
            </a:extLst>
          </p:cNvPr>
          <p:cNvSpPr>
            <a:spLocks noGrp="1"/>
          </p:cNvSpPr>
          <p:nvPr>
            <p:ph type="title"/>
          </p:nvPr>
        </p:nvSpPr>
        <p:spPr/>
        <p:txBody>
          <a:bodyPr/>
          <a:lstStyle/>
          <a:p>
            <a:r>
              <a:rPr lang="en-GB"/>
              <a:t>Dataset</a:t>
            </a:r>
            <a:endParaRPr lang="en-DE"/>
          </a:p>
        </p:txBody>
      </p:sp>
      <p:sp>
        <p:nvSpPr>
          <p:cNvPr id="3" name="Content Placeholder 2">
            <a:extLst>
              <a:ext uri="{FF2B5EF4-FFF2-40B4-BE49-F238E27FC236}">
                <a16:creationId xmlns:a16="http://schemas.microsoft.com/office/drawing/2014/main" id="{C63D12C0-E362-5CC1-F71A-7664E12FC8EC}"/>
              </a:ext>
            </a:extLst>
          </p:cNvPr>
          <p:cNvSpPr>
            <a:spLocks noGrp="1"/>
          </p:cNvSpPr>
          <p:nvPr>
            <p:ph idx="1"/>
          </p:nvPr>
        </p:nvSpPr>
        <p:spPr>
          <a:xfrm>
            <a:off x="838200" y="1825625"/>
            <a:ext cx="6009409" cy="4351338"/>
          </a:xfrm>
        </p:spPr>
        <p:txBody>
          <a:bodyPr/>
          <a:lstStyle/>
          <a:p>
            <a:r>
              <a:rPr lang="en-GB"/>
              <a:t>Liar:</a:t>
            </a:r>
          </a:p>
          <a:p>
            <a:pPr lvl="1"/>
            <a:r>
              <a:rPr lang="en-US"/>
              <a:t>collection of fact-checked statements from PolitiFact</a:t>
            </a:r>
            <a:endParaRPr lang="en-GB"/>
          </a:p>
          <a:p>
            <a:pPr lvl="1"/>
            <a:r>
              <a:rPr lang="en-US"/>
              <a:t>labels: pants-fire, false, barely-true, half-true, mostly-true, and true</a:t>
            </a:r>
          </a:p>
          <a:p>
            <a:r>
              <a:rPr lang="en-US"/>
              <a:t>Fake-News-Net</a:t>
            </a:r>
          </a:p>
          <a:p>
            <a:pPr lvl="1"/>
            <a:r>
              <a:rPr lang="en-US"/>
              <a:t>consists of news articles from the domains gossip and politics</a:t>
            </a:r>
          </a:p>
          <a:p>
            <a:pPr lvl="1"/>
            <a:r>
              <a:rPr lang="en-US"/>
              <a:t>Labels: true and false</a:t>
            </a:r>
          </a:p>
          <a:p>
            <a:pPr lvl="1"/>
            <a:endParaRPr lang="en-US"/>
          </a:p>
          <a:p>
            <a:pPr lvl="1"/>
            <a:endParaRPr lang="en-DE"/>
          </a:p>
        </p:txBody>
      </p:sp>
      <p:pic>
        <p:nvPicPr>
          <p:cNvPr id="7" name="Picture 6" descr="Chart, bar chart&#10;&#10;Description automatically generated">
            <a:extLst>
              <a:ext uri="{FF2B5EF4-FFF2-40B4-BE49-F238E27FC236}">
                <a16:creationId xmlns:a16="http://schemas.microsoft.com/office/drawing/2014/main" id="{2E59C5DD-4F8F-AE68-3057-63D57CBA8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881" y="574820"/>
            <a:ext cx="4817920" cy="3067988"/>
          </a:xfrm>
          <a:prstGeom prst="rect">
            <a:avLst/>
          </a:prstGeom>
        </p:spPr>
      </p:pic>
      <p:pic>
        <p:nvPicPr>
          <p:cNvPr id="9" name="Picture 8" descr="Chart, bar chart&#10;&#10;Description automatically generated">
            <a:extLst>
              <a:ext uri="{FF2B5EF4-FFF2-40B4-BE49-F238E27FC236}">
                <a16:creationId xmlns:a16="http://schemas.microsoft.com/office/drawing/2014/main" id="{AB960C7F-7D8F-4B9E-2AF0-1A6583077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305" y="3543300"/>
            <a:ext cx="4680496" cy="2949575"/>
          </a:xfrm>
          <a:prstGeom prst="rect">
            <a:avLst/>
          </a:prstGeom>
        </p:spPr>
      </p:pic>
    </p:spTree>
    <p:extLst>
      <p:ext uri="{BB962C8B-B14F-4D97-AF65-F5344CB8AC3E}">
        <p14:creationId xmlns:p14="http://schemas.microsoft.com/office/powerpoint/2010/main" val="211817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DEC4-C738-45A4-8CF6-CB3F749040B6}"/>
              </a:ext>
            </a:extLst>
          </p:cNvPr>
          <p:cNvSpPr>
            <a:spLocks noGrp="1"/>
          </p:cNvSpPr>
          <p:nvPr>
            <p:ph type="title"/>
          </p:nvPr>
        </p:nvSpPr>
        <p:spPr/>
        <p:txBody>
          <a:bodyPr/>
          <a:lstStyle/>
          <a:p>
            <a:r>
              <a:rPr lang="en-GB"/>
              <a:t>Dataset</a:t>
            </a:r>
            <a:endParaRPr lang="en-DE"/>
          </a:p>
        </p:txBody>
      </p:sp>
      <p:pic>
        <p:nvPicPr>
          <p:cNvPr id="9" name="Content Placeholder 8" descr="Chart, bar chart&#10;&#10;Description automatically generated">
            <a:extLst>
              <a:ext uri="{FF2B5EF4-FFF2-40B4-BE49-F238E27FC236}">
                <a16:creationId xmlns:a16="http://schemas.microsoft.com/office/drawing/2014/main" id="{98FD5C80-FF8C-2CCE-0D99-D08A03A9EE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7034" y="1916458"/>
            <a:ext cx="6217932" cy="4169672"/>
          </a:xfrm>
        </p:spPr>
      </p:pic>
    </p:spTree>
    <p:extLst>
      <p:ext uri="{BB962C8B-B14F-4D97-AF65-F5344CB8AC3E}">
        <p14:creationId xmlns:p14="http://schemas.microsoft.com/office/powerpoint/2010/main" val="353584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ED65-A0E2-9DAF-AA09-1540B6505ED1}"/>
              </a:ext>
            </a:extLst>
          </p:cNvPr>
          <p:cNvSpPr>
            <a:spLocks noGrp="1"/>
          </p:cNvSpPr>
          <p:nvPr>
            <p:ph type="title"/>
          </p:nvPr>
        </p:nvSpPr>
        <p:spPr/>
        <p:txBody>
          <a:bodyPr/>
          <a:lstStyle/>
          <a:p>
            <a:r>
              <a:rPr lang="en-US"/>
              <a:t>Preprocessing: the basics</a:t>
            </a:r>
          </a:p>
        </p:txBody>
      </p:sp>
      <p:sp>
        <p:nvSpPr>
          <p:cNvPr id="3" name="Content Placeholder 2">
            <a:extLst>
              <a:ext uri="{FF2B5EF4-FFF2-40B4-BE49-F238E27FC236}">
                <a16:creationId xmlns:a16="http://schemas.microsoft.com/office/drawing/2014/main" id="{85ACA3B1-F189-45C1-F914-447F661C41EA}"/>
              </a:ext>
            </a:extLst>
          </p:cNvPr>
          <p:cNvSpPr>
            <a:spLocks noGrp="1"/>
          </p:cNvSpPr>
          <p:nvPr>
            <p:ph sz="half" idx="1"/>
          </p:nvPr>
        </p:nvSpPr>
        <p:spPr/>
        <p:txBody>
          <a:bodyPr>
            <a:normAutofit fontScale="92500" lnSpcReduction="10000"/>
          </a:bodyPr>
          <a:lstStyle/>
          <a:p>
            <a:pPr>
              <a:buFont typeface="Arial" panose="020B0604020202020204" pitchFamily="34" charset="0"/>
              <a:buChar char="•"/>
            </a:pPr>
            <a:r>
              <a:rPr lang="en-US"/>
              <a:t>Load and combine two datasets: Liar dataset and </a:t>
            </a:r>
            <a:r>
              <a:rPr lang="en-US" err="1"/>
              <a:t>FakeNewsNet</a:t>
            </a:r>
            <a:r>
              <a:rPr lang="en-US"/>
              <a:t> dataset</a:t>
            </a:r>
          </a:p>
          <a:p>
            <a:pPr>
              <a:buFont typeface="Arial" panose="020B0604020202020204" pitchFamily="34" charset="0"/>
              <a:buChar char="•"/>
            </a:pPr>
            <a:r>
              <a:rPr lang="en-US"/>
              <a:t>Remove rows with missing values</a:t>
            </a:r>
          </a:p>
          <a:p>
            <a:pPr>
              <a:buFont typeface="Arial" panose="020B0604020202020204" pitchFamily="34" charset="0"/>
              <a:buChar char="•"/>
            </a:pPr>
            <a:r>
              <a:rPr lang="en-US"/>
              <a:t>Convert labels to numerical values</a:t>
            </a:r>
          </a:p>
          <a:p>
            <a:pPr>
              <a:buFont typeface="Arial" panose="020B0604020202020204" pitchFamily="34" charset="0"/>
              <a:buChar char="•"/>
            </a:pPr>
            <a:r>
              <a:rPr lang="en-US"/>
              <a:t>Preprocess text data using the following steps: </a:t>
            </a:r>
          </a:p>
          <a:p>
            <a:pPr marL="742950" lvl="1" indent="-285750">
              <a:buFont typeface="Arial" panose="020B0604020202020204" pitchFamily="34" charset="0"/>
              <a:buChar char="•"/>
            </a:pPr>
            <a:r>
              <a:rPr lang="en-US"/>
              <a:t>Remove punctuation</a:t>
            </a:r>
          </a:p>
          <a:p>
            <a:pPr marL="742950" lvl="1" indent="-285750">
              <a:buFont typeface="Arial" panose="020B0604020202020204" pitchFamily="34" charset="0"/>
              <a:buChar char="•"/>
            </a:pPr>
            <a:r>
              <a:rPr lang="en-US"/>
              <a:t>Convert all text to lowercase</a:t>
            </a:r>
          </a:p>
          <a:p>
            <a:pPr marL="742950" lvl="1" indent="-285750">
              <a:buFont typeface="Arial" panose="020B0604020202020204" pitchFamily="34" charset="0"/>
              <a:buChar char="•"/>
            </a:pPr>
            <a:r>
              <a:rPr lang="en-US"/>
              <a:t>Remove stop words using NLTK library</a:t>
            </a:r>
          </a:p>
          <a:p>
            <a:pPr marL="0" indent="0">
              <a:buNone/>
            </a:pPr>
            <a:endParaRPr lang="en-US"/>
          </a:p>
        </p:txBody>
      </p:sp>
      <p:pic>
        <p:nvPicPr>
          <p:cNvPr id="6" name="Picture 6" descr="Text&#10;&#10;Description automatically generated">
            <a:extLst>
              <a:ext uri="{FF2B5EF4-FFF2-40B4-BE49-F238E27FC236}">
                <a16:creationId xmlns:a16="http://schemas.microsoft.com/office/drawing/2014/main" id="{49697C9D-7161-2536-F92F-CE00533DB9A1}"/>
              </a:ext>
            </a:extLst>
          </p:cNvPr>
          <p:cNvPicPr>
            <a:picLocks noGrp="1" noChangeAspect="1"/>
          </p:cNvPicPr>
          <p:nvPr>
            <p:ph sz="half" idx="2"/>
          </p:nvPr>
        </p:nvPicPr>
        <p:blipFill>
          <a:blip r:embed="rId3"/>
          <a:stretch>
            <a:fillRect/>
          </a:stretch>
        </p:blipFill>
        <p:spPr>
          <a:xfrm>
            <a:off x="6872335" y="1235344"/>
            <a:ext cx="4296483" cy="4941619"/>
          </a:xfrm>
        </p:spPr>
      </p:pic>
    </p:spTree>
    <p:extLst>
      <p:ext uri="{BB962C8B-B14F-4D97-AF65-F5344CB8AC3E}">
        <p14:creationId xmlns:p14="http://schemas.microsoft.com/office/powerpoint/2010/main" val="86756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1983</Words>
  <Application>Microsoft Office PowerPoint</Application>
  <PresentationFormat>Widescreen</PresentationFormat>
  <Paragraphs>311</Paragraphs>
  <Slides>30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Calibri Light</vt:lpstr>
      <vt:lpstr>Cambria Math</vt:lpstr>
      <vt:lpstr>source-serif-pro</vt:lpstr>
      <vt:lpstr>Wingdings</vt:lpstr>
      <vt:lpstr>Office Theme</vt:lpstr>
      <vt:lpstr>Analysis of Differences in Texts between Real and Fake News </vt:lpstr>
      <vt:lpstr>Overview</vt:lpstr>
      <vt:lpstr>Introduction</vt:lpstr>
      <vt:lpstr>Introduction</vt:lpstr>
      <vt:lpstr>Problem Definition</vt:lpstr>
      <vt:lpstr>Core Objectives</vt:lpstr>
      <vt:lpstr>Dataset</vt:lpstr>
      <vt:lpstr>Dataset</vt:lpstr>
      <vt:lpstr>Preprocessing: the basics</vt:lpstr>
      <vt:lpstr>Preprocessing: TF-IDF</vt:lpstr>
      <vt:lpstr>Preprocessing: TF-IDF</vt:lpstr>
      <vt:lpstr>Step 1. Load sentences</vt:lpstr>
      <vt:lpstr>Post Preprocessing</vt:lpstr>
      <vt:lpstr>Data set: 35987 news</vt:lpstr>
      <vt:lpstr>Data set: 35987 news</vt:lpstr>
      <vt:lpstr>Data set: 35987 news</vt:lpstr>
      <vt:lpstr>Data set: 35987 news</vt:lpstr>
      <vt:lpstr>PowerPoint Presentation</vt:lpstr>
      <vt:lpstr>PowerPoint Presentation</vt:lpstr>
      <vt:lpstr>PowerPoint Presentation</vt:lpstr>
      <vt:lpstr>Apriori's result summary</vt:lpstr>
      <vt:lpstr>Using Classifiers</vt:lpstr>
      <vt:lpstr>PowerPoint Presentation</vt:lpstr>
      <vt:lpstr>Using Classifiers</vt:lpstr>
      <vt:lpstr>Using Classifiers</vt:lpstr>
      <vt:lpstr>Other techniques</vt:lpstr>
      <vt:lpstr>Results</vt:lpstr>
      <vt:lpstr>Results</vt:lpstr>
      <vt:lpstr>Sentiment distribution</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for News</dc:title>
  <dc:creator>Cristian Lopez</dc:creator>
  <cp:lastModifiedBy>Max Nguyen</cp:lastModifiedBy>
  <cp:revision>2</cp:revision>
  <dcterms:created xsi:type="dcterms:W3CDTF">2023-05-02T13:10:08Z</dcterms:created>
  <dcterms:modified xsi:type="dcterms:W3CDTF">2023-05-09T01:32:47Z</dcterms:modified>
</cp:coreProperties>
</file>