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cdca8c790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cdca8c790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Ryan</a:t>
            </a:r>
            <a:endParaRPr/>
          </a:p>
          <a:p>
            <a:pPr indent="0" lvl="0" marL="0" rtl="0" algn="l">
              <a:spcBef>
                <a:spcPts val="0"/>
              </a:spcBef>
              <a:spcAft>
                <a:spcPts val="0"/>
              </a:spcAft>
              <a:buClr>
                <a:schemeClr val="dk1"/>
              </a:buClr>
              <a:buSzPts val="1100"/>
              <a:buFont typeface="Arial"/>
              <a:buNone/>
            </a:pPr>
            <a:r>
              <a:rPr lang="en">
                <a:solidFill>
                  <a:schemeClr val="dk1"/>
                </a:solidFill>
              </a:rPr>
              <a:t>Table 5.1 shows the highlights of the results we got in milestone 3. Where the minimum error for a single variable was a 0.74%, max of 4.34%, Median of 2.455% and Mean 2.302%. The 95% confidence was between 2.156 and 2.451.</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t>Table 5.2 shows the highlights of the results we got in milestone 4. The </a:t>
            </a:r>
            <a:r>
              <a:rPr lang="en"/>
              <a:t>minimum</a:t>
            </a:r>
            <a:r>
              <a:rPr lang="en"/>
              <a:t> error we had on a single variable was 1.11% and the </a:t>
            </a:r>
            <a:r>
              <a:rPr lang="en"/>
              <a:t>max</a:t>
            </a:r>
            <a:r>
              <a:rPr lang="en"/>
              <a:t> was 1.53% with a Median of 1.16% and mean of 1.214%. The 95% confidence was between 1.149, and 1.278.</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Table 5.3 shows the mean error of each of models from milestone 3 to milestone 5.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decreased the average error of our model with each milestone. From an average </a:t>
            </a:r>
            <a:r>
              <a:rPr lang="en"/>
              <a:t>error</a:t>
            </a:r>
            <a:r>
              <a:rPr lang="en"/>
              <a:t> around 2.3 for milestone 3 to an average error around 1.2 for milestone 4 to an average error around 0.9 for milestone 5. This was expected as the number of data points increased for every milestone. However, our understanding of how individual </a:t>
            </a:r>
            <a:r>
              <a:rPr lang="en"/>
              <a:t>variables are at predicted real GDP </a:t>
            </a:r>
            <a:r>
              <a:rPr lang="en"/>
              <a:t>decreased with every milestone, because we </a:t>
            </a:r>
            <a:r>
              <a:rPr lang="en"/>
              <a:t>combined</a:t>
            </a:r>
            <a:r>
              <a:rPr lang="en"/>
              <a:t> more data </a:t>
            </a:r>
            <a:r>
              <a:rPr lang="en"/>
              <a:t>together</a:t>
            </a:r>
            <a:r>
              <a:rPr lang="en"/>
              <a:t> each </a:t>
            </a:r>
            <a:r>
              <a:rPr lang="en"/>
              <a:t>iteration. </a:t>
            </a:r>
            <a:r>
              <a:rPr lang="en"/>
              <a:t> </a:t>
            </a:r>
            <a:endParaRPr/>
          </a:p>
          <a:p>
            <a:pPr indent="0" lvl="0" marL="0" rtl="0" algn="l">
              <a:spcBef>
                <a:spcPts val="0"/>
              </a:spcBef>
              <a:spcAft>
                <a:spcPts val="0"/>
              </a:spcAft>
              <a:buNone/>
            </a:pPr>
            <a:r>
              <a:rPr lang="en">
                <a:solidFill>
                  <a:schemeClr val="dk1"/>
                </a:solidFill>
              </a:rPr>
              <a: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cd30836046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cd30836046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graph shows loss of our model for </a:t>
            </a:r>
            <a:r>
              <a:rPr lang="en"/>
              <a:t>milestone 5. It had a downward trend in the error on the training data set. </a:t>
            </a:r>
            <a:r>
              <a:rPr lang="en">
                <a:solidFill>
                  <a:schemeClr val="dk1"/>
                </a:solidFill>
              </a:rPr>
              <a:t> Even though there were moments of high variance in the loss graph,</a:t>
            </a:r>
            <a:r>
              <a:rPr lang="en"/>
              <a:t> the model man</a:t>
            </a:r>
            <a:r>
              <a:rPr lang="en"/>
              <a:t>aged to use all the variables input to learn how to predict the change in real GDP accurately.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d550abb958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d550abb958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above figure displays the prediction of the model on test data based on the countries. For Japan, UK, and Canada, our model accurately predicts the real GDP change within a 0.5% percent error. But for other countries like Greece, Malaysia, Spain, and USA the model either over estimated the real GDP change like in Greece and Malaysia, or underestimated the real GDP change like in Spain and USA. From this information, we can count that the model managed to accurately predict the change in real GDP for 4 out of the 8 countries in our data set.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cdca8c790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cdca8c790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conclusion of milestone 5, is that we can reach optimal performance of our model by inputting the 5 short term variables and all 16 long term variables together. Our model showed capabilities in both learning from the training data and predicting on </a:t>
            </a:r>
            <a:r>
              <a:rPr lang="en"/>
              <a:t>unknown</a:t>
            </a:r>
            <a:r>
              <a:rPr lang="en"/>
              <a:t> test data. We can further improve our model in future work by designing similar but simpler neural network models, and use statistical methods to further improve quality of the data that we have.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cdca8c790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cdca8c790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dca8c790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dca8c790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
              <a:t>Our group focused how well neural networks </a:t>
            </a:r>
            <a:r>
              <a:rPr lang="en"/>
              <a:t>perform</a:t>
            </a:r>
            <a:r>
              <a:rPr lang="en"/>
              <a:t> when applied to problems in the field of economics. Specifically, we wanted to see whether our neural network model can predict real GDP change of an economy. In milestone 3, we managed to show that some long term variable inputs are better than others for our model. For milestone 4, we redesign the experiment to reach the optimal performance for our model. For the milestone 5 presentation, we will be looking at the performance of our model when inputting all of the data that we had into our model.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d02747e6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d02747e6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our presentation, we will first go through the Data and data processing for our project. Followed by the neural network architecture that we designed and the experimental setup for milestone 3, 4 and 5 to provide context and comparisons between current and previous results. Then we will explain our evaluation method and what results came out of our experiment. Lastly, we will explain in the discussion and conclusion about the performance of our model when learning the data and how well it did when predicting based on country.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dca8c790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dca8c790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Max</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each country, the training data is the first 13 years. The testing data is the last year.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Short-term variables are “Cost of starting a business % of income per capita”, “Real interest rate: Bank lending rate minus inflation”, “Stock market capitalization w/o top 10 firms percent of total market cap”, “Ratio of car sales to population”, and “Ratio of commercial vehicles sales to population”.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Long term variables are "Capital_Investment", "Labor_Force_Participation", "Fixed_Broadband",</a:t>
            </a:r>
            <a:endParaRPr/>
          </a:p>
          <a:p>
            <a:pPr indent="0" lvl="0" marL="0" rtl="0" algn="l">
              <a:spcBef>
                <a:spcPts val="0"/>
              </a:spcBef>
              <a:spcAft>
                <a:spcPts val="0"/>
              </a:spcAft>
              <a:buClr>
                <a:schemeClr val="dk1"/>
              </a:buClr>
              <a:buSzPts val="1100"/>
              <a:buFont typeface="Arial"/>
              <a:buNone/>
            </a:pPr>
            <a:r>
              <a:rPr lang="en"/>
              <a:t>          "RandD", "Property_Rights", "Freedom_From_Corruption", "Fiscal_Freedom", "Business_Freedom",</a:t>
            </a:r>
            <a:endParaRPr/>
          </a:p>
          <a:p>
            <a:pPr indent="0" lvl="0" marL="0" rtl="0" algn="l">
              <a:spcBef>
                <a:spcPts val="0"/>
              </a:spcBef>
              <a:spcAft>
                <a:spcPts val="0"/>
              </a:spcAft>
              <a:buClr>
                <a:schemeClr val="dk1"/>
              </a:buClr>
              <a:buSzPts val="1100"/>
              <a:buFont typeface="Arial"/>
              <a:buNone/>
            </a:pPr>
            <a:r>
              <a:rPr lang="en"/>
              <a:t>          "Labor_Freedom", "Monetary_Freedom", "Trade_Freedom", "Investment_Freedom", "Financial_Freedom",</a:t>
            </a:r>
            <a:endParaRPr/>
          </a:p>
          <a:p>
            <a:pPr indent="0" lvl="0" marL="0" rtl="0" algn="l">
              <a:spcBef>
                <a:spcPts val="0"/>
              </a:spcBef>
              <a:spcAft>
                <a:spcPts val="0"/>
              </a:spcAft>
              <a:buNone/>
            </a:pPr>
            <a:r>
              <a:rPr lang="en"/>
              <a:t>          "Economic_Freedom_Overall", "Pop_Above_65", "Savings_As_GDP"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Using the inputs appropriate to each milestone, the model estimated what the final economic growth could be. The result would then be compared with the actual economic growth of that year of that country, and mean absolute error would be computed.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While training and for testing, all values are divided by 100 as it seems to improve the model’s performance. All results are </a:t>
            </a:r>
            <a:r>
              <a:rPr lang="en"/>
              <a:t>multiplied by 100 for better interpretation.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cdca8c790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cdca8c790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Max</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From this image, there are 3 places where inputs will get introduced to the model: Input layer 1, input layer 2, input layer 3, where the first 2 are short-term variables while the last consists of long term variables. First, short-term variables from input layer 2 will get trained with 3 dense layers with 50 nodes each. The activation function is LeakyReLU. LeakyReLU differs from ReLU in that if x &lt; 0, x = x * alpha instead of 0. Alpha is 0.2 in this case. There are also dropout layer after the first and second cell with rate as 0.35, 0.5 respectively. Then, the output is concatenated to a newly introduced short-term variable inputs and long-term variables. On the other hand, long-term variables are also trained on a separate branch (the second on in the image) while the concatenate layer continue to train with Dense layer and 4 LSTM cells with 100, 100, 200, 100 nodes respectively. They are all followed by a Dropout layer with rate as 0.35.  Finally, both branches get merged and reached the final Output layer. There is no activation function for the output layer. </a:t>
            </a:r>
            <a:endParaRPr/>
          </a:p>
          <a:p>
            <a:pPr indent="0" lvl="0" marL="0" rtl="0" algn="l">
              <a:spcBef>
                <a:spcPts val="0"/>
              </a:spcBef>
              <a:spcAft>
                <a:spcPts val="0"/>
              </a:spcAft>
              <a:buNone/>
            </a:pPr>
            <a:r>
              <a:rPr lang="en"/>
              <a: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dca8c790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dca8c790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Ryan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Thank you. I will now talk about the experimental setup. This slide goes over how we setup our experiment for milestone 3. The next slide will show how we set it up for milestone 4 and the slide after that will show the experimental setup for milestone 5 to show the difference on what we did between the milestones.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milestone 3 we wanted to see how each of the long term </a:t>
            </a:r>
            <a:r>
              <a:rPr lang="en"/>
              <a:t>variables</a:t>
            </a:r>
            <a:r>
              <a:rPr lang="en"/>
              <a:t> impacted the model accuracy at predicting real GDP by country. We split the data into a training set and a testing set for each individual country. The training set consisted of </a:t>
            </a:r>
            <a:r>
              <a:rPr lang="en"/>
              <a:t>the</a:t>
            </a:r>
            <a:r>
              <a:rPr lang="en"/>
              <a:t> first N-3 data points while the testing set consisted of the last 3 data points.  We then ran our model with each individual country and the 5 </a:t>
            </a:r>
            <a:r>
              <a:rPr lang="en"/>
              <a:t>corresponding short term vailabes (depicted in blue) plus a single long term variable (depicted in orange). We then re-compiled and ran the model for each long term variable replacing the long term variable and evaluated the accuracy each iteration. So the first iteration we ran our model on country 1 plus the 5 short term variables and the first long term variable. Then accessed the accuracy of the model. The second iteration we ran out model on country 1 plus the same 5 short term variables and the second long term variable for that country and accessed the models accuracy. We repeated this process for every long term variable for each country.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550abb958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d550abb958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Ryan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For milestone 4 we combined all data from each of the countries instead of looking at each country individually. Increasing the number of data points for each variable by 8 fold. For milestone 4 we still only looked at individual long term variables. Replacing each one for each iteration and accessed the accuracy of our model for each long term variable and compared those results to milestone 3.</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d550abb95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d550abb95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Ryan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For milestone 5 we combined all of the countries plus all the short term and long term variables and ran a single model to see the overall accuracy of our model. We then compared those results to both milestone 3 and milestone 4. For future work we would have liked to look at every possible combination of variables to see which set of variables resulted in the model with the highest accuracy.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cdca8c790e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cdca8c790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evaluation purposes, we used Mean absolute error to evaluate the </a:t>
            </a:r>
            <a:r>
              <a:rPr lang="en"/>
              <a:t>performance</a:t>
            </a:r>
            <a:r>
              <a:rPr lang="en"/>
              <a:t> of our </a:t>
            </a:r>
            <a:r>
              <a:rPr lang="en"/>
              <a:t>model as seen in the equation on this slide. It is the average of the errors between the prediction of our model and the actual result.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Predicting Real GDP Change</a:t>
            </a:r>
            <a:endParaRPr/>
          </a:p>
          <a:p>
            <a:pPr indent="0" lvl="0" marL="0" rtl="0" algn="ctr">
              <a:spcBef>
                <a:spcPts val="0"/>
              </a:spcBef>
              <a:spcAft>
                <a:spcPts val="0"/>
              </a:spcAft>
              <a:buNone/>
            </a:pPr>
            <a:r>
              <a:rPr lang="en"/>
              <a:t>Milestone 5 : Final Report </a:t>
            </a:r>
            <a:endParaRPr/>
          </a:p>
        </p:txBody>
      </p:sp>
      <p:sp>
        <p:nvSpPr>
          <p:cNvPr id="55" name="Google Shape;55;p13"/>
          <p:cNvSpPr txBox="1"/>
          <p:nvPr>
            <p:ph idx="1" type="subTitle"/>
          </p:nvPr>
        </p:nvSpPr>
        <p:spPr>
          <a:xfrm>
            <a:off x="311700" y="2834125"/>
            <a:ext cx="8520600" cy="19395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Economics Specialist Group</a:t>
            </a:r>
            <a:endParaRPr/>
          </a:p>
          <a:p>
            <a:pPr indent="0" lvl="0" marL="0" rtl="0" algn="ctr">
              <a:spcBef>
                <a:spcPts val="0"/>
              </a:spcBef>
              <a:spcAft>
                <a:spcPts val="0"/>
              </a:spcAft>
              <a:buNone/>
            </a:pPr>
            <a:r>
              <a:rPr lang="en"/>
              <a:t>Izzat Adly</a:t>
            </a:r>
            <a:endParaRPr/>
          </a:p>
          <a:p>
            <a:pPr indent="0" lvl="0" marL="0" rtl="0" algn="ctr">
              <a:spcBef>
                <a:spcPts val="0"/>
              </a:spcBef>
              <a:spcAft>
                <a:spcPts val="0"/>
              </a:spcAft>
              <a:buNone/>
            </a:pPr>
            <a:r>
              <a:rPr lang="en"/>
              <a:t>Ryan Bockmon</a:t>
            </a:r>
            <a:endParaRPr/>
          </a:p>
          <a:p>
            <a:pPr indent="0" lvl="0" marL="0" rtl="0" algn="ctr">
              <a:spcBef>
                <a:spcPts val="0"/>
              </a:spcBef>
              <a:spcAft>
                <a:spcPts val="0"/>
              </a:spcAft>
              <a:buNone/>
            </a:pPr>
            <a:r>
              <a:rPr lang="en"/>
              <a:t>Quan Nguyen (Max)</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Experimental Results/Discussion</a:t>
            </a:r>
            <a:endParaRPr/>
          </a:p>
        </p:txBody>
      </p:sp>
      <p:sp>
        <p:nvSpPr>
          <p:cNvPr id="210" name="Google Shape;210;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11" name="Google Shape;211;p22"/>
          <p:cNvPicPr preferRelativeResize="0"/>
          <p:nvPr/>
        </p:nvPicPr>
        <p:blipFill>
          <a:blip r:embed="rId3">
            <a:alphaModFix/>
          </a:blip>
          <a:stretch>
            <a:fillRect/>
          </a:stretch>
        </p:blipFill>
        <p:spPr>
          <a:xfrm>
            <a:off x="1347788" y="1017725"/>
            <a:ext cx="6448425" cy="3629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based on epochs</a:t>
            </a:r>
            <a:endParaRPr/>
          </a:p>
        </p:txBody>
      </p:sp>
      <p:sp>
        <p:nvSpPr>
          <p:cNvPr id="217" name="Google Shape;217;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18" name="Google Shape;218;p23"/>
          <p:cNvPicPr preferRelativeResize="0"/>
          <p:nvPr/>
        </p:nvPicPr>
        <p:blipFill>
          <a:blip r:embed="rId3">
            <a:alphaModFix/>
          </a:blip>
          <a:stretch>
            <a:fillRect/>
          </a:stretch>
        </p:blipFill>
        <p:spPr>
          <a:xfrm>
            <a:off x="1616875" y="1017725"/>
            <a:ext cx="6055525" cy="3645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performance based on countries for test data</a:t>
            </a:r>
            <a:endParaRPr/>
          </a:p>
        </p:txBody>
      </p:sp>
      <p:sp>
        <p:nvSpPr>
          <p:cNvPr id="224" name="Google Shape;22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25" name="Google Shape;225;p24"/>
          <p:cNvPicPr preferRelativeResize="0"/>
          <p:nvPr/>
        </p:nvPicPr>
        <p:blipFill>
          <a:blip r:embed="rId3">
            <a:alphaModFix/>
          </a:blip>
          <a:stretch>
            <a:fillRect/>
          </a:stretch>
        </p:blipFill>
        <p:spPr>
          <a:xfrm>
            <a:off x="1843075" y="961500"/>
            <a:ext cx="5357826" cy="4036900"/>
          </a:xfrm>
          <a:prstGeom prst="rect">
            <a:avLst/>
          </a:prstGeom>
          <a:noFill/>
          <a:ln>
            <a:noFill/>
          </a:ln>
        </p:spPr>
      </p:pic>
      <p:sp>
        <p:nvSpPr>
          <p:cNvPr id="226" name="Google Shape;226;p24"/>
          <p:cNvSpPr/>
          <p:nvPr/>
        </p:nvSpPr>
        <p:spPr>
          <a:xfrm>
            <a:off x="2524275" y="2745850"/>
            <a:ext cx="257100" cy="6033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4"/>
          <p:cNvSpPr/>
          <p:nvPr/>
        </p:nvSpPr>
        <p:spPr>
          <a:xfrm>
            <a:off x="3606450" y="1246400"/>
            <a:ext cx="257100" cy="2931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4"/>
          <p:cNvSpPr/>
          <p:nvPr/>
        </p:nvSpPr>
        <p:spPr>
          <a:xfrm>
            <a:off x="5727225" y="3140600"/>
            <a:ext cx="257100" cy="4359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4"/>
          <p:cNvSpPr/>
          <p:nvPr/>
        </p:nvSpPr>
        <p:spPr>
          <a:xfrm>
            <a:off x="4672900" y="3183250"/>
            <a:ext cx="257100" cy="6033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4"/>
          <p:cNvSpPr/>
          <p:nvPr/>
        </p:nvSpPr>
        <p:spPr>
          <a:xfrm>
            <a:off x="3062450" y="3250300"/>
            <a:ext cx="257100" cy="765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4"/>
          <p:cNvSpPr/>
          <p:nvPr/>
        </p:nvSpPr>
        <p:spPr>
          <a:xfrm>
            <a:off x="4119050" y="2947700"/>
            <a:ext cx="257100" cy="838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4"/>
          <p:cNvSpPr/>
          <p:nvPr/>
        </p:nvSpPr>
        <p:spPr>
          <a:xfrm>
            <a:off x="6283350" y="2259200"/>
            <a:ext cx="257100" cy="1317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4"/>
          <p:cNvSpPr/>
          <p:nvPr/>
        </p:nvSpPr>
        <p:spPr>
          <a:xfrm>
            <a:off x="5175654" y="2628100"/>
            <a:ext cx="318900" cy="838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39" name="Google Shape;23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By inputting all 5 short term variables and 16 long term variables, our model reached optimal performance. </a:t>
            </a:r>
            <a:endParaRPr/>
          </a:p>
          <a:p>
            <a:pPr indent="-342900" lvl="0" marL="457200" rtl="0" algn="l">
              <a:spcBef>
                <a:spcPts val="0"/>
              </a:spcBef>
              <a:spcAft>
                <a:spcPts val="0"/>
              </a:spcAft>
              <a:buSzPts val="1800"/>
              <a:buChar char="●"/>
            </a:pPr>
            <a:r>
              <a:rPr lang="en"/>
              <a:t>The model was can learn from data and predict on unknown data accurately.</a:t>
            </a:r>
            <a:endParaRPr/>
          </a:p>
          <a:p>
            <a:pPr indent="-342900" lvl="0" marL="457200" rtl="0" algn="l">
              <a:spcBef>
                <a:spcPts val="0"/>
              </a:spcBef>
              <a:spcAft>
                <a:spcPts val="0"/>
              </a:spcAft>
              <a:buSzPts val="1800"/>
              <a:buChar char="●"/>
            </a:pPr>
            <a:r>
              <a:rPr lang="en"/>
              <a:t>To further improve upon the findings, designing a similar but simpler neural network is encouraged.</a:t>
            </a:r>
            <a:endParaRPr/>
          </a:p>
          <a:p>
            <a:pPr indent="-342900" lvl="0" marL="457200" rtl="0" algn="l">
              <a:spcBef>
                <a:spcPts val="0"/>
              </a:spcBef>
              <a:spcAft>
                <a:spcPts val="0"/>
              </a:spcAft>
              <a:buSzPts val="1800"/>
              <a:buChar char="●"/>
            </a:pPr>
            <a:r>
              <a:rPr lang="en"/>
              <a:t>Using statistical methods to clean and preprocess the data properly is also very important for </a:t>
            </a:r>
            <a:r>
              <a:rPr lang="en"/>
              <a:t>future studies.</a:t>
            </a:r>
            <a:endParaRPr/>
          </a:p>
        </p:txBody>
      </p:sp>
      <p:sp>
        <p:nvSpPr>
          <p:cNvPr id="240" name="Google Shape;240;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6"/>
          <p:cNvSpPr txBox="1"/>
          <p:nvPr>
            <p:ph type="title"/>
          </p:nvPr>
        </p:nvSpPr>
        <p:spPr>
          <a:xfrm>
            <a:off x="2715300" y="1280625"/>
            <a:ext cx="3713400" cy="1551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900"/>
              <a:t>Questions?</a:t>
            </a:r>
            <a:endParaRPr sz="3900"/>
          </a:p>
        </p:txBody>
      </p:sp>
      <p:sp>
        <p:nvSpPr>
          <p:cNvPr id="246" name="Google Shape;246;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1" name="Google Shape;61;p14"/>
          <p:cNvSpPr txBox="1"/>
          <p:nvPr>
            <p:ph idx="1" type="body"/>
          </p:nvPr>
        </p:nvSpPr>
        <p:spPr>
          <a:xfrm>
            <a:off x="170050" y="11263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Our project focused on the application neural networks in the field of economics. We wanted to see how well our neural network design would perform when predicting real GDP change</a:t>
            </a:r>
            <a:endParaRPr/>
          </a:p>
          <a:p>
            <a:pPr indent="-342900" lvl="0" marL="457200" rtl="0" algn="l">
              <a:spcBef>
                <a:spcPts val="0"/>
              </a:spcBef>
              <a:spcAft>
                <a:spcPts val="0"/>
              </a:spcAft>
              <a:buSzPts val="1800"/>
              <a:buChar char="●"/>
            </a:pPr>
            <a:r>
              <a:rPr lang="en"/>
              <a:t>For milestone 3, we managed to show that some long term variables are better than others as inputs for our model.</a:t>
            </a:r>
            <a:endParaRPr/>
          </a:p>
          <a:p>
            <a:pPr indent="-342900" lvl="0" marL="457200" rtl="0" algn="l">
              <a:spcBef>
                <a:spcPts val="0"/>
              </a:spcBef>
              <a:spcAft>
                <a:spcPts val="0"/>
              </a:spcAft>
              <a:buSzPts val="1800"/>
              <a:buChar char="●"/>
            </a:pPr>
            <a:r>
              <a:rPr lang="en"/>
              <a:t>For milestone 4, we redesign the experiment to allow for optimal performance by our model. </a:t>
            </a:r>
            <a:endParaRPr/>
          </a:p>
          <a:p>
            <a:pPr indent="-342900" lvl="0" marL="457200" rtl="0" algn="l">
              <a:spcBef>
                <a:spcPts val="0"/>
              </a:spcBef>
              <a:spcAft>
                <a:spcPts val="0"/>
              </a:spcAft>
              <a:buSzPts val="1800"/>
              <a:buChar char="●"/>
            </a:pPr>
            <a:r>
              <a:rPr lang="en"/>
              <a:t>For </a:t>
            </a:r>
            <a:r>
              <a:rPr lang="en"/>
              <a:t>milestone</a:t>
            </a:r>
            <a:r>
              <a:rPr lang="en"/>
              <a:t> 5, we </a:t>
            </a:r>
            <a:r>
              <a:rPr lang="en"/>
              <a:t>wanted to see how well the model did when inputting all the data that we had.</a:t>
            </a:r>
            <a:endParaRPr/>
          </a:p>
        </p:txBody>
      </p:sp>
      <p:sp>
        <p:nvSpPr>
          <p:cNvPr id="62" name="Google Shape;62;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 </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Data and data processing</a:t>
            </a:r>
            <a:endParaRPr/>
          </a:p>
          <a:p>
            <a:pPr indent="-342900" lvl="0" marL="457200" rtl="0" algn="l">
              <a:spcBef>
                <a:spcPts val="0"/>
              </a:spcBef>
              <a:spcAft>
                <a:spcPts val="0"/>
              </a:spcAft>
              <a:buSzPts val="1800"/>
              <a:buChar char="●"/>
            </a:pPr>
            <a:r>
              <a:rPr lang="en"/>
              <a:t>NN </a:t>
            </a:r>
            <a:r>
              <a:rPr lang="en"/>
              <a:t>architecture</a:t>
            </a:r>
            <a:endParaRPr/>
          </a:p>
          <a:p>
            <a:pPr indent="-342900" lvl="0" marL="457200" rtl="0" algn="l">
              <a:spcBef>
                <a:spcPts val="0"/>
              </a:spcBef>
              <a:spcAft>
                <a:spcPts val="0"/>
              </a:spcAft>
              <a:buSzPts val="1800"/>
              <a:buChar char="●"/>
            </a:pPr>
            <a:r>
              <a:rPr lang="en"/>
              <a:t>Experimental setup  </a:t>
            </a:r>
            <a:endParaRPr/>
          </a:p>
          <a:p>
            <a:pPr indent="-317500" lvl="1" marL="914400" rtl="0" algn="l">
              <a:spcBef>
                <a:spcPts val="0"/>
              </a:spcBef>
              <a:spcAft>
                <a:spcPts val="0"/>
              </a:spcAft>
              <a:buSzPts val="1400"/>
              <a:buChar char="○"/>
            </a:pPr>
            <a:r>
              <a:rPr lang="en"/>
              <a:t>Milestone 3 </a:t>
            </a:r>
            <a:endParaRPr/>
          </a:p>
          <a:p>
            <a:pPr indent="-317500" lvl="1" marL="914400" rtl="0" algn="l">
              <a:spcBef>
                <a:spcPts val="0"/>
              </a:spcBef>
              <a:spcAft>
                <a:spcPts val="0"/>
              </a:spcAft>
              <a:buSzPts val="1400"/>
              <a:buChar char="○"/>
            </a:pPr>
            <a:r>
              <a:rPr lang="en"/>
              <a:t>Milestone 4 </a:t>
            </a:r>
            <a:endParaRPr/>
          </a:p>
          <a:p>
            <a:pPr indent="-317500" lvl="1" marL="914400" rtl="0" algn="l">
              <a:spcBef>
                <a:spcPts val="0"/>
              </a:spcBef>
              <a:spcAft>
                <a:spcPts val="0"/>
              </a:spcAft>
              <a:buSzPts val="1400"/>
              <a:buChar char="○"/>
            </a:pPr>
            <a:r>
              <a:rPr lang="en"/>
              <a:t>Milestone 5</a:t>
            </a:r>
            <a:endParaRPr/>
          </a:p>
          <a:p>
            <a:pPr indent="-342900" lvl="0" marL="457200" rtl="0" algn="l">
              <a:spcBef>
                <a:spcPts val="0"/>
              </a:spcBef>
              <a:spcAft>
                <a:spcPts val="0"/>
              </a:spcAft>
              <a:buSzPts val="1800"/>
              <a:buChar char="●"/>
            </a:pPr>
            <a:r>
              <a:rPr lang="en"/>
              <a:t>Evaluation Method</a:t>
            </a:r>
            <a:endParaRPr/>
          </a:p>
          <a:p>
            <a:pPr indent="-342900" lvl="0" marL="457200" rtl="0" algn="l">
              <a:spcBef>
                <a:spcPts val="0"/>
              </a:spcBef>
              <a:spcAft>
                <a:spcPts val="0"/>
              </a:spcAft>
              <a:buSzPts val="1800"/>
              <a:buChar char="●"/>
            </a:pPr>
            <a:r>
              <a:rPr lang="en"/>
              <a:t>Experimental Results/Discussion</a:t>
            </a:r>
            <a:endParaRPr/>
          </a:p>
          <a:p>
            <a:pPr indent="-317500" lvl="1" marL="914400" rtl="0" algn="l">
              <a:spcBef>
                <a:spcPts val="0"/>
              </a:spcBef>
              <a:spcAft>
                <a:spcPts val="0"/>
              </a:spcAft>
              <a:buSzPts val="1400"/>
              <a:buChar char="○"/>
            </a:pPr>
            <a:r>
              <a:rPr lang="en"/>
              <a:t>Learning performance</a:t>
            </a:r>
            <a:endParaRPr/>
          </a:p>
          <a:p>
            <a:pPr indent="-317500" lvl="1" marL="914400" rtl="0" algn="l">
              <a:spcBef>
                <a:spcPts val="0"/>
              </a:spcBef>
              <a:spcAft>
                <a:spcPts val="0"/>
              </a:spcAft>
              <a:buSzPts val="1400"/>
              <a:buChar char="○"/>
            </a:pPr>
            <a:r>
              <a:rPr lang="en"/>
              <a:t>Model performance based on countries for test data </a:t>
            </a:r>
            <a:endParaRPr/>
          </a:p>
          <a:p>
            <a:pPr indent="-342900" lvl="0" marL="457200" rtl="0" algn="l">
              <a:spcBef>
                <a:spcPts val="0"/>
              </a:spcBef>
              <a:spcAft>
                <a:spcPts val="0"/>
              </a:spcAft>
              <a:buSzPts val="1800"/>
              <a:buChar char="●"/>
            </a:pPr>
            <a:r>
              <a:rPr lang="en"/>
              <a:t>Conclusion</a:t>
            </a:r>
            <a:endParaRPr/>
          </a:p>
        </p:txBody>
      </p:sp>
      <p:sp>
        <p:nvSpPr>
          <p:cNvPr id="69" name="Google Shape;69;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and data processing</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CSV format</a:t>
            </a:r>
            <a:endParaRPr/>
          </a:p>
          <a:p>
            <a:pPr indent="-342900" lvl="0" marL="457200" rtl="0" algn="l">
              <a:spcBef>
                <a:spcPts val="0"/>
              </a:spcBef>
              <a:spcAft>
                <a:spcPts val="0"/>
              </a:spcAft>
              <a:buSzPts val="1800"/>
              <a:buChar char="●"/>
            </a:pPr>
            <a:r>
              <a:rPr lang="en"/>
              <a:t>Independent variables are columns. (16 long term variables, 5 short term variables). </a:t>
            </a:r>
            <a:endParaRPr/>
          </a:p>
          <a:p>
            <a:pPr indent="-342900" lvl="0" marL="457200" rtl="0" algn="l">
              <a:spcBef>
                <a:spcPts val="0"/>
              </a:spcBef>
              <a:spcAft>
                <a:spcPts val="0"/>
              </a:spcAft>
              <a:buSzPts val="1800"/>
              <a:buChar char="●"/>
            </a:pPr>
            <a:r>
              <a:rPr lang="en"/>
              <a:t>Each instance is either a training data or testing data. </a:t>
            </a:r>
            <a:endParaRPr/>
          </a:p>
          <a:p>
            <a:pPr indent="-342900" lvl="0" marL="457200" rtl="0" algn="l">
              <a:spcBef>
                <a:spcPts val="0"/>
              </a:spcBef>
              <a:spcAft>
                <a:spcPts val="0"/>
              </a:spcAft>
              <a:buSzPts val="1800"/>
              <a:buChar char="●"/>
            </a:pPr>
            <a:r>
              <a:rPr lang="en"/>
              <a:t>8 interested countries. </a:t>
            </a:r>
            <a:endParaRPr/>
          </a:p>
        </p:txBody>
      </p:sp>
      <p:pic>
        <p:nvPicPr>
          <p:cNvPr id="76" name="Google Shape;76;p16"/>
          <p:cNvPicPr preferRelativeResize="0"/>
          <p:nvPr/>
        </p:nvPicPr>
        <p:blipFill rotWithShape="1">
          <a:blip r:embed="rId3">
            <a:alphaModFix/>
          </a:blip>
          <a:srcRect b="58324" l="0" r="0" t="0"/>
          <a:stretch/>
        </p:blipFill>
        <p:spPr>
          <a:xfrm>
            <a:off x="50375" y="3425450"/>
            <a:ext cx="9043225" cy="1143425"/>
          </a:xfrm>
          <a:prstGeom prst="rect">
            <a:avLst/>
          </a:prstGeom>
          <a:noFill/>
          <a:ln>
            <a:noFill/>
          </a:ln>
        </p:spPr>
      </p:pic>
      <p:sp>
        <p:nvSpPr>
          <p:cNvPr id="77" name="Google Shape;77;p16"/>
          <p:cNvSpPr txBox="1"/>
          <p:nvPr/>
        </p:nvSpPr>
        <p:spPr>
          <a:xfrm>
            <a:off x="50375" y="4703625"/>
            <a:ext cx="733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rgbClr val="4A86E8"/>
                </a:solidFill>
              </a:rPr>
              <a:t>Image 1: Example csv format</a:t>
            </a:r>
            <a:endParaRPr i="1">
              <a:solidFill>
                <a:srgbClr val="4A86E8"/>
              </a:solidFill>
            </a:endParaRPr>
          </a:p>
        </p:txBody>
      </p:sp>
      <p:sp>
        <p:nvSpPr>
          <p:cNvPr id="78" name="Google Shape;7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7"/>
          <p:cNvPicPr preferRelativeResize="0"/>
          <p:nvPr/>
        </p:nvPicPr>
        <p:blipFill>
          <a:blip r:embed="rId3">
            <a:alphaModFix/>
          </a:blip>
          <a:stretch>
            <a:fillRect/>
          </a:stretch>
        </p:blipFill>
        <p:spPr>
          <a:xfrm>
            <a:off x="271025" y="445025"/>
            <a:ext cx="8214101" cy="4419951"/>
          </a:xfrm>
          <a:prstGeom prst="rect">
            <a:avLst/>
          </a:prstGeom>
          <a:noFill/>
          <a:ln>
            <a:noFill/>
          </a:ln>
        </p:spPr>
      </p:pic>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NN A</a:t>
            </a:r>
            <a:r>
              <a:rPr lang="en"/>
              <a:t>rchitecture</a:t>
            </a:r>
            <a:endParaRPr/>
          </a:p>
        </p:txBody>
      </p:sp>
      <p:sp>
        <p:nvSpPr>
          <p:cNvPr id="85" name="Google Shape;85;p17"/>
          <p:cNvSpPr txBox="1"/>
          <p:nvPr/>
        </p:nvSpPr>
        <p:spPr>
          <a:xfrm>
            <a:off x="449100" y="3759975"/>
            <a:ext cx="733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rgbClr val="3C78D8"/>
                </a:solidFill>
              </a:rPr>
              <a:t>Image 2: Example of our NN architecture</a:t>
            </a:r>
            <a:endParaRPr i="1">
              <a:solidFill>
                <a:srgbClr val="3C78D8"/>
              </a:solidFill>
            </a:endParaRPr>
          </a:p>
        </p:txBody>
      </p:sp>
      <p:sp>
        <p:nvSpPr>
          <p:cNvPr id="86" name="Google Shape;86;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p:nvPr/>
        </p:nvSpPr>
        <p:spPr>
          <a:xfrm>
            <a:off x="1208200" y="1031125"/>
            <a:ext cx="7567800" cy="1778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Country 1</a:t>
            </a:r>
            <a:endParaRPr/>
          </a:p>
          <a:p>
            <a:pPr indent="0" lvl="0" marL="0" rtl="0" algn="l">
              <a:spcBef>
                <a:spcPts val="0"/>
              </a:spcBef>
              <a:spcAft>
                <a:spcPts val="0"/>
              </a:spcAft>
              <a:buNone/>
            </a:pPr>
            <a:r>
              <a:t/>
            </a:r>
            <a:endParaRPr/>
          </a:p>
        </p:txBody>
      </p:sp>
      <p:sp>
        <p:nvSpPr>
          <p:cNvPr id="92" name="Google Shape;92;p18"/>
          <p:cNvSpPr txBox="1"/>
          <p:nvPr>
            <p:ph type="title"/>
          </p:nvPr>
        </p:nvSpPr>
        <p:spPr>
          <a:xfrm>
            <a:off x="311700" y="56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Experimental Setup (Milestone 3)</a:t>
            </a:r>
            <a:endParaRPr/>
          </a:p>
        </p:txBody>
      </p:sp>
      <p:sp>
        <p:nvSpPr>
          <p:cNvPr id="93" name="Google Shape;93;p18"/>
          <p:cNvSpPr txBox="1"/>
          <p:nvPr>
            <p:ph idx="12" type="sldNum"/>
          </p:nvPr>
        </p:nvSpPr>
        <p:spPr>
          <a:xfrm>
            <a:off x="8471608" y="46995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4" name="Google Shape;94;p18"/>
          <p:cNvSpPr/>
          <p:nvPr/>
        </p:nvSpPr>
        <p:spPr>
          <a:xfrm>
            <a:off x="2384200" y="1195225"/>
            <a:ext cx="468900" cy="977700"/>
          </a:xfrm>
          <a:prstGeom prst="roundRect">
            <a:avLst>
              <a:gd fmla="val 16667"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8"/>
          <p:cNvSpPr/>
          <p:nvPr/>
        </p:nvSpPr>
        <p:spPr>
          <a:xfrm>
            <a:off x="2536600" y="1347625"/>
            <a:ext cx="468900" cy="977700"/>
          </a:xfrm>
          <a:prstGeom prst="roundRect">
            <a:avLst>
              <a:gd fmla="val 16667"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8"/>
          <p:cNvSpPr/>
          <p:nvPr/>
        </p:nvSpPr>
        <p:spPr>
          <a:xfrm>
            <a:off x="2689000" y="1500025"/>
            <a:ext cx="468900" cy="977700"/>
          </a:xfrm>
          <a:prstGeom prst="roundRect">
            <a:avLst>
              <a:gd fmla="val 16667"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8"/>
          <p:cNvSpPr/>
          <p:nvPr/>
        </p:nvSpPr>
        <p:spPr>
          <a:xfrm>
            <a:off x="2841400" y="1652425"/>
            <a:ext cx="468900" cy="977700"/>
          </a:xfrm>
          <a:prstGeom prst="roundRect">
            <a:avLst>
              <a:gd fmla="val 16667"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8"/>
          <p:cNvSpPr/>
          <p:nvPr/>
        </p:nvSpPr>
        <p:spPr>
          <a:xfrm>
            <a:off x="2993800" y="1804825"/>
            <a:ext cx="468900" cy="977700"/>
          </a:xfrm>
          <a:prstGeom prst="roundRect">
            <a:avLst>
              <a:gd fmla="val 16667"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5</a:t>
            </a:r>
            <a:endParaRPr/>
          </a:p>
        </p:txBody>
      </p:sp>
      <p:sp>
        <p:nvSpPr>
          <p:cNvPr id="99" name="Google Shape;99;p18"/>
          <p:cNvSpPr txBox="1"/>
          <p:nvPr/>
        </p:nvSpPr>
        <p:spPr>
          <a:xfrm>
            <a:off x="2062650" y="629350"/>
            <a:ext cx="185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Short Term variables</a:t>
            </a:r>
            <a:endParaRPr/>
          </a:p>
        </p:txBody>
      </p:sp>
      <p:sp>
        <p:nvSpPr>
          <p:cNvPr id="100" name="Google Shape;100;p18"/>
          <p:cNvSpPr txBox="1"/>
          <p:nvPr/>
        </p:nvSpPr>
        <p:spPr>
          <a:xfrm>
            <a:off x="3913950" y="1681063"/>
            <a:ext cx="294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t>+</a:t>
            </a:r>
            <a:endParaRPr sz="2800"/>
          </a:p>
        </p:txBody>
      </p:sp>
      <p:sp>
        <p:nvSpPr>
          <p:cNvPr id="101" name="Google Shape;101;p18"/>
          <p:cNvSpPr txBox="1"/>
          <p:nvPr/>
        </p:nvSpPr>
        <p:spPr>
          <a:xfrm>
            <a:off x="4704175" y="672825"/>
            <a:ext cx="734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Long Term</a:t>
            </a:r>
            <a:r>
              <a:rPr lang="en"/>
              <a:t> Variables</a:t>
            </a:r>
            <a:endParaRPr/>
          </a:p>
        </p:txBody>
      </p:sp>
      <p:sp>
        <p:nvSpPr>
          <p:cNvPr id="102" name="Google Shape;102;p18"/>
          <p:cNvSpPr/>
          <p:nvPr/>
        </p:nvSpPr>
        <p:spPr>
          <a:xfrm>
            <a:off x="4668350" y="1396825"/>
            <a:ext cx="548700" cy="11841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1</a:t>
            </a:r>
            <a:endParaRPr/>
          </a:p>
        </p:txBody>
      </p:sp>
      <p:sp>
        <p:nvSpPr>
          <p:cNvPr id="103" name="Google Shape;103;p18"/>
          <p:cNvSpPr/>
          <p:nvPr/>
        </p:nvSpPr>
        <p:spPr>
          <a:xfrm>
            <a:off x="6142225" y="1099800"/>
            <a:ext cx="548700" cy="11841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1</a:t>
            </a:r>
            <a:endParaRPr/>
          </a:p>
        </p:txBody>
      </p:sp>
      <p:sp>
        <p:nvSpPr>
          <p:cNvPr id="104" name="Google Shape;104;p18"/>
          <p:cNvSpPr/>
          <p:nvPr/>
        </p:nvSpPr>
        <p:spPr>
          <a:xfrm>
            <a:off x="6311925" y="1261675"/>
            <a:ext cx="548700" cy="11841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1</a:t>
            </a:r>
            <a:endParaRPr/>
          </a:p>
        </p:txBody>
      </p:sp>
      <p:sp>
        <p:nvSpPr>
          <p:cNvPr id="105" name="Google Shape;105;p18"/>
          <p:cNvSpPr/>
          <p:nvPr/>
        </p:nvSpPr>
        <p:spPr>
          <a:xfrm>
            <a:off x="6464325" y="1404475"/>
            <a:ext cx="548700" cy="11841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1</a:t>
            </a:r>
            <a:endParaRPr/>
          </a:p>
        </p:txBody>
      </p:sp>
      <p:sp>
        <p:nvSpPr>
          <p:cNvPr id="106" name="Google Shape;106;p18"/>
          <p:cNvSpPr/>
          <p:nvPr/>
        </p:nvSpPr>
        <p:spPr>
          <a:xfrm>
            <a:off x="6635113" y="1566363"/>
            <a:ext cx="548700" cy="11841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5</a:t>
            </a:r>
            <a:endParaRPr/>
          </a:p>
        </p:txBody>
      </p:sp>
      <p:sp>
        <p:nvSpPr>
          <p:cNvPr id="107" name="Google Shape;107;p18"/>
          <p:cNvSpPr/>
          <p:nvPr/>
        </p:nvSpPr>
        <p:spPr>
          <a:xfrm>
            <a:off x="1208200" y="2920025"/>
            <a:ext cx="7567800" cy="191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Country 1</a:t>
            </a:r>
            <a:endParaRPr/>
          </a:p>
        </p:txBody>
      </p:sp>
      <p:sp>
        <p:nvSpPr>
          <p:cNvPr id="108" name="Google Shape;108;p18"/>
          <p:cNvSpPr/>
          <p:nvPr/>
        </p:nvSpPr>
        <p:spPr>
          <a:xfrm>
            <a:off x="7311325" y="1099663"/>
            <a:ext cx="548700" cy="11841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1</a:t>
            </a:r>
            <a:endParaRPr/>
          </a:p>
        </p:txBody>
      </p:sp>
      <p:sp>
        <p:nvSpPr>
          <p:cNvPr id="109" name="Google Shape;109;p18"/>
          <p:cNvSpPr/>
          <p:nvPr/>
        </p:nvSpPr>
        <p:spPr>
          <a:xfrm>
            <a:off x="7463725" y="1252063"/>
            <a:ext cx="548700" cy="11841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1</a:t>
            </a:r>
            <a:endParaRPr/>
          </a:p>
        </p:txBody>
      </p:sp>
      <p:sp>
        <p:nvSpPr>
          <p:cNvPr id="110" name="Google Shape;110;p18"/>
          <p:cNvSpPr/>
          <p:nvPr/>
        </p:nvSpPr>
        <p:spPr>
          <a:xfrm>
            <a:off x="7616125" y="1404463"/>
            <a:ext cx="548700" cy="11841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1</a:t>
            </a:r>
            <a:endParaRPr/>
          </a:p>
        </p:txBody>
      </p:sp>
      <p:sp>
        <p:nvSpPr>
          <p:cNvPr id="111" name="Google Shape;111;p18"/>
          <p:cNvSpPr/>
          <p:nvPr/>
        </p:nvSpPr>
        <p:spPr>
          <a:xfrm>
            <a:off x="7768525" y="1556863"/>
            <a:ext cx="548700" cy="11841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16</a:t>
            </a:r>
            <a:endParaRPr/>
          </a:p>
        </p:txBody>
      </p:sp>
      <p:cxnSp>
        <p:nvCxnSpPr>
          <p:cNvPr id="112" name="Google Shape;112;p18"/>
          <p:cNvCxnSpPr/>
          <p:nvPr/>
        </p:nvCxnSpPr>
        <p:spPr>
          <a:xfrm>
            <a:off x="5695350" y="1061275"/>
            <a:ext cx="13500" cy="1728000"/>
          </a:xfrm>
          <a:prstGeom prst="straightConnector1">
            <a:avLst/>
          </a:prstGeom>
          <a:noFill/>
          <a:ln cap="flat" cmpd="sng" w="9525">
            <a:solidFill>
              <a:schemeClr val="dk2"/>
            </a:solidFill>
            <a:prstDash val="solid"/>
            <a:round/>
            <a:headEnd len="med" w="med" type="none"/>
            <a:tailEnd len="med" w="med" type="none"/>
          </a:ln>
        </p:spPr>
      </p:cxnSp>
      <p:sp>
        <p:nvSpPr>
          <p:cNvPr id="113" name="Google Shape;113;p18"/>
          <p:cNvSpPr txBox="1"/>
          <p:nvPr/>
        </p:nvSpPr>
        <p:spPr>
          <a:xfrm>
            <a:off x="139050" y="1653625"/>
            <a:ext cx="10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Iteration 1</a:t>
            </a:r>
            <a:endParaRPr/>
          </a:p>
        </p:txBody>
      </p:sp>
      <p:sp>
        <p:nvSpPr>
          <p:cNvPr id="114" name="Google Shape;114;p18"/>
          <p:cNvSpPr/>
          <p:nvPr/>
        </p:nvSpPr>
        <p:spPr>
          <a:xfrm>
            <a:off x="2449050" y="3112300"/>
            <a:ext cx="468900" cy="977700"/>
          </a:xfrm>
          <a:prstGeom prst="roundRect">
            <a:avLst>
              <a:gd fmla="val 16667"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p:nvPr/>
        </p:nvSpPr>
        <p:spPr>
          <a:xfrm>
            <a:off x="2601450" y="3264700"/>
            <a:ext cx="468900" cy="977700"/>
          </a:xfrm>
          <a:prstGeom prst="roundRect">
            <a:avLst>
              <a:gd fmla="val 16667"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8"/>
          <p:cNvSpPr/>
          <p:nvPr/>
        </p:nvSpPr>
        <p:spPr>
          <a:xfrm>
            <a:off x="2753850" y="3417100"/>
            <a:ext cx="468900" cy="977700"/>
          </a:xfrm>
          <a:prstGeom prst="roundRect">
            <a:avLst>
              <a:gd fmla="val 16667"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8"/>
          <p:cNvSpPr/>
          <p:nvPr/>
        </p:nvSpPr>
        <p:spPr>
          <a:xfrm>
            <a:off x="2906250" y="3569500"/>
            <a:ext cx="468900" cy="977700"/>
          </a:xfrm>
          <a:prstGeom prst="roundRect">
            <a:avLst>
              <a:gd fmla="val 16667"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8"/>
          <p:cNvSpPr/>
          <p:nvPr/>
        </p:nvSpPr>
        <p:spPr>
          <a:xfrm>
            <a:off x="3058650" y="3721900"/>
            <a:ext cx="468900" cy="977700"/>
          </a:xfrm>
          <a:prstGeom prst="roundRect">
            <a:avLst>
              <a:gd fmla="val 16667"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5</a:t>
            </a:r>
            <a:endParaRPr/>
          </a:p>
        </p:txBody>
      </p:sp>
      <p:sp>
        <p:nvSpPr>
          <p:cNvPr id="119" name="Google Shape;119;p18"/>
          <p:cNvSpPr txBox="1"/>
          <p:nvPr/>
        </p:nvSpPr>
        <p:spPr>
          <a:xfrm>
            <a:off x="3819000" y="3666475"/>
            <a:ext cx="389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dk1"/>
                </a:solidFill>
              </a:rPr>
              <a:t>+</a:t>
            </a:r>
            <a:endParaRPr sz="2800">
              <a:solidFill>
                <a:schemeClr val="dk1"/>
              </a:solidFill>
            </a:endParaRPr>
          </a:p>
        </p:txBody>
      </p:sp>
      <p:sp>
        <p:nvSpPr>
          <p:cNvPr id="120" name="Google Shape;120;p18"/>
          <p:cNvSpPr/>
          <p:nvPr/>
        </p:nvSpPr>
        <p:spPr>
          <a:xfrm>
            <a:off x="4677675" y="3376975"/>
            <a:ext cx="548700" cy="11841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2</a:t>
            </a:r>
            <a:endParaRPr/>
          </a:p>
        </p:txBody>
      </p:sp>
      <p:cxnSp>
        <p:nvCxnSpPr>
          <p:cNvPr id="121" name="Google Shape;121;p18"/>
          <p:cNvCxnSpPr/>
          <p:nvPr/>
        </p:nvCxnSpPr>
        <p:spPr>
          <a:xfrm>
            <a:off x="5708750" y="2928050"/>
            <a:ext cx="300" cy="1868400"/>
          </a:xfrm>
          <a:prstGeom prst="straightConnector1">
            <a:avLst/>
          </a:prstGeom>
          <a:noFill/>
          <a:ln cap="flat" cmpd="sng" w="9525">
            <a:solidFill>
              <a:schemeClr val="dk2"/>
            </a:solidFill>
            <a:prstDash val="solid"/>
            <a:round/>
            <a:headEnd len="med" w="med" type="none"/>
            <a:tailEnd len="med" w="med" type="none"/>
          </a:ln>
        </p:spPr>
      </p:cxnSp>
      <p:sp>
        <p:nvSpPr>
          <p:cNvPr id="122" name="Google Shape;122;p18"/>
          <p:cNvSpPr/>
          <p:nvPr/>
        </p:nvSpPr>
        <p:spPr>
          <a:xfrm>
            <a:off x="6272275" y="3091400"/>
            <a:ext cx="548700" cy="11841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1</a:t>
            </a:r>
            <a:endParaRPr/>
          </a:p>
        </p:txBody>
      </p:sp>
      <p:sp>
        <p:nvSpPr>
          <p:cNvPr id="123" name="Google Shape;123;p18"/>
          <p:cNvSpPr/>
          <p:nvPr/>
        </p:nvSpPr>
        <p:spPr>
          <a:xfrm>
            <a:off x="6424675" y="3243800"/>
            <a:ext cx="548700" cy="11841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1</a:t>
            </a:r>
            <a:endParaRPr/>
          </a:p>
        </p:txBody>
      </p:sp>
      <p:sp>
        <p:nvSpPr>
          <p:cNvPr id="124" name="Google Shape;124;p18"/>
          <p:cNvSpPr/>
          <p:nvPr/>
        </p:nvSpPr>
        <p:spPr>
          <a:xfrm>
            <a:off x="6577075" y="3396200"/>
            <a:ext cx="548700" cy="11841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1</a:t>
            </a:r>
            <a:endParaRPr/>
          </a:p>
        </p:txBody>
      </p:sp>
      <p:sp>
        <p:nvSpPr>
          <p:cNvPr id="125" name="Google Shape;125;p18"/>
          <p:cNvSpPr/>
          <p:nvPr/>
        </p:nvSpPr>
        <p:spPr>
          <a:xfrm>
            <a:off x="6729475" y="3548600"/>
            <a:ext cx="548700" cy="11841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5</a:t>
            </a:r>
            <a:endParaRPr/>
          </a:p>
        </p:txBody>
      </p:sp>
      <p:sp>
        <p:nvSpPr>
          <p:cNvPr id="126" name="Google Shape;126;p18"/>
          <p:cNvSpPr/>
          <p:nvPr/>
        </p:nvSpPr>
        <p:spPr>
          <a:xfrm>
            <a:off x="7465700" y="3022838"/>
            <a:ext cx="548700" cy="11841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1</a:t>
            </a:r>
            <a:endParaRPr/>
          </a:p>
        </p:txBody>
      </p:sp>
      <p:sp>
        <p:nvSpPr>
          <p:cNvPr id="127" name="Google Shape;127;p18"/>
          <p:cNvSpPr/>
          <p:nvPr/>
        </p:nvSpPr>
        <p:spPr>
          <a:xfrm>
            <a:off x="7618100" y="3175238"/>
            <a:ext cx="548700" cy="11841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1</a:t>
            </a:r>
            <a:endParaRPr/>
          </a:p>
        </p:txBody>
      </p:sp>
      <p:sp>
        <p:nvSpPr>
          <p:cNvPr id="128" name="Google Shape;128;p18"/>
          <p:cNvSpPr/>
          <p:nvPr/>
        </p:nvSpPr>
        <p:spPr>
          <a:xfrm>
            <a:off x="7770500" y="3327638"/>
            <a:ext cx="548700" cy="11841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1</a:t>
            </a:r>
            <a:endParaRPr/>
          </a:p>
        </p:txBody>
      </p:sp>
      <p:sp>
        <p:nvSpPr>
          <p:cNvPr id="129" name="Google Shape;129;p18"/>
          <p:cNvSpPr/>
          <p:nvPr/>
        </p:nvSpPr>
        <p:spPr>
          <a:xfrm>
            <a:off x="7922900" y="3480038"/>
            <a:ext cx="548700" cy="11841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16</a:t>
            </a:r>
            <a:endParaRPr/>
          </a:p>
        </p:txBody>
      </p:sp>
      <p:sp>
        <p:nvSpPr>
          <p:cNvPr id="130" name="Google Shape;130;p18"/>
          <p:cNvSpPr txBox="1"/>
          <p:nvPr/>
        </p:nvSpPr>
        <p:spPr>
          <a:xfrm>
            <a:off x="139050" y="3677675"/>
            <a:ext cx="10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Iteration 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p:nvPr/>
        </p:nvSpPr>
        <p:spPr>
          <a:xfrm>
            <a:off x="1208200" y="1031125"/>
            <a:ext cx="7567800" cy="1778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Country 1</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Country 2</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Country 3</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Country 8</a:t>
            </a:r>
            <a:endParaRPr/>
          </a:p>
          <a:p>
            <a:pPr indent="0" lvl="0" marL="0" rtl="0" algn="l">
              <a:spcBef>
                <a:spcPts val="0"/>
              </a:spcBef>
              <a:spcAft>
                <a:spcPts val="0"/>
              </a:spcAft>
              <a:buNone/>
            </a:pPr>
            <a:r>
              <a:t/>
            </a:r>
            <a:endParaRPr/>
          </a:p>
        </p:txBody>
      </p:sp>
      <p:sp>
        <p:nvSpPr>
          <p:cNvPr id="136" name="Google Shape;136;p19"/>
          <p:cNvSpPr txBox="1"/>
          <p:nvPr>
            <p:ph type="title"/>
          </p:nvPr>
        </p:nvSpPr>
        <p:spPr>
          <a:xfrm>
            <a:off x="311700" y="56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Experimental Setup (Milestone 4)</a:t>
            </a:r>
            <a:endParaRPr/>
          </a:p>
        </p:txBody>
      </p:sp>
      <p:sp>
        <p:nvSpPr>
          <p:cNvPr id="137" name="Google Shape;137;p19"/>
          <p:cNvSpPr txBox="1"/>
          <p:nvPr>
            <p:ph idx="12" type="sldNum"/>
          </p:nvPr>
        </p:nvSpPr>
        <p:spPr>
          <a:xfrm>
            <a:off x="8471608" y="46995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8" name="Google Shape;138;p19"/>
          <p:cNvSpPr/>
          <p:nvPr/>
        </p:nvSpPr>
        <p:spPr>
          <a:xfrm>
            <a:off x="2384200" y="1195225"/>
            <a:ext cx="468900" cy="977700"/>
          </a:xfrm>
          <a:prstGeom prst="roundRect">
            <a:avLst>
              <a:gd fmla="val 16667"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9"/>
          <p:cNvSpPr/>
          <p:nvPr/>
        </p:nvSpPr>
        <p:spPr>
          <a:xfrm>
            <a:off x="2536600" y="1347625"/>
            <a:ext cx="468900" cy="977700"/>
          </a:xfrm>
          <a:prstGeom prst="roundRect">
            <a:avLst>
              <a:gd fmla="val 16667"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9"/>
          <p:cNvSpPr/>
          <p:nvPr/>
        </p:nvSpPr>
        <p:spPr>
          <a:xfrm>
            <a:off x="2689000" y="1500025"/>
            <a:ext cx="468900" cy="977700"/>
          </a:xfrm>
          <a:prstGeom prst="roundRect">
            <a:avLst>
              <a:gd fmla="val 16667"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9"/>
          <p:cNvSpPr/>
          <p:nvPr/>
        </p:nvSpPr>
        <p:spPr>
          <a:xfrm>
            <a:off x="2841400" y="1652425"/>
            <a:ext cx="468900" cy="977700"/>
          </a:xfrm>
          <a:prstGeom prst="roundRect">
            <a:avLst>
              <a:gd fmla="val 16667"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9"/>
          <p:cNvSpPr/>
          <p:nvPr/>
        </p:nvSpPr>
        <p:spPr>
          <a:xfrm>
            <a:off x="2993800" y="1804825"/>
            <a:ext cx="468900" cy="977700"/>
          </a:xfrm>
          <a:prstGeom prst="roundRect">
            <a:avLst>
              <a:gd fmla="val 16667"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5</a:t>
            </a:r>
            <a:endParaRPr/>
          </a:p>
        </p:txBody>
      </p:sp>
      <p:sp>
        <p:nvSpPr>
          <p:cNvPr id="143" name="Google Shape;143;p19"/>
          <p:cNvSpPr txBox="1"/>
          <p:nvPr/>
        </p:nvSpPr>
        <p:spPr>
          <a:xfrm>
            <a:off x="2062650" y="629350"/>
            <a:ext cx="185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Short Term variables</a:t>
            </a:r>
            <a:endParaRPr/>
          </a:p>
        </p:txBody>
      </p:sp>
      <p:sp>
        <p:nvSpPr>
          <p:cNvPr id="144" name="Google Shape;144;p19"/>
          <p:cNvSpPr txBox="1"/>
          <p:nvPr/>
        </p:nvSpPr>
        <p:spPr>
          <a:xfrm>
            <a:off x="3913950" y="1681063"/>
            <a:ext cx="294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t>+</a:t>
            </a:r>
            <a:endParaRPr sz="2800"/>
          </a:p>
        </p:txBody>
      </p:sp>
      <p:sp>
        <p:nvSpPr>
          <p:cNvPr id="145" name="Google Shape;145;p19"/>
          <p:cNvSpPr txBox="1"/>
          <p:nvPr/>
        </p:nvSpPr>
        <p:spPr>
          <a:xfrm>
            <a:off x="4704175" y="672825"/>
            <a:ext cx="734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Long Term Variables</a:t>
            </a:r>
            <a:endParaRPr/>
          </a:p>
        </p:txBody>
      </p:sp>
      <p:sp>
        <p:nvSpPr>
          <p:cNvPr id="146" name="Google Shape;146;p19"/>
          <p:cNvSpPr/>
          <p:nvPr/>
        </p:nvSpPr>
        <p:spPr>
          <a:xfrm>
            <a:off x="4668350" y="1396825"/>
            <a:ext cx="548700" cy="11841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1</a:t>
            </a:r>
            <a:endParaRPr/>
          </a:p>
        </p:txBody>
      </p:sp>
      <p:sp>
        <p:nvSpPr>
          <p:cNvPr id="147" name="Google Shape;147;p19"/>
          <p:cNvSpPr/>
          <p:nvPr/>
        </p:nvSpPr>
        <p:spPr>
          <a:xfrm>
            <a:off x="6142225" y="1099800"/>
            <a:ext cx="548700" cy="11841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1</a:t>
            </a:r>
            <a:endParaRPr/>
          </a:p>
        </p:txBody>
      </p:sp>
      <p:sp>
        <p:nvSpPr>
          <p:cNvPr id="148" name="Google Shape;148;p19"/>
          <p:cNvSpPr/>
          <p:nvPr/>
        </p:nvSpPr>
        <p:spPr>
          <a:xfrm>
            <a:off x="6311925" y="1261675"/>
            <a:ext cx="548700" cy="11841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1</a:t>
            </a:r>
            <a:endParaRPr/>
          </a:p>
        </p:txBody>
      </p:sp>
      <p:sp>
        <p:nvSpPr>
          <p:cNvPr id="149" name="Google Shape;149;p19"/>
          <p:cNvSpPr/>
          <p:nvPr/>
        </p:nvSpPr>
        <p:spPr>
          <a:xfrm>
            <a:off x="6464325" y="1404475"/>
            <a:ext cx="548700" cy="11841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1</a:t>
            </a:r>
            <a:endParaRPr/>
          </a:p>
        </p:txBody>
      </p:sp>
      <p:sp>
        <p:nvSpPr>
          <p:cNvPr id="150" name="Google Shape;150;p19"/>
          <p:cNvSpPr/>
          <p:nvPr/>
        </p:nvSpPr>
        <p:spPr>
          <a:xfrm>
            <a:off x="6635113" y="1566363"/>
            <a:ext cx="548700" cy="11841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5</a:t>
            </a:r>
            <a:endParaRPr/>
          </a:p>
        </p:txBody>
      </p:sp>
      <p:sp>
        <p:nvSpPr>
          <p:cNvPr id="151" name="Google Shape;151;p19"/>
          <p:cNvSpPr/>
          <p:nvPr/>
        </p:nvSpPr>
        <p:spPr>
          <a:xfrm>
            <a:off x="1208200" y="2920025"/>
            <a:ext cx="7567800" cy="191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Country 1</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Country 2</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Country 3</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Country 8</a:t>
            </a:r>
            <a:endParaRPr/>
          </a:p>
        </p:txBody>
      </p:sp>
      <p:sp>
        <p:nvSpPr>
          <p:cNvPr id="152" name="Google Shape;152;p19"/>
          <p:cNvSpPr/>
          <p:nvPr/>
        </p:nvSpPr>
        <p:spPr>
          <a:xfrm>
            <a:off x="7311325" y="1099663"/>
            <a:ext cx="548700" cy="11841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1</a:t>
            </a:r>
            <a:endParaRPr/>
          </a:p>
        </p:txBody>
      </p:sp>
      <p:sp>
        <p:nvSpPr>
          <p:cNvPr id="153" name="Google Shape;153;p19"/>
          <p:cNvSpPr/>
          <p:nvPr/>
        </p:nvSpPr>
        <p:spPr>
          <a:xfrm>
            <a:off x="7463725" y="1252063"/>
            <a:ext cx="548700" cy="11841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1</a:t>
            </a:r>
            <a:endParaRPr/>
          </a:p>
        </p:txBody>
      </p:sp>
      <p:sp>
        <p:nvSpPr>
          <p:cNvPr id="154" name="Google Shape;154;p19"/>
          <p:cNvSpPr/>
          <p:nvPr/>
        </p:nvSpPr>
        <p:spPr>
          <a:xfrm>
            <a:off x="7616125" y="1404463"/>
            <a:ext cx="548700" cy="11841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1</a:t>
            </a:r>
            <a:endParaRPr/>
          </a:p>
        </p:txBody>
      </p:sp>
      <p:sp>
        <p:nvSpPr>
          <p:cNvPr id="155" name="Google Shape;155;p19"/>
          <p:cNvSpPr/>
          <p:nvPr/>
        </p:nvSpPr>
        <p:spPr>
          <a:xfrm>
            <a:off x="7768525" y="1556863"/>
            <a:ext cx="548700" cy="11841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16</a:t>
            </a:r>
            <a:endParaRPr/>
          </a:p>
        </p:txBody>
      </p:sp>
      <p:cxnSp>
        <p:nvCxnSpPr>
          <p:cNvPr id="156" name="Google Shape;156;p19"/>
          <p:cNvCxnSpPr/>
          <p:nvPr/>
        </p:nvCxnSpPr>
        <p:spPr>
          <a:xfrm>
            <a:off x="5695350" y="1061275"/>
            <a:ext cx="13500" cy="1728000"/>
          </a:xfrm>
          <a:prstGeom prst="straightConnector1">
            <a:avLst/>
          </a:prstGeom>
          <a:noFill/>
          <a:ln cap="flat" cmpd="sng" w="9525">
            <a:solidFill>
              <a:schemeClr val="dk2"/>
            </a:solidFill>
            <a:prstDash val="solid"/>
            <a:round/>
            <a:headEnd len="med" w="med" type="none"/>
            <a:tailEnd len="med" w="med" type="none"/>
          </a:ln>
        </p:spPr>
      </p:cxnSp>
      <p:sp>
        <p:nvSpPr>
          <p:cNvPr id="157" name="Google Shape;157;p19"/>
          <p:cNvSpPr txBox="1"/>
          <p:nvPr/>
        </p:nvSpPr>
        <p:spPr>
          <a:xfrm>
            <a:off x="139050" y="1653625"/>
            <a:ext cx="10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Iteration 1</a:t>
            </a:r>
            <a:endParaRPr/>
          </a:p>
        </p:txBody>
      </p:sp>
      <p:sp>
        <p:nvSpPr>
          <p:cNvPr id="158" name="Google Shape;158;p19"/>
          <p:cNvSpPr/>
          <p:nvPr/>
        </p:nvSpPr>
        <p:spPr>
          <a:xfrm>
            <a:off x="2449050" y="3112300"/>
            <a:ext cx="468900" cy="977700"/>
          </a:xfrm>
          <a:prstGeom prst="roundRect">
            <a:avLst>
              <a:gd fmla="val 16667"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9"/>
          <p:cNvSpPr/>
          <p:nvPr/>
        </p:nvSpPr>
        <p:spPr>
          <a:xfrm>
            <a:off x="2601450" y="3264700"/>
            <a:ext cx="468900" cy="977700"/>
          </a:xfrm>
          <a:prstGeom prst="roundRect">
            <a:avLst>
              <a:gd fmla="val 16667"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9"/>
          <p:cNvSpPr/>
          <p:nvPr/>
        </p:nvSpPr>
        <p:spPr>
          <a:xfrm>
            <a:off x="2753850" y="3417100"/>
            <a:ext cx="468900" cy="977700"/>
          </a:xfrm>
          <a:prstGeom prst="roundRect">
            <a:avLst>
              <a:gd fmla="val 16667"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9"/>
          <p:cNvSpPr/>
          <p:nvPr/>
        </p:nvSpPr>
        <p:spPr>
          <a:xfrm>
            <a:off x="2906250" y="3569500"/>
            <a:ext cx="468900" cy="977700"/>
          </a:xfrm>
          <a:prstGeom prst="roundRect">
            <a:avLst>
              <a:gd fmla="val 16667"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9"/>
          <p:cNvSpPr/>
          <p:nvPr/>
        </p:nvSpPr>
        <p:spPr>
          <a:xfrm>
            <a:off x="3058650" y="3721900"/>
            <a:ext cx="468900" cy="977700"/>
          </a:xfrm>
          <a:prstGeom prst="roundRect">
            <a:avLst>
              <a:gd fmla="val 16667"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5</a:t>
            </a:r>
            <a:endParaRPr/>
          </a:p>
        </p:txBody>
      </p:sp>
      <p:sp>
        <p:nvSpPr>
          <p:cNvPr id="163" name="Google Shape;163;p19"/>
          <p:cNvSpPr txBox="1"/>
          <p:nvPr/>
        </p:nvSpPr>
        <p:spPr>
          <a:xfrm>
            <a:off x="3819000" y="3666475"/>
            <a:ext cx="389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dk1"/>
                </a:solidFill>
              </a:rPr>
              <a:t>+</a:t>
            </a:r>
            <a:endParaRPr sz="2800">
              <a:solidFill>
                <a:schemeClr val="dk1"/>
              </a:solidFill>
            </a:endParaRPr>
          </a:p>
        </p:txBody>
      </p:sp>
      <p:sp>
        <p:nvSpPr>
          <p:cNvPr id="164" name="Google Shape;164;p19"/>
          <p:cNvSpPr/>
          <p:nvPr/>
        </p:nvSpPr>
        <p:spPr>
          <a:xfrm>
            <a:off x="4677675" y="3376975"/>
            <a:ext cx="548700" cy="11841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2</a:t>
            </a:r>
            <a:endParaRPr/>
          </a:p>
        </p:txBody>
      </p:sp>
      <p:cxnSp>
        <p:nvCxnSpPr>
          <p:cNvPr id="165" name="Google Shape;165;p19"/>
          <p:cNvCxnSpPr/>
          <p:nvPr/>
        </p:nvCxnSpPr>
        <p:spPr>
          <a:xfrm>
            <a:off x="5708750" y="2928050"/>
            <a:ext cx="300" cy="1868400"/>
          </a:xfrm>
          <a:prstGeom prst="straightConnector1">
            <a:avLst/>
          </a:prstGeom>
          <a:noFill/>
          <a:ln cap="flat" cmpd="sng" w="9525">
            <a:solidFill>
              <a:schemeClr val="dk2"/>
            </a:solidFill>
            <a:prstDash val="solid"/>
            <a:round/>
            <a:headEnd len="med" w="med" type="none"/>
            <a:tailEnd len="med" w="med" type="none"/>
          </a:ln>
        </p:spPr>
      </p:cxnSp>
      <p:sp>
        <p:nvSpPr>
          <p:cNvPr id="166" name="Google Shape;166;p19"/>
          <p:cNvSpPr/>
          <p:nvPr/>
        </p:nvSpPr>
        <p:spPr>
          <a:xfrm>
            <a:off x="6272275" y="3091400"/>
            <a:ext cx="548700" cy="11841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1</a:t>
            </a:r>
            <a:endParaRPr/>
          </a:p>
        </p:txBody>
      </p:sp>
      <p:sp>
        <p:nvSpPr>
          <p:cNvPr id="167" name="Google Shape;167;p19"/>
          <p:cNvSpPr/>
          <p:nvPr/>
        </p:nvSpPr>
        <p:spPr>
          <a:xfrm>
            <a:off x="6424675" y="3243800"/>
            <a:ext cx="548700" cy="11841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1</a:t>
            </a:r>
            <a:endParaRPr/>
          </a:p>
        </p:txBody>
      </p:sp>
      <p:sp>
        <p:nvSpPr>
          <p:cNvPr id="168" name="Google Shape;168;p19"/>
          <p:cNvSpPr/>
          <p:nvPr/>
        </p:nvSpPr>
        <p:spPr>
          <a:xfrm>
            <a:off x="6577075" y="3396200"/>
            <a:ext cx="548700" cy="11841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1</a:t>
            </a:r>
            <a:endParaRPr/>
          </a:p>
        </p:txBody>
      </p:sp>
      <p:sp>
        <p:nvSpPr>
          <p:cNvPr id="169" name="Google Shape;169;p19"/>
          <p:cNvSpPr/>
          <p:nvPr/>
        </p:nvSpPr>
        <p:spPr>
          <a:xfrm>
            <a:off x="6729475" y="3548600"/>
            <a:ext cx="548700" cy="11841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5</a:t>
            </a:r>
            <a:endParaRPr/>
          </a:p>
        </p:txBody>
      </p:sp>
      <p:sp>
        <p:nvSpPr>
          <p:cNvPr id="170" name="Google Shape;170;p19"/>
          <p:cNvSpPr/>
          <p:nvPr/>
        </p:nvSpPr>
        <p:spPr>
          <a:xfrm>
            <a:off x="7465700" y="3022838"/>
            <a:ext cx="548700" cy="11841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1</a:t>
            </a:r>
            <a:endParaRPr/>
          </a:p>
        </p:txBody>
      </p:sp>
      <p:sp>
        <p:nvSpPr>
          <p:cNvPr id="171" name="Google Shape;171;p19"/>
          <p:cNvSpPr/>
          <p:nvPr/>
        </p:nvSpPr>
        <p:spPr>
          <a:xfrm>
            <a:off x="7618100" y="3175238"/>
            <a:ext cx="548700" cy="11841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1</a:t>
            </a:r>
            <a:endParaRPr/>
          </a:p>
        </p:txBody>
      </p:sp>
      <p:sp>
        <p:nvSpPr>
          <p:cNvPr id="172" name="Google Shape;172;p19"/>
          <p:cNvSpPr/>
          <p:nvPr/>
        </p:nvSpPr>
        <p:spPr>
          <a:xfrm>
            <a:off x="7770500" y="3327638"/>
            <a:ext cx="548700" cy="11841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1</a:t>
            </a:r>
            <a:endParaRPr/>
          </a:p>
        </p:txBody>
      </p:sp>
      <p:sp>
        <p:nvSpPr>
          <p:cNvPr id="173" name="Google Shape;173;p19"/>
          <p:cNvSpPr/>
          <p:nvPr/>
        </p:nvSpPr>
        <p:spPr>
          <a:xfrm>
            <a:off x="7922900" y="3480038"/>
            <a:ext cx="548700" cy="11841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16</a:t>
            </a:r>
            <a:endParaRPr/>
          </a:p>
        </p:txBody>
      </p:sp>
      <p:sp>
        <p:nvSpPr>
          <p:cNvPr id="174" name="Google Shape;174;p19"/>
          <p:cNvSpPr txBox="1"/>
          <p:nvPr/>
        </p:nvSpPr>
        <p:spPr>
          <a:xfrm>
            <a:off x="139050" y="3677675"/>
            <a:ext cx="10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Iteration 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p:nvPr/>
        </p:nvSpPr>
        <p:spPr>
          <a:xfrm>
            <a:off x="886725" y="1883438"/>
            <a:ext cx="7567800" cy="1778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Country 1</a:t>
            </a:r>
            <a:endParaRPr/>
          </a:p>
          <a:p>
            <a:pPr indent="0" lvl="0" marL="0" rtl="0" algn="l">
              <a:spcBef>
                <a:spcPts val="0"/>
              </a:spcBef>
              <a:spcAft>
                <a:spcPts val="0"/>
              </a:spcAft>
              <a:buNone/>
            </a:pPr>
            <a:r>
              <a:rPr lang="en"/>
              <a:t>Country 2</a:t>
            </a:r>
            <a:endParaRPr/>
          </a:p>
          <a:p>
            <a:pPr indent="0" lvl="0" marL="0" rtl="0" algn="l">
              <a:spcBef>
                <a:spcPts val="0"/>
              </a:spcBef>
              <a:spcAft>
                <a:spcPts val="0"/>
              </a:spcAft>
              <a:buNone/>
            </a:pPr>
            <a:r>
              <a:rPr lang="en"/>
              <a:t>Country 3</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Country N</a:t>
            </a:r>
            <a:endParaRPr/>
          </a:p>
          <a:p>
            <a:pPr indent="0" lvl="0" marL="0" rtl="0" algn="l">
              <a:spcBef>
                <a:spcPts val="0"/>
              </a:spcBef>
              <a:spcAft>
                <a:spcPts val="0"/>
              </a:spcAft>
              <a:buNone/>
            </a:pPr>
            <a:r>
              <a:t/>
            </a:r>
            <a:endParaRPr/>
          </a:p>
        </p:txBody>
      </p:sp>
      <p:sp>
        <p:nvSpPr>
          <p:cNvPr id="180" name="Google Shape;180;p20"/>
          <p:cNvSpPr txBox="1"/>
          <p:nvPr>
            <p:ph type="title"/>
          </p:nvPr>
        </p:nvSpPr>
        <p:spPr>
          <a:xfrm>
            <a:off x="311700" y="56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Experimental Setup (Milestone 5)</a:t>
            </a:r>
            <a:endParaRPr/>
          </a:p>
        </p:txBody>
      </p:sp>
      <p:sp>
        <p:nvSpPr>
          <p:cNvPr id="181" name="Google Shape;181;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2" name="Google Shape;182;p20"/>
          <p:cNvSpPr/>
          <p:nvPr/>
        </p:nvSpPr>
        <p:spPr>
          <a:xfrm>
            <a:off x="2062725" y="2047538"/>
            <a:ext cx="468900" cy="977700"/>
          </a:xfrm>
          <a:prstGeom prst="roundRect">
            <a:avLst>
              <a:gd fmla="val 16667"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0"/>
          <p:cNvSpPr/>
          <p:nvPr/>
        </p:nvSpPr>
        <p:spPr>
          <a:xfrm>
            <a:off x="2215125" y="2199938"/>
            <a:ext cx="468900" cy="977700"/>
          </a:xfrm>
          <a:prstGeom prst="roundRect">
            <a:avLst>
              <a:gd fmla="val 16667"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0"/>
          <p:cNvSpPr/>
          <p:nvPr/>
        </p:nvSpPr>
        <p:spPr>
          <a:xfrm>
            <a:off x="2367525" y="2352338"/>
            <a:ext cx="468900" cy="977700"/>
          </a:xfrm>
          <a:prstGeom prst="roundRect">
            <a:avLst>
              <a:gd fmla="val 16667"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0"/>
          <p:cNvSpPr/>
          <p:nvPr/>
        </p:nvSpPr>
        <p:spPr>
          <a:xfrm>
            <a:off x="2519925" y="2504738"/>
            <a:ext cx="468900" cy="977700"/>
          </a:xfrm>
          <a:prstGeom prst="roundRect">
            <a:avLst>
              <a:gd fmla="val 16667"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0"/>
          <p:cNvSpPr/>
          <p:nvPr/>
        </p:nvSpPr>
        <p:spPr>
          <a:xfrm>
            <a:off x="2672325" y="2657138"/>
            <a:ext cx="468900" cy="977700"/>
          </a:xfrm>
          <a:prstGeom prst="roundRect">
            <a:avLst>
              <a:gd fmla="val 16667"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5</a:t>
            </a:r>
            <a:endParaRPr/>
          </a:p>
        </p:txBody>
      </p:sp>
      <p:sp>
        <p:nvSpPr>
          <p:cNvPr id="187" name="Google Shape;187;p20"/>
          <p:cNvSpPr txBox="1"/>
          <p:nvPr/>
        </p:nvSpPr>
        <p:spPr>
          <a:xfrm>
            <a:off x="1741175" y="1481663"/>
            <a:ext cx="185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Short Term variables</a:t>
            </a:r>
            <a:endParaRPr/>
          </a:p>
        </p:txBody>
      </p:sp>
      <p:sp>
        <p:nvSpPr>
          <p:cNvPr id="188" name="Google Shape;188;p20"/>
          <p:cNvSpPr txBox="1"/>
          <p:nvPr/>
        </p:nvSpPr>
        <p:spPr>
          <a:xfrm>
            <a:off x="3595613" y="2533400"/>
            <a:ext cx="294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t>+</a:t>
            </a:r>
            <a:endParaRPr sz="2800"/>
          </a:p>
        </p:txBody>
      </p:sp>
      <p:sp>
        <p:nvSpPr>
          <p:cNvPr id="189" name="Google Shape;189;p20"/>
          <p:cNvSpPr txBox="1"/>
          <p:nvPr/>
        </p:nvSpPr>
        <p:spPr>
          <a:xfrm>
            <a:off x="4382700" y="1525138"/>
            <a:ext cx="734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Long Term Variables</a:t>
            </a:r>
            <a:endParaRPr/>
          </a:p>
        </p:txBody>
      </p:sp>
      <p:sp>
        <p:nvSpPr>
          <p:cNvPr id="190" name="Google Shape;190;p20"/>
          <p:cNvSpPr/>
          <p:nvPr/>
        </p:nvSpPr>
        <p:spPr>
          <a:xfrm>
            <a:off x="4125450" y="2249138"/>
            <a:ext cx="548700" cy="11841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1</a:t>
            </a:r>
            <a:endParaRPr/>
          </a:p>
        </p:txBody>
      </p:sp>
      <p:sp>
        <p:nvSpPr>
          <p:cNvPr id="191" name="Google Shape;191;p20"/>
          <p:cNvSpPr/>
          <p:nvPr/>
        </p:nvSpPr>
        <p:spPr>
          <a:xfrm>
            <a:off x="5224050" y="2249113"/>
            <a:ext cx="548700" cy="11841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2</a:t>
            </a:r>
            <a:endParaRPr/>
          </a:p>
        </p:txBody>
      </p:sp>
      <p:sp>
        <p:nvSpPr>
          <p:cNvPr id="192" name="Google Shape;192;p20"/>
          <p:cNvSpPr/>
          <p:nvPr/>
        </p:nvSpPr>
        <p:spPr>
          <a:xfrm>
            <a:off x="6158975" y="2249113"/>
            <a:ext cx="548700" cy="11841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3</a:t>
            </a:r>
            <a:endParaRPr/>
          </a:p>
        </p:txBody>
      </p:sp>
      <p:sp>
        <p:nvSpPr>
          <p:cNvPr id="193" name="Google Shape;193;p20"/>
          <p:cNvSpPr/>
          <p:nvPr/>
        </p:nvSpPr>
        <p:spPr>
          <a:xfrm>
            <a:off x="7642450" y="2249138"/>
            <a:ext cx="548700" cy="11841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16</a:t>
            </a:r>
            <a:endParaRPr/>
          </a:p>
        </p:txBody>
      </p:sp>
      <p:sp>
        <p:nvSpPr>
          <p:cNvPr id="194" name="Google Shape;194;p20"/>
          <p:cNvSpPr txBox="1"/>
          <p:nvPr/>
        </p:nvSpPr>
        <p:spPr>
          <a:xfrm>
            <a:off x="4801788" y="2533375"/>
            <a:ext cx="294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t>+</a:t>
            </a:r>
            <a:endParaRPr sz="2800"/>
          </a:p>
        </p:txBody>
      </p:sp>
      <p:sp>
        <p:nvSpPr>
          <p:cNvPr id="195" name="Google Shape;195;p20"/>
          <p:cNvSpPr txBox="1"/>
          <p:nvPr/>
        </p:nvSpPr>
        <p:spPr>
          <a:xfrm>
            <a:off x="5772750" y="2533400"/>
            <a:ext cx="294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t>+</a:t>
            </a:r>
            <a:endParaRPr sz="2800"/>
          </a:p>
        </p:txBody>
      </p:sp>
      <p:sp>
        <p:nvSpPr>
          <p:cNvPr id="196" name="Google Shape;196;p20"/>
          <p:cNvSpPr txBox="1"/>
          <p:nvPr/>
        </p:nvSpPr>
        <p:spPr>
          <a:xfrm>
            <a:off x="6707650" y="2533400"/>
            <a:ext cx="934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t>+...+</a:t>
            </a:r>
            <a:endParaRPr sz="2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a:t>
            </a:r>
            <a:r>
              <a:rPr lang="en"/>
              <a:t>valuation Method</a:t>
            </a:r>
            <a:endParaRPr/>
          </a:p>
        </p:txBody>
      </p:sp>
      <p:pic>
        <p:nvPicPr>
          <p:cNvPr id="202" name="Google Shape;202;p21"/>
          <p:cNvPicPr preferRelativeResize="0"/>
          <p:nvPr/>
        </p:nvPicPr>
        <p:blipFill>
          <a:blip r:embed="rId3">
            <a:alphaModFix/>
          </a:blip>
          <a:stretch>
            <a:fillRect/>
          </a:stretch>
        </p:blipFill>
        <p:spPr>
          <a:xfrm>
            <a:off x="248525" y="1152475"/>
            <a:ext cx="8305800" cy="2952750"/>
          </a:xfrm>
          <a:prstGeom prst="rect">
            <a:avLst/>
          </a:prstGeom>
          <a:noFill/>
          <a:ln>
            <a:noFill/>
          </a:ln>
        </p:spPr>
      </p:pic>
      <p:sp>
        <p:nvSpPr>
          <p:cNvPr id="203" name="Google Shape;203;p21"/>
          <p:cNvSpPr txBox="1"/>
          <p:nvPr/>
        </p:nvSpPr>
        <p:spPr>
          <a:xfrm>
            <a:off x="95725" y="4675250"/>
            <a:ext cx="307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rgbClr val="3C78D8"/>
                </a:solidFill>
              </a:rPr>
              <a:t>Equation 1: Mean Absolute Error</a:t>
            </a:r>
            <a:endParaRPr i="1">
              <a:solidFill>
                <a:srgbClr val="3C78D8"/>
              </a:solidFill>
            </a:endParaRPr>
          </a:p>
        </p:txBody>
      </p:sp>
      <p:sp>
        <p:nvSpPr>
          <p:cNvPr id="204" name="Google Shape;204;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