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80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0058400" cy="7772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B2C"/>
    <a:srgbClr val="4E4E4E"/>
    <a:srgbClr val="EDE5EF"/>
    <a:srgbClr val="E3EDF1"/>
    <a:srgbClr val="FFEACD"/>
    <a:srgbClr val="F8DCDD"/>
    <a:srgbClr val="F6D6D7"/>
    <a:srgbClr val="EFB3B4"/>
    <a:srgbClr val="F2D6D6"/>
    <a:srgbClr val="F3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0409" autoAdjust="0"/>
  </p:normalViewPr>
  <p:slideViewPr>
    <p:cSldViewPr snapToGrid="0">
      <p:cViewPr varScale="1">
        <p:scale>
          <a:sx n="56" d="100"/>
          <a:sy n="56" d="100"/>
        </p:scale>
        <p:origin x="924" y="5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352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14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25CC6-5103-4F2C-A30C-D35EFB7B2A3A}" type="datetimeFigureOut">
              <a:rPr lang="en-US" smtClean="0"/>
              <a:t>2/28/2018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150F1-AD90-4255-89B7-CBA487B752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433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-1411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-2823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-4237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-5649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-7061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-1411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-2823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-4237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-5649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-7061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-1411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-2823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-4237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-5649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-7061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09411" marR="0" lvl="1" indent="-1411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18823" marR="0" lvl="2" indent="-2823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28237" marR="0" lvl="3" indent="-4237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37649" marR="0" lvl="4" indent="-5649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7061" marR="0" lvl="5" indent="-7061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l" rtl="0">
              <a:spcBef>
                <a:spcPts val="0"/>
              </a:spcBef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174678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4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w_pictures">
    <p:bg>
      <p:bgPr>
        <a:solidFill>
          <a:schemeClr val="dk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"/>
          <p:cNvSpPr txBox="1">
            <a:spLocks noGrp="1"/>
          </p:cNvSpPr>
          <p:nvPr>
            <p:ph type="subTitle" idx="1"/>
          </p:nvPr>
        </p:nvSpPr>
        <p:spPr>
          <a:xfrm>
            <a:off x="370580" y="5029200"/>
            <a:ext cx="4980926" cy="1392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ctr" rtl="0">
              <a:spcBef>
                <a:spcPts val="620"/>
              </a:spcBef>
              <a:buClr>
                <a:srgbClr val="888888"/>
              </a:buClr>
              <a:buFont typeface="Arial"/>
              <a:buNone/>
              <a:defRPr sz="3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3" marR="0" lvl="2" indent="-2823" algn="ctr" rtl="0">
              <a:spcBef>
                <a:spcPts val="540"/>
              </a:spcBef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47061" marR="0" lvl="5" indent="-7061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" name="Textbox 2"/>
          <p:cNvCxnSpPr/>
          <p:nvPr/>
        </p:nvCxnSpPr>
        <p:spPr>
          <a:xfrm>
            <a:off x="469743" y="4845794"/>
            <a:ext cx="3604823" cy="0"/>
          </a:xfrm>
          <a:prstGeom prst="straightConnector1">
            <a:avLst/>
          </a:prstGeom>
          <a:noFill/>
          <a:ln w="1270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3"/>
          <p:cNvSpPr txBox="1">
            <a:spLocks noGrp="1"/>
          </p:cNvSpPr>
          <p:nvPr>
            <p:ph type="body" idx="2"/>
          </p:nvPr>
        </p:nvSpPr>
        <p:spPr>
          <a:xfrm>
            <a:off x="364260" y="3588682"/>
            <a:ext cx="9313139" cy="103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360"/>
              </a:spcBef>
              <a:buClr>
                <a:schemeClr val="lt1"/>
              </a:buClr>
              <a:buFont typeface="Arial"/>
              <a:buNone/>
              <a:defRPr sz="6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l" rtl="0">
              <a:spcBef>
                <a:spcPts val="620"/>
              </a:spcBef>
              <a:buClr>
                <a:schemeClr val="lt1"/>
              </a:buClr>
              <a:buFont typeface="Arial"/>
              <a:buNone/>
              <a:defRPr sz="3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5" marR="0" lvl="2" indent="-2825" algn="l" rtl="0">
              <a:spcBef>
                <a:spcPts val="540"/>
              </a:spcBef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l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l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01767" marR="0" lvl="5" indent="-12206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2348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24891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26303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_w_pictures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Textbox  47"/>
          <p:cNvCxnSpPr/>
          <p:nvPr/>
        </p:nvCxnSpPr>
        <p:spPr>
          <a:xfrm>
            <a:off x="469743" y="4845794"/>
            <a:ext cx="3604823" cy="0"/>
          </a:xfrm>
          <a:prstGeom prst="straightConnector1">
            <a:avLst/>
          </a:prstGeom>
          <a:noFill/>
          <a:ln w="1270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Textbox 45"/>
          <p:cNvSpPr txBox="1">
            <a:spLocks noGrp="1"/>
          </p:cNvSpPr>
          <p:nvPr>
            <p:ph type="subTitle" idx="1"/>
          </p:nvPr>
        </p:nvSpPr>
        <p:spPr>
          <a:xfrm>
            <a:off x="370580" y="5029200"/>
            <a:ext cx="4980926" cy="1392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ctr" rtl="0">
              <a:spcBef>
                <a:spcPts val="620"/>
              </a:spcBef>
              <a:buClr>
                <a:srgbClr val="888888"/>
              </a:buClr>
              <a:buFont typeface="Arial"/>
              <a:buNone/>
              <a:defRPr sz="3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3" marR="0" lvl="2" indent="-2823" algn="ctr" rtl="0">
              <a:spcBef>
                <a:spcPts val="540"/>
              </a:spcBef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47061" marR="0" lvl="5" indent="-7061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Textbox 48"/>
          <p:cNvSpPr txBox="1">
            <a:spLocks noGrp="1"/>
          </p:cNvSpPr>
          <p:nvPr>
            <p:ph type="body" idx="2"/>
          </p:nvPr>
        </p:nvSpPr>
        <p:spPr>
          <a:xfrm>
            <a:off x="364260" y="3611880"/>
            <a:ext cx="9313139" cy="103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360"/>
              </a:spcBef>
              <a:buClr>
                <a:schemeClr val="lt1"/>
              </a:buClr>
              <a:buFont typeface="Arial"/>
              <a:buNone/>
              <a:defRPr sz="6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l" rtl="0">
              <a:spcBef>
                <a:spcPts val="620"/>
              </a:spcBef>
              <a:buClr>
                <a:schemeClr val="lt1"/>
              </a:buClr>
              <a:buFont typeface="Arial"/>
              <a:buNone/>
              <a:defRPr sz="3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5" marR="0" lvl="2" indent="-2825" algn="l" rtl="0">
              <a:spcBef>
                <a:spcPts val="540"/>
              </a:spcBef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l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l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01767" marR="0" lvl="5" indent="-12206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2348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24891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26303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 with Logo">
    <p:bg>
      <p:bgPr>
        <a:solidFill>
          <a:srgbClr val="DA1B2C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5"/>
          <p:cNvSpPr txBox="1">
            <a:spLocks noGrp="1"/>
          </p:cNvSpPr>
          <p:nvPr>
            <p:ph type="body" idx="2"/>
          </p:nvPr>
        </p:nvSpPr>
        <p:spPr>
          <a:xfrm>
            <a:off x="364260" y="3611880"/>
            <a:ext cx="9313139" cy="103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400"/>
              </a:spcBef>
              <a:buClr>
                <a:schemeClr val="lt1"/>
              </a:buClr>
              <a:buFont typeface="Arial"/>
              <a:buNone/>
              <a:defRPr sz="7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l" rtl="0">
              <a:spcBef>
                <a:spcPts val="620"/>
              </a:spcBef>
              <a:buClr>
                <a:schemeClr val="lt1"/>
              </a:buClr>
              <a:buFont typeface="Arial"/>
              <a:buNone/>
              <a:defRPr sz="3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5" marR="0" lvl="2" indent="-2825" algn="l" rtl="0">
              <a:spcBef>
                <a:spcPts val="540"/>
              </a:spcBef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l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l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01767" marR="0" lvl="5" indent="-12206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2348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24891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26303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Textbox 52"/>
          <p:cNvSpPr txBox="1">
            <a:spLocks noGrp="1"/>
          </p:cNvSpPr>
          <p:nvPr>
            <p:ph type="subTitle" idx="1"/>
          </p:nvPr>
        </p:nvSpPr>
        <p:spPr>
          <a:xfrm>
            <a:off x="370580" y="4953000"/>
            <a:ext cx="4980926" cy="1392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ctr" rtl="0">
              <a:spcBef>
                <a:spcPts val="620"/>
              </a:spcBef>
              <a:buClr>
                <a:srgbClr val="888888"/>
              </a:buClr>
              <a:buFont typeface="Arial"/>
              <a:buNone/>
              <a:defRPr sz="3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3" marR="0" lvl="2" indent="-2823" algn="ctr" rtl="0">
              <a:spcBef>
                <a:spcPts val="540"/>
              </a:spcBef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47061" marR="0" lvl="5" indent="-7061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4" name="Textbox 54"/>
          <p:cNvCxnSpPr/>
          <p:nvPr/>
        </p:nvCxnSpPr>
        <p:spPr>
          <a:xfrm>
            <a:off x="469743" y="4845794"/>
            <a:ext cx="3604823" cy="0"/>
          </a:xfrm>
          <a:prstGeom prst="straightConnector1">
            <a:avLst/>
          </a:prstGeom>
          <a:noFill/>
          <a:ln w="1270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Textbox 56"/>
          <p:cNvSpPr txBox="1"/>
          <p:nvPr/>
        </p:nvSpPr>
        <p:spPr>
          <a:xfrm>
            <a:off x="6678229" y="-1171540"/>
            <a:ext cx="18466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6678229" y="-1171540"/>
            <a:ext cx="184666" cy="40010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Textbox 58" descr="m-wave_circle_darkred.png"/>
          <p:cNvPicPr preferRelativeResize="0"/>
          <p:nvPr/>
        </p:nvPicPr>
        <p:blipFill rotWithShape="1">
          <a:blip r:embed="rId2">
            <a:alphaModFix/>
          </a:blip>
          <a:srcRect t="28775" r="40211"/>
          <a:stretch/>
        </p:blipFill>
        <p:spPr>
          <a:xfrm>
            <a:off x="6921259" y="-3137"/>
            <a:ext cx="3129759" cy="372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2"/>
          <p:cNvSpPr/>
          <p:nvPr/>
        </p:nvSpPr>
        <p:spPr>
          <a:xfrm>
            <a:off x="0" y="-17147"/>
            <a:ext cx="10058399" cy="702945"/>
          </a:xfrm>
          <a:prstGeom prst="rect">
            <a:avLst/>
          </a:prstGeom>
          <a:solidFill>
            <a:srgbClr val="DA1B2C"/>
          </a:solidFill>
          <a:ln>
            <a:noFill/>
          </a:ln>
        </p:spPr>
        <p:txBody>
          <a:bodyPr lIns="101875" tIns="50925" rIns="101875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Textbox 89" descr="MacLearn_logo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48" y="117555"/>
            <a:ext cx="1524000" cy="4682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" y="770011"/>
            <a:ext cx="9996324" cy="1025590"/>
          </a:xfrm>
        </p:spPr>
        <p:txBody>
          <a:bodyPr/>
          <a:lstStyle>
            <a:lvl1pPr>
              <a:spcBef>
                <a:spcPts val="624"/>
              </a:spcBef>
              <a:defRPr sz="3600" b="0">
                <a:solidFill>
                  <a:srgbClr val="DA1B2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17582" y="1933292"/>
            <a:ext cx="9804186" cy="5658416"/>
          </a:xfrm>
        </p:spPr>
        <p:txBody>
          <a:bodyPr/>
          <a:lstStyle>
            <a:lvl1pPr marL="457200" indent="-457200">
              <a:spcBef>
                <a:spcPts val="624"/>
              </a:spcBef>
              <a:buClr>
                <a:srgbClr val="4E4E4E"/>
              </a:buClr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14400" indent="-457200">
              <a:spcBef>
                <a:spcPts val="624"/>
              </a:spcBef>
              <a:buClr>
                <a:srgbClr val="4E4E4E"/>
              </a:buClr>
              <a:buFont typeface="Arial" pitchFamily="34" charset="0"/>
              <a:buChar char="–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73200" indent="-457200">
              <a:spcBef>
                <a:spcPts val="624"/>
              </a:spcBef>
              <a:buClr>
                <a:srgbClr val="4E4E4E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866900" indent="-342900">
              <a:spcBef>
                <a:spcPts val="624"/>
              </a:spcBef>
              <a:buClr>
                <a:srgbClr val="4E4E4E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374900" indent="-342900">
              <a:spcBef>
                <a:spcPts val="624"/>
              </a:spcBef>
              <a:buClr>
                <a:srgbClr val="4E4E4E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gure+Caption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2"/>
          <p:cNvSpPr/>
          <p:nvPr userDrawn="1"/>
        </p:nvSpPr>
        <p:spPr>
          <a:xfrm>
            <a:off x="0" y="-17147"/>
            <a:ext cx="10058399" cy="702945"/>
          </a:xfrm>
          <a:prstGeom prst="rect">
            <a:avLst/>
          </a:prstGeom>
          <a:solidFill>
            <a:srgbClr val="DA1B2C"/>
          </a:solidFill>
          <a:ln>
            <a:noFill/>
          </a:ln>
        </p:spPr>
        <p:txBody>
          <a:bodyPr lIns="101875" tIns="50925" rIns="101875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Textbox 89" descr="MacLearn_logo_revers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48" y="117555"/>
            <a:ext cx="1524000" cy="4682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37299"/>
            <a:ext cx="9996324" cy="987115"/>
          </a:xfrm>
        </p:spPr>
        <p:txBody>
          <a:bodyPr/>
          <a:lstStyle>
            <a:lvl1pPr>
              <a:spcBef>
                <a:spcPts val="624"/>
              </a:spcBef>
              <a:defRPr sz="3600" b="0">
                <a:solidFill>
                  <a:srgbClr val="DA1B2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136632" y="2110519"/>
            <a:ext cx="9804186" cy="2903663"/>
          </a:xfrm>
        </p:spPr>
        <p:txBody>
          <a:bodyPr/>
          <a:lstStyle>
            <a:lvl1pPr marL="457200" indent="-457200">
              <a:spcBef>
                <a:spcPts val="624"/>
              </a:spcBef>
              <a:buClr>
                <a:srgbClr val="4E4E4E"/>
              </a:buClr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965200" indent="-457200">
              <a:spcBef>
                <a:spcPts val="624"/>
              </a:spcBef>
              <a:buClr>
                <a:srgbClr val="4E4E4E"/>
              </a:buClr>
              <a:buFont typeface="Arial" pitchFamily="34" charset="0"/>
              <a:buChar char="–"/>
              <a:defRPr sz="2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473200" indent="-457200">
              <a:spcBef>
                <a:spcPts val="624"/>
              </a:spcBef>
              <a:buClr>
                <a:srgbClr val="4E4E4E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866900" indent="-342900">
              <a:spcBef>
                <a:spcPts val="624"/>
              </a:spcBef>
              <a:buClr>
                <a:srgbClr val="4E4E4E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374900" indent="-342900">
              <a:spcBef>
                <a:spcPts val="624"/>
              </a:spcBef>
              <a:buClr>
                <a:srgbClr val="4E4E4E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90500" y="5200650"/>
            <a:ext cx="3162300" cy="2114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229350" y="5429250"/>
            <a:ext cx="3124200" cy="1885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810000" y="5467350"/>
            <a:ext cx="1695450" cy="1657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361950" y="6172200"/>
            <a:ext cx="9239250" cy="112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leed 2">
    <p:bg>
      <p:bgPr>
        <a:solidFill>
          <a:schemeClr val="dk2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subTitle" idx="1"/>
          </p:nvPr>
        </p:nvSpPr>
        <p:spPr>
          <a:xfrm>
            <a:off x="0" y="4826000"/>
            <a:ext cx="10058399" cy="7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800"/>
              </a:spcBef>
              <a:buClr>
                <a:srgbClr val="FFFFFF"/>
              </a:buClr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ctr" rtl="0">
              <a:spcBef>
                <a:spcPts val="620"/>
              </a:spcBef>
              <a:buClr>
                <a:srgbClr val="888888"/>
              </a:buClr>
              <a:buFont typeface="Arial"/>
              <a:buNone/>
              <a:defRPr sz="31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3" marR="0" lvl="2" indent="-2823" algn="ctr" rtl="0">
              <a:spcBef>
                <a:spcPts val="540"/>
              </a:spcBef>
              <a:buClr>
                <a:srgbClr val="888888"/>
              </a:buClr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47061" marR="0" lvl="5" indent="-7061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ctr" rtl="0">
              <a:spcBef>
                <a:spcPts val="440"/>
              </a:spcBef>
              <a:buClr>
                <a:srgbClr val="888888"/>
              </a:buClr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Shape 307"/>
          <p:cNvSpPr txBox="1"/>
          <p:nvPr/>
        </p:nvSpPr>
        <p:spPr>
          <a:xfrm>
            <a:off x="243839" y="7206192"/>
            <a:ext cx="3185160" cy="413807"/>
          </a:xfrm>
          <a:prstGeom prst="rect">
            <a:avLst/>
          </a:prstGeom>
          <a:noFill/>
          <a:ln>
            <a:noFill/>
          </a:ln>
        </p:spPr>
        <p:txBody>
          <a:bodyPr lIns="101875" tIns="50925" rIns="101875" bIns="509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b="0" i="0" dirty="0">
                <a:solidFill>
                  <a:srgbClr val="800D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macmillanlearning.com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0" y="5740400"/>
            <a:ext cx="10058399" cy="1295400"/>
          </a:xfrm>
          <a:prstGeom prst="rect">
            <a:avLst/>
          </a:prstGeom>
          <a:noFill/>
          <a:ln>
            <a:noFill/>
          </a:ln>
        </p:spPr>
        <p:txBody>
          <a:bodyPr lIns="101875" tIns="50925" rIns="101875" bIns="509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 b="0" i="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Text, bullets, language</a:t>
            </a:r>
          </a:p>
        </p:txBody>
      </p:sp>
      <p:pic>
        <p:nvPicPr>
          <p:cNvPr id="312" name="Shape 312" descr="Full_Bleed_ML_Logo_Dark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70605" y="2600586"/>
            <a:ext cx="2112693" cy="211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rt Opener">
    <p:bg>
      <p:bgPr>
        <a:solidFill>
          <a:schemeClr val="dk2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277"/>
          <p:cNvSpPr/>
          <p:nvPr/>
        </p:nvSpPr>
        <p:spPr>
          <a:xfrm rot="5400000">
            <a:off x="7281309" y="548822"/>
            <a:ext cx="2304467" cy="2236688"/>
          </a:xfrm>
          <a:prstGeom prst="ellipse">
            <a:avLst/>
          </a:prstGeom>
          <a:noFill/>
          <a:ln w="3810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1875" tIns="50925" rIns="101875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Textbox 270"/>
          <p:cNvSpPr/>
          <p:nvPr/>
        </p:nvSpPr>
        <p:spPr>
          <a:xfrm rot="5400000">
            <a:off x="7281310" y="548821"/>
            <a:ext cx="2304467" cy="2236688"/>
          </a:xfrm>
          <a:prstGeom prst="ellipse">
            <a:avLst/>
          </a:prstGeom>
          <a:noFill/>
          <a:ln w="381000" cap="flat" cmpd="sng">
            <a:solidFill>
              <a:srgbClr val="800D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1875" tIns="50925" rIns="101875" bIns="5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000" dirty="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Textbox 274"/>
          <p:cNvSpPr txBox="1">
            <a:spLocks noGrp="1"/>
          </p:cNvSpPr>
          <p:nvPr>
            <p:ph type="body" idx="3"/>
          </p:nvPr>
        </p:nvSpPr>
        <p:spPr>
          <a:xfrm>
            <a:off x="350946" y="3833778"/>
            <a:ext cx="9326452" cy="1036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760"/>
              </a:spcBef>
              <a:buClr>
                <a:schemeClr val="lt1"/>
              </a:buClr>
              <a:buFont typeface="Arial"/>
              <a:buNone/>
              <a:defRPr sz="8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l" rtl="0">
              <a:spcBef>
                <a:spcPts val="620"/>
              </a:spcBef>
              <a:buClr>
                <a:schemeClr val="dk1"/>
              </a:buClr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5" marR="0" lvl="2" indent="-2825" algn="l" rtl="0">
              <a:spcBef>
                <a:spcPts val="540"/>
              </a:spcBef>
              <a:buClr>
                <a:schemeClr val="dk1"/>
              </a:buClr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l" rtl="0">
              <a:spcBef>
                <a:spcPts val="440"/>
              </a:spcBef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01767" marR="0" lvl="5" indent="-122066" algn="l" rtl="0">
              <a:spcBef>
                <a:spcPts val="44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23480" algn="l" rtl="0">
              <a:spcBef>
                <a:spcPts val="44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24891" algn="l" rtl="0">
              <a:spcBef>
                <a:spcPts val="44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26303" algn="l" rtl="0">
              <a:spcBef>
                <a:spcPts val="440"/>
              </a:spcBef>
              <a:buClr>
                <a:schemeClr val="lt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73" name="Textbox 273"/>
          <p:cNvCxnSpPr/>
          <p:nvPr/>
        </p:nvCxnSpPr>
        <p:spPr>
          <a:xfrm>
            <a:off x="515889" y="5299825"/>
            <a:ext cx="3604823" cy="0"/>
          </a:xfrm>
          <a:prstGeom prst="straightConnector1">
            <a:avLst/>
          </a:prstGeom>
          <a:noFill/>
          <a:ln w="1270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Textbox 272"/>
          <p:cNvSpPr txBox="1">
            <a:spLocks noGrp="1"/>
          </p:cNvSpPr>
          <p:nvPr>
            <p:ph type="subTitle" idx="2"/>
          </p:nvPr>
        </p:nvSpPr>
        <p:spPr>
          <a:xfrm>
            <a:off x="416727" y="5383655"/>
            <a:ext cx="9260672" cy="13928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ctr" rtl="0">
              <a:spcBef>
                <a:spcPts val="620"/>
              </a:spcBef>
              <a:buClr>
                <a:schemeClr val="lt1"/>
              </a:buClr>
              <a:buFont typeface="Arial"/>
              <a:buNone/>
              <a:defRPr sz="3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3" marR="0" lvl="2" indent="-2823" algn="ctr" rtl="0">
              <a:spcBef>
                <a:spcPts val="540"/>
              </a:spcBef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ctr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ctr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547061" marR="0" lvl="5" indent="-7061" algn="ctr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056473" marR="0" lvl="6" indent="-8472" algn="ctr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5885" marR="0" lvl="7" indent="-9885" algn="ctr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75298" marR="0" lvl="8" indent="-11298" algn="ctr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177" y="5111856"/>
            <a:ext cx="6895900" cy="1295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954963" y="1006475"/>
            <a:ext cx="1204912" cy="135572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2400" y="1920875"/>
            <a:ext cx="3794125" cy="513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7908925" y="7299325"/>
            <a:ext cx="1966913" cy="400079"/>
          </a:xfrm>
          <a:solidFill>
            <a:schemeClr val="dk2"/>
          </a:solidFill>
        </p:spPr>
        <p:txBody>
          <a:bodyPr wrap="square" rtlCol="0" anchor="ctr">
            <a:spAutoFit/>
          </a:bodyPr>
          <a:lstStyle>
            <a:lvl1pPr>
              <a:defRPr lang="en-US" sz="1400" dirty="0">
                <a:solidFill>
                  <a:schemeClr val="bg1"/>
                </a:solidFill>
                <a:latin typeface="Arial" pitchFamily="34" charset="0"/>
                <a:ea typeface="Century Gothic" charset="0"/>
                <a:cs typeface="Arial" pitchFamily="34" charset="0"/>
                <a:sym typeface="Arial"/>
              </a:defRPr>
            </a:lvl1pPr>
          </a:lstStyle>
          <a:p>
            <a:pPr lvl="0">
              <a:spcBef>
                <a:spcPts val="0"/>
              </a:spcBef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6680" y="60960"/>
            <a:ext cx="1981200" cy="960120"/>
          </a:xfrm>
          <a:prstGeom prst="rect">
            <a:avLst/>
          </a:prstGeom>
          <a:solidFill>
            <a:srgbClr val="DA1B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81000" y="244475"/>
            <a:ext cx="1158875" cy="4254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0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extbox 14" descr="MacLearn_logo_revers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8600" y="217571"/>
            <a:ext cx="1524000" cy="4682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0"/>
          <p:cNvSpPr txBox="1">
            <a:spLocks noGrp="1"/>
          </p:cNvSpPr>
          <p:nvPr>
            <p:ph type="title"/>
          </p:nvPr>
        </p:nvSpPr>
        <p:spPr>
          <a:xfrm>
            <a:off x="2659577" y="311256"/>
            <a:ext cx="68959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lt1"/>
              </a:buClr>
              <a:buFont typeface="Helvetica Neue"/>
              <a:buNone/>
              <a:defRPr sz="4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Textbox 11"/>
          <p:cNvSpPr txBox="1">
            <a:spLocks noGrp="1"/>
          </p:cNvSpPr>
          <p:nvPr>
            <p:ph type="body" idx="1"/>
          </p:nvPr>
        </p:nvSpPr>
        <p:spPr>
          <a:xfrm>
            <a:off x="502920" y="1813559"/>
            <a:ext cx="9052559" cy="512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72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411" marR="0" lvl="1" indent="-1411" algn="l" rtl="0">
              <a:spcBef>
                <a:spcPts val="620"/>
              </a:spcBef>
              <a:buClr>
                <a:schemeClr val="lt1"/>
              </a:buClr>
              <a:buFont typeface="Arial"/>
              <a:buNone/>
              <a:defRPr sz="3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18825" marR="0" lvl="2" indent="-2825" algn="l" rtl="0">
              <a:spcBef>
                <a:spcPts val="540"/>
              </a:spcBef>
              <a:buClr>
                <a:schemeClr val="lt1"/>
              </a:buClr>
              <a:buFont typeface="Arial"/>
              <a:buNone/>
              <a:defRPr sz="27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528237" marR="0" lvl="3" indent="-4237" algn="l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037649" marR="0" lvl="4" indent="-5649" algn="l" rtl="0">
              <a:spcBef>
                <a:spcPts val="440"/>
              </a:spcBef>
              <a:buClr>
                <a:schemeClr val="lt1"/>
              </a:buClr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01767" marR="0" lvl="5" indent="-122066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311180" marR="0" lvl="6" indent="-123480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20592" marR="0" lvl="7" indent="-124891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330004" marR="0" lvl="8" indent="-126303" algn="l" rtl="0">
              <a:spcBef>
                <a:spcPts val="440"/>
              </a:spcBef>
              <a:buClr>
                <a:schemeClr val="dk1"/>
              </a:buClr>
              <a:buSzPct val="1000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6" r:id="rId4"/>
    <p:sldLayoutId id="2147483674" r:id="rId5"/>
    <p:sldLayoutId id="2147483671" r:id="rId6"/>
    <p:sldLayoutId id="2147483675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extbox 89" descr="Macmillan Learning logo"/>
          <p:cNvPicPr preferRelativeResize="0">
            <a:picLocks noGrp="1"/>
          </p:cNvPicPr>
          <p:nvPr>
            <p:ph type="pic" sz="quarter" idx="13"/>
          </p:nvPr>
        </p:nvPicPr>
        <p:blipFill rotWithShape="1">
          <a:blip r:embed="rId3">
            <a:alphaModFix/>
          </a:blip>
          <a:stretch/>
        </p:blipFill>
        <p:spPr>
          <a:xfrm>
            <a:off x="117223" y="240092"/>
            <a:ext cx="1527048" cy="46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Placeholder 12" descr="An image shows the front cover page of the fifth edition of the book titled &quot;Economics.&quot;&#10;&#10;The front cover page of the book shows the title of the book &quot;Economics&quot; printed at the top, followed by the names of the authors of the book as, Paul Krugman and Robin Wells. It is the Fifth Edition. The cover shows a montage of diverse photos of people, trains, building, engineers, fruits and vegetables, a human baby, factories emitting smoke, the Wall Street building, currencies, cows, a busy market street, a chemist in lab, and workers at construction site, reflecting the different faces of economy in the world.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3" y="1136172"/>
            <a:ext cx="4542280" cy="6153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5631" y="896271"/>
            <a:ext cx="1650823" cy="1410832"/>
          </a:xfrm>
        </p:spPr>
        <p:txBody>
          <a:bodyPr/>
          <a:lstStyle/>
          <a:p>
            <a:r>
              <a:rPr lang="en-US" sz="1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sz="10000" dirty="0"/>
          </a:p>
        </p:txBody>
      </p:sp>
      <p:sp>
        <p:nvSpPr>
          <p:cNvPr id="9" name="Sub Title 1"/>
          <p:cNvSpPr>
            <a:spLocks noGrp="1"/>
          </p:cNvSpPr>
          <p:nvPr>
            <p:ph sz="quarter" idx="10"/>
          </p:nvPr>
        </p:nvSpPr>
        <p:spPr>
          <a:xfrm>
            <a:off x="4648200" y="3184497"/>
            <a:ext cx="5384998" cy="2987703"/>
          </a:xfrm>
        </p:spPr>
        <p:txBody>
          <a:bodyPr anchor="ctr"/>
          <a:lstStyle/>
          <a:p>
            <a:pPr lvl="0" algn="ctr">
              <a:spcBef>
                <a:spcPts val="0"/>
              </a:spcBef>
              <a:buSzPct val="25000"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ea typeface="Century Gothic" charset="0"/>
                <a:cs typeface="Arial" pitchFamily="34" charset="0"/>
              </a:rPr>
              <a:t>FIRST PRINCIPLES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7580479" y="7242175"/>
            <a:ext cx="2379964" cy="400079"/>
          </a:xfrm>
          <a:noFill/>
        </p:spPr>
        <p:txBody>
          <a:bodyPr/>
          <a:lstStyle/>
          <a:p>
            <a:r>
              <a:rPr lang="en-US" dirty="0"/>
              <a:t>Revised by Solina </a:t>
            </a:r>
            <a:r>
              <a:rPr lang="en-US" dirty="0" smtClean="0"/>
              <a:t>Lindahl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AND INDIVIDUAL CHOICE: 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 startAt="7"/>
            </a:pPr>
            <a:r>
              <a:rPr lang="en-US" b="1" dirty="0" smtClean="0"/>
              <a:t>Resources </a:t>
            </a:r>
            <a:r>
              <a:rPr lang="en-US" b="1" dirty="0"/>
              <a:t>should be used efficiently to achieve society’s goals</a:t>
            </a:r>
            <a:r>
              <a:rPr lang="en-US" b="1" dirty="0" smtClean="0"/>
              <a:t>.</a:t>
            </a:r>
            <a:endParaRPr lang="en-US" dirty="0"/>
          </a:p>
          <a:p>
            <a:pPr indent="0">
              <a:spcAft>
                <a:spcPts val="1200"/>
              </a:spcAft>
              <a:buNone/>
            </a:pPr>
            <a:r>
              <a:rPr lang="en-US" b="1" dirty="0"/>
              <a:t>Efficient</a:t>
            </a:r>
            <a:r>
              <a:rPr lang="en-US" dirty="0"/>
              <a:t>:  taking all opportunities to make some people better off without making other people worse off</a:t>
            </a:r>
            <a:r>
              <a:rPr lang="en-US" dirty="0" smtClean="0"/>
              <a:t>.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98486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AND INDIVIDUAL CHOICE: PART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Equity: </a:t>
            </a:r>
            <a:r>
              <a:rPr lang="en-US" dirty="0"/>
              <a:t>a condition in which everyone gets his or her “fair share</a:t>
            </a:r>
            <a:r>
              <a:rPr lang="en-US" dirty="0" smtClean="0"/>
              <a:t>.” (</a:t>
            </a:r>
            <a:r>
              <a:rPr lang="en-US" dirty="0"/>
              <a:t>There are many definitions of equity.)</a:t>
            </a:r>
          </a:p>
          <a:p>
            <a:pPr>
              <a:spcAft>
                <a:spcPts val="1200"/>
              </a:spcAft>
            </a:pPr>
            <a:r>
              <a:rPr lang="en-US" b="1" i="1" dirty="0"/>
              <a:t>EQUITY AND EFFICIENCY ARE OFTEN AT ODDS</a:t>
            </a:r>
            <a:r>
              <a:rPr lang="en-US" b="1" i="1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0593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AND INDIVIDUAL CHOICE: PART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 startAt="8"/>
            </a:pPr>
            <a:r>
              <a:rPr lang="en-US" b="1" dirty="0" smtClean="0"/>
              <a:t>Markets </a:t>
            </a:r>
            <a:r>
              <a:rPr lang="en-US" b="1" dirty="0"/>
              <a:t>usually lead to efficiency.</a:t>
            </a:r>
          </a:p>
          <a:p>
            <a:pPr indent="0">
              <a:spcAft>
                <a:spcPts val="1200"/>
              </a:spcAft>
              <a:buNone/>
            </a:pPr>
            <a:r>
              <a:rPr lang="en-US" dirty="0"/>
              <a:t>People normally take opportunities for mutual </a:t>
            </a:r>
            <a:r>
              <a:rPr lang="en-US" dirty="0" smtClean="0"/>
              <a:t>gain.</a:t>
            </a:r>
          </a:p>
          <a:p>
            <a:pPr>
              <a:spcAft>
                <a:spcPts val="1200"/>
              </a:spcAft>
              <a:buFont typeface="+mj-lt"/>
              <a:buAutoNum type="arabicPeriod" startAt="9"/>
            </a:pPr>
            <a:r>
              <a:rPr lang="en-US" b="1" dirty="0" smtClean="0"/>
              <a:t>When markets don’t achieve efficiency, government intervention can improve society’s welfare.</a:t>
            </a:r>
          </a:p>
          <a:p>
            <a:pPr indent="0">
              <a:spcAft>
                <a:spcPts val="1200"/>
              </a:spcAft>
              <a:buNone/>
            </a:pPr>
            <a:r>
              <a:rPr lang="en-US" dirty="0" smtClean="0"/>
              <a:t>Sometimes </a:t>
            </a:r>
            <a:r>
              <a:rPr lang="en-US" dirty="0"/>
              <a:t>markets fail and need correction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9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ECONOMY-WIDE </a:t>
            </a:r>
            <a:r>
              <a:rPr lang="en-US" dirty="0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One person’s spending is another person’s income</a:t>
            </a:r>
          </a:p>
          <a:p>
            <a:r>
              <a:rPr lang="en-US" dirty="0"/>
              <a:t>During recessions, a drop in business spending leads to:</a:t>
            </a:r>
          </a:p>
          <a:p>
            <a:r>
              <a:rPr lang="en-US" dirty="0"/>
              <a:t>Less income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less spending…</a:t>
            </a:r>
          </a:p>
          <a:p>
            <a:r>
              <a:rPr lang="en-US" dirty="0"/>
              <a:t>…and further drops in business spending, layoffs, and rising unemployment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54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WIDE INTERACTIONS: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85800" indent="-685800">
              <a:buFont typeface="+mj-lt"/>
              <a:buAutoNum type="arabicPeriod" startAt="11"/>
            </a:pPr>
            <a:r>
              <a:rPr lang="en-US" b="1" dirty="0" smtClean="0"/>
              <a:t>Overall </a:t>
            </a:r>
            <a:r>
              <a:rPr lang="en-US" b="1" dirty="0"/>
              <a:t>spending sometimes gets out of line with the economy’s productive capacity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211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 WIDE INTERACTIONS: 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685800" indent="-685800">
              <a:spcAft>
                <a:spcPts val="1200"/>
              </a:spcAft>
              <a:buFont typeface="+mj-lt"/>
              <a:buAutoNum type="arabicPeriod" startAt="12"/>
            </a:pPr>
            <a:r>
              <a:rPr lang="en-US" b="1" dirty="0" smtClean="0"/>
              <a:t>Government policies can change spending.</a:t>
            </a:r>
          </a:p>
          <a:p>
            <a:pPr marL="685800" indent="0">
              <a:spcAft>
                <a:spcPts val="1200"/>
              </a:spcAft>
              <a:buNone/>
            </a:pPr>
            <a:r>
              <a:rPr lang="en-US" i="1" dirty="0" smtClean="0"/>
              <a:t>The U.S. government funded the Works Progress Administration and provided almost 8 million jobs between 1935 and 1943.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33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</a:t>
            </a:r>
            <a:r>
              <a:rPr lang="en-US" dirty="0" smtClean="0"/>
              <a:t>CHAPTER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What four principles guide the choices made by individuals?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What five principles govern how individual choices interact?</a:t>
            </a:r>
          </a:p>
          <a:p>
            <a:pPr>
              <a:spcAft>
                <a:spcPts val="1200"/>
              </a:spcAft>
              <a:buFont typeface="Arial" charset="0"/>
              <a:buChar char="•"/>
            </a:pPr>
            <a:r>
              <a:rPr lang="en-US" dirty="0"/>
              <a:t>What three principles illustrate economy-wide interactions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5" y="718732"/>
            <a:ext cx="9996324" cy="1128149"/>
          </a:xfrm>
        </p:spPr>
        <p:txBody>
          <a:bodyPr/>
          <a:lstStyle/>
          <a:p>
            <a:r>
              <a:rPr lang="en-US" dirty="0">
                <a:ea typeface="Century Gothic" charset="0"/>
              </a:rPr>
              <a:t>INDIVIDUAL CHOICE: THE PRINCIPLES PART </a:t>
            </a:r>
            <a:r>
              <a:rPr lang="en-US" dirty="0" smtClean="0">
                <a:ea typeface="Century Gothic" charset="0"/>
              </a:rPr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b="1" dirty="0" smtClean="0"/>
              <a:t>Choices </a:t>
            </a:r>
            <a:r>
              <a:rPr lang="en-US" b="1" dirty="0"/>
              <a:t>are necessary because resources are scarce</a:t>
            </a:r>
            <a:r>
              <a:rPr lang="en-US" b="1" dirty="0" smtClean="0"/>
              <a:t>.</a:t>
            </a:r>
            <a:endParaRPr lang="en-US" dirty="0"/>
          </a:p>
          <a:p>
            <a:pPr indent="0">
              <a:spcAft>
                <a:spcPts val="1200"/>
              </a:spcAft>
              <a:buNone/>
            </a:pPr>
            <a:r>
              <a:rPr lang="en-US" b="1" dirty="0"/>
              <a:t>Resource</a:t>
            </a:r>
            <a:r>
              <a:rPr lang="en-US" dirty="0"/>
              <a:t>: anything that can be used to produce something else</a:t>
            </a:r>
            <a:r>
              <a:rPr lang="en-US" dirty="0" smtClean="0"/>
              <a:t>.</a:t>
            </a:r>
            <a:endParaRPr lang="en-US" dirty="0"/>
          </a:p>
          <a:p>
            <a:pPr indent="0">
              <a:spcAft>
                <a:spcPts val="1200"/>
              </a:spcAft>
              <a:buNone/>
            </a:pPr>
            <a:r>
              <a:rPr lang="en-US" b="1" dirty="0"/>
              <a:t>Scarce: </a:t>
            </a:r>
            <a:r>
              <a:rPr lang="en-US" dirty="0"/>
              <a:t>in short supply; a resource is scarce when there is not enough of the resource available to satisfy all the various ways a society wants to use 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3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CHOICE: THE PRINCIPLES: PART 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36632" y="2110519"/>
            <a:ext cx="9804186" cy="1699481"/>
          </a:xfrm>
        </p:spPr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 startAt="2"/>
            </a:pPr>
            <a:r>
              <a:rPr lang="en-US" dirty="0" smtClean="0"/>
              <a:t>The true cost of something is its opportunity cost.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800" b="1" dirty="0" smtClean="0"/>
              <a:t>Opportunity cost: </a:t>
            </a:r>
            <a:r>
              <a:rPr lang="en-US" sz="2800" dirty="0" smtClean="0"/>
              <a:t>what you must give up in order to get something.</a:t>
            </a:r>
            <a:endParaRPr lang="en-US" sz="2800" dirty="0"/>
          </a:p>
        </p:txBody>
      </p:sp>
      <p:pic>
        <p:nvPicPr>
          <p:cNvPr id="14" name="Picture Placeholder 13" descr="A photo shows co-founder and chief executive of Facebook, Mark Zuckerberg gestures while speaking into a microphone, with the words &quot;facebook.com&quot; appearing in the background." title="Mark Zuckerberg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5" y="3902176"/>
            <a:ext cx="2311486" cy="3372881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945830" y="4862748"/>
            <a:ext cx="6948040" cy="1799754"/>
          </a:xfrm>
        </p:spPr>
        <p:txBody>
          <a:bodyPr/>
          <a:lstStyle/>
          <a:p>
            <a:pPr>
              <a:spcBef>
                <a:spcPts val="624"/>
              </a:spcBef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Zuckerberg understood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concept of opportunity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– and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dropped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Harvard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02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CHOICE: THE PRINCIPLES: 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 startAt="3"/>
            </a:pPr>
            <a:r>
              <a:rPr lang="en-US" b="1" dirty="0" smtClean="0"/>
              <a:t>“How </a:t>
            </a:r>
            <a:r>
              <a:rPr lang="en-US" b="1" dirty="0"/>
              <a:t>much” is a decision at the margin.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800" b="1" dirty="0"/>
              <a:t>Trade-off</a:t>
            </a:r>
            <a:r>
              <a:rPr lang="en-US" sz="2800" dirty="0"/>
              <a:t>: comparison of the costs and the benefits of doing </a:t>
            </a:r>
            <a:r>
              <a:rPr lang="en-US" sz="2800" dirty="0" smtClean="0"/>
              <a:t>something.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292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CHOICE: THE PRINCIPLES: PART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/>
              <a:t>Marginal decision</a:t>
            </a:r>
            <a:r>
              <a:rPr lang="en-US" dirty="0"/>
              <a:t>: decision made at the margin of an activity about whether to do a bit more or a bit less of that activity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b="1" dirty="0"/>
              <a:t>Marginal analysis: </a:t>
            </a:r>
            <a:r>
              <a:rPr lang="en-US" dirty="0"/>
              <a:t>the study of marginal decisions</a:t>
            </a:r>
            <a:r>
              <a:rPr lang="en-US" dirty="0" smtClean="0"/>
              <a:t>.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b="1" dirty="0"/>
              <a:t>Incentive: </a:t>
            </a:r>
            <a:r>
              <a:rPr lang="en-US" dirty="0"/>
              <a:t>anything that offers rewards to people who change their behavior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1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CHOICE: THE PRINCIPLES: PART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 startAt="4"/>
            </a:pPr>
            <a:r>
              <a:rPr lang="en-US" b="1" dirty="0" smtClean="0"/>
              <a:t>People </a:t>
            </a:r>
            <a:r>
              <a:rPr lang="en-US" b="1" dirty="0"/>
              <a:t>usually respond to incentives, exploiting opportunities to make themselves better off</a:t>
            </a:r>
            <a:r>
              <a:rPr lang="en-US" b="1" dirty="0" smtClean="0"/>
              <a:t>.</a:t>
            </a:r>
          </a:p>
          <a:p>
            <a:pPr marL="457200" lvl="2" indent="0">
              <a:spcAft>
                <a:spcPts val="1200"/>
              </a:spcAft>
              <a:buNone/>
              <a:defRPr/>
            </a:pPr>
            <a:r>
              <a:rPr lang="en-US" sz="2800" i="1" dirty="0">
                <a:ea typeface="ＭＳ Ｐゴシック"/>
              </a:rPr>
              <a:t>In the United States, restaurant customers have the option of adding a tip to the restaurant bill.  In much of Europe a tip is added automatically</a:t>
            </a:r>
            <a:r>
              <a:rPr lang="en-US" sz="2800" i="1" dirty="0" smtClean="0">
                <a:ea typeface="ＭＳ Ｐゴシック"/>
              </a:rPr>
              <a:t>.</a:t>
            </a:r>
            <a:endParaRPr lang="en-US" sz="2800" i="1" dirty="0">
              <a:ea typeface="ＭＳ Ｐゴシック"/>
            </a:endParaRPr>
          </a:p>
          <a:p>
            <a:pPr marL="457200" lvl="2" indent="0">
              <a:spcAft>
                <a:spcPts val="1200"/>
              </a:spcAft>
              <a:buNone/>
              <a:defRPr/>
            </a:pPr>
            <a:r>
              <a:rPr lang="en-US" sz="2800" b="1" dirty="0">
                <a:ea typeface="ＭＳ Ｐゴシック"/>
              </a:rPr>
              <a:t>Where would you expect waiters to be more attentive</a:t>
            </a:r>
            <a:r>
              <a:rPr lang="en-US" sz="2800" b="1" dirty="0" smtClean="0">
                <a:ea typeface="ＭＳ Ｐゴシック"/>
              </a:rPr>
              <a:t>?</a:t>
            </a:r>
            <a:endParaRPr lang="en-US" sz="2800" i="1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7650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AND INDIVIDUAL CHOICE: PART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 startAt="5"/>
            </a:pPr>
            <a:r>
              <a:rPr lang="en-US" b="1" dirty="0" smtClean="0"/>
              <a:t>There </a:t>
            </a:r>
            <a:r>
              <a:rPr lang="en-US" b="1" dirty="0"/>
              <a:t>are gains from trade</a:t>
            </a:r>
            <a:r>
              <a:rPr lang="en-US" b="1" dirty="0" smtClean="0"/>
              <a:t>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800" i="1" dirty="0"/>
              <a:t>Trade allows us all to consume more than we otherwise could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92685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AND INDIVIDUAL CHOICE: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+mj-lt"/>
              <a:buAutoNum type="arabicPeriod" startAt="6"/>
            </a:pPr>
            <a:r>
              <a:rPr lang="en-US" b="1" dirty="0" smtClean="0"/>
              <a:t>Markets </a:t>
            </a:r>
            <a:r>
              <a:rPr lang="en-US" b="1" dirty="0"/>
              <a:t>move toward equilibrium.</a:t>
            </a:r>
          </a:p>
          <a:p>
            <a:pPr indent="0">
              <a:spcAft>
                <a:spcPts val="1200"/>
              </a:spcAft>
              <a:buNone/>
            </a:pPr>
            <a:r>
              <a:rPr lang="en-US" b="1" dirty="0"/>
              <a:t>Equilibrium</a:t>
            </a:r>
            <a:r>
              <a:rPr lang="en-US" dirty="0"/>
              <a:t>: an economic situation in which no individual would be better off doing something different.</a:t>
            </a:r>
          </a:p>
          <a:p>
            <a:pPr indent="0">
              <a:spcAft>
                <a:spcPts val="1200"/>
              </a:spcAft>
              <a:buNone/>
            </a:pPr>
            <a:r>
              <a:rPr lang="en-US" b="1" dirty="0"/>
              <a:t>Specialization: </a:t>
            </a:r>
            <a:r>
              <a:rPr lang="en-US" dirty="0"/>
              <a:t>the situation in which each person specializes in the task that he or she is good at performing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485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Macmillan Learning Brand Colors">
      <a:dk1>
        <a:srgbClr val="000000"/>
      </a:dk1>
      <a:lt1>
        <a:srgbClr val="FFFFFF"/>
      </a:lt1>
      <a:dk2>
        <a:srgbClr val="DA1B2C"/>
      </a:dk2>
      <a:lt2>
        <a:srgbClr val="FFFFFE"/>
      </a:lt2>
      <a:accent1>
        <a:srgbClr val="4E4E4E"/>
      </a:accent1>
      <a:accent2>
        <a:srgbClr val="999999"/>
      </a:accent2>
      <a:accent3>
        <a:srgbClr val="CCCCCC"/>
      </a:accent3>
      <a:accent4>
        <a:srgbClr val="E6E6E6"/>
      </a:accent4>
      <a:accent5>
        <a:srgbClr val="DA1B2C"/>
      </a:accent5>
      <a:accent6>
        <a:srgbClr val="A90F1E"/>
      </a:accent6>
      <a:hlink>
        <a:srgbClr val="0000FF"/>
      </a:hlink>
      <a:folHlink>
        <a:srgbClr val="4C4C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13521</TotalTime>
  <Words>574</Words>
  <Application>Microsoft Office PowerPoint</Application>
  <PresentationFormat>Custom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Century Gothic</vt:lpstr>
      <vt:lpstr>Helvetica Neue</vt:lpstr>
      <vt:lpstr>Wingdings</vt:lpstr>
      <vt:lpstr>Default Theme</vt:lpstr>
      <vt:lpstr>1</vt:lpstr>
      <vt:lpstr>WHAT YOU WILL LEARN IN THIS CHAPTER</vt:lpstr>
      <vt:lpstr>INDIVIDUAL CHOICE: THE PRINCIPLES PART 1</vt:lpstr>
      <vt:lpstr>INDIVIDUAL CHOICE: THE PRINCIPLES: PART 2</vt:lpstr>
      <vt:lpstr>INDIVIDUAL CHOICE: THE PRINCIPLES: PART 3</vt:lpstr>
      <vt:lpstr>INDIVIDUAL CHOICE: THE PRINCIPLES: PART 4</vt:lpstr>
      <vt:lpstr>INDIVIDUAL CHOICE: THE PRINCIPLES: PART 5</vt:lpstr>
      <vt:lpstr>INTERACTION AND INDIVIDUAL CHOICE: PART 1</vt:lpstr>
      <vt:lpstr>INTERACTION AND INDIVIDUAL CHOICE: PART 2</vt:lpstr>
      <vt:lpstr>INTERACTION AND INDIVIDUAL CHOICE: PART 3</vt:lpstr>
      <vt:lpstr>INTERACTION AND INDIVIDUAL CHOICE: PART 4</vt:lpstr>
      <vt:lpstr>INTERACTION AND INDIVIDUAL CHOICE: PART 5</vt:lpstr>
      <vt:lpstr>ECONOMY-WIDE INTERACTIONS</vt:lpstr>
      <vt:lpstr>ECONOMY WIDE INTERACTIONS: PART 2</vt:lpstr>
      <vt:lpstr>ECONOMY WIDE INTERACTIONS: PART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FIRST PRINCIPLES</dc:title>
  <dc:creator>Krugman</dc:creator>
  <cp:lastModifiedBy>CD</cp:lastModifiedBy>
  <cp:revision>374</cp:revision>
  <dcterms:modified xsi:type="dcterms:W3CDTF">2018-02-28T12:02:43Z</dcterms:modified>
</cp:coreProperties>
</file>