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3FD0-5747-6BBF-1FDB-42C305F71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5B517-6D9E-00AE-1DBA-7A9783661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8F4A4-77D9-55E1-A428-FAC70649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4470-EF20-4D51-A8F1-DF276898F24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0CDD8-FF03-E351-2C99-677EB684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9009-2B72-26E3-EFDD-6C06B037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5948-1F6B-4F8E-8E46-7DAE3B18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E28D-CBFB-B19C-B0BF-3789FE0E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0AF07-FC76-72D4-1343-4D3AF3E4F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20E9-9176-CE1A-FAA8-A435F9CC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4470-EF20-4D51-A8F1-DF276898F24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7324F-F7A2-051E-683B-E731785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F640-132A-FF47-BB10-4CA030C3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5948-1F6B-4F8E-8E46-7DAE3B18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B06CD-0B01-6DDB-809C-67E7C68CD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5D8CD-F873-5018-C7D1-9EB91EEB3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986F-F75F-39D1-55A3-966ADC4B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4470-EF20-4D51-A8F1-DF276898F24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76F3-CFA5-4E3D-16BE-C743C188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DCD3-1904-0D5C-407B-B4665522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5948-1F6B-4F8E-8E46-7DAE3B18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0D68-03B5-82BB-A1D5-E245131E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30B7-C7D8-7C7F-48D6-A61B6C6C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FC9F-0BA7-515F-E49B-4647034F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4470-EF20-4D51-A8F1-DF276898F24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252F-7A98-8D77-DEC9-936FC803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BAE6-A31B-F9C3-EDCB-15151F10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5948-1F6B-4F8E-8E46-7DAE3B18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4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17EF-BBF1-4C8B-8E1D-89229DBB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6C1B-75BC-3F8D-CD56-2F2E3DA0F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0E66-F994-5040-FD05-B33D28DC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4470-EF20-4D51-A8F1-DF276898F24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22ED-777D-62FA-1667-C3134C5E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67D1-D310-115A-1C8B-B39F9FFD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5948-1F6B-4F8E-8E46-7DAE3B18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FF-39D5-97F6-C42B-265D10B1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69F7-1107-3D7A-C722-C3280BCD5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21798-B38C-0751-0B99-606230954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4F6F3-3669-4146-7655-F62170B5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4470-EF20-4D51-A8F1-DF276898F24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7850E-7E2F-A710-C36C-6EC68CBC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97E0B-3095-1DC2-FE00-78348572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5948-1F6B-4F8E-8E46-7DAE3B18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7219-BD7B-E406-8BB8-141C115F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644A-9C18-E3AF-1563-4403B934A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322EF-AC9D-131D-F35A-B005D411B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1F2B9-95C2-BE4C-425E-F5F35882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7C888-4EF1-7E8A-2D49-8690ECC2D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0F6FC-CB6A-FFD5-034C-3775084C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4470-EF20-4D51-A8F1-DF276898F24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C545D-E6A4-2F7D-DEF4-7FB21654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11D5F-0F72-F253-73EA-6BAB146F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5948-1F6B-4F8E-8E46-7DAE3B18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1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2D01-6DFF-2B70-4BCB-BE943CB9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18795-6221-0C6D-0B66-46D9277E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4470-EF20-4D51-A8F1-DF276898F24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5B3D6-6D7F-12D6-D7AB-73804464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5FF16-4C38-32B3-9445-1590387F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5948-1F6B-4F8E-8E46-7DAE3B18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1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DFD26-2282-7669-096C-E2A3A546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4470-EF20-4D51-A8F1-DF276898F24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E844-1E10-573C-86FF-C8148CE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2190-76CD-D815-F8A1-1A23AA75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5948-1F6B-4F8E-8E46-7DAE3B18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0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7E89-9D81-1011-C619-8F5FDF7C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DA62-778E-0EBA-4A48-37587440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84151-9864-1579-37B3-EA9B06AD2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D493-49E4-C626-2CEE-C54E2262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4470-EF20-4D51-A8F1-DF276898F24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23FF4-655F-28F1-C226-DBAC441E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F5E3B-91D9-6C20-4E2F-B30FCE85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5948-1F6B-4F8E-8E46-7DAE3B18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EDF2-B7AE-555A-3C0C-F0593478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1005B-82B4-A4F9-EF99-9182984FB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487BF-33E7-B981-1455-FEF9BCC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8A3B6-550D-6442-B042-D677F8CD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4470-EF20-4D51-A8F1-DF276898F24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7026F-C459-C303-FB9F-B36AFD9B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A4A01-0E78-4948-3F28-A3768BB2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5948-1F6B-4F8E-8E46-7DAE3B18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7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434EB-A2CA-93E8-84CB-8E0EFCAF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087EC-2961-4E8A-EFA7-7485B7DC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67F2-7359-B26F-72F8-4F41E642D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C4470-EF20-4D51-A8F1-DF276898F24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15C7-71A6-9E64-5DA9-591857273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AFED-A9FD-EDCD-31E5-ABAC9FCE2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5948-1F6B-4F8E-8E46-7DAE3B18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athworld.wolfram.com/SIRMode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6275-BFD1-1BC3-3670-1CA5295A4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Моделювання епідемій. Модель </a:t>
            </a:r>
            <a:r>
              <a:rPr lang="uk-UA" dirty="0" err="1"/>
              <a:t>Ріда-Фроста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3F0A0-588E-5B1C-B092-2F28C884A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Підготував Шевцов Максим, КМ-01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0823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F7B5-4312-9FE0-9244-F74408CA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Практичне застосування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0B84-36DA-EE71-C073-146E1834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CE364-B644-5EC6-6602-420B3773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53" y="1354899"/>
            <a:ext cx="7471293" cy="529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412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FA8F-D9BC-190F-4CED-2EDE5EB6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Практичне застосування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7927-85F8-C005-69EE-E4541C67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3A05B1-0A10-1554-F2B1-467453D34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985962"/>
            <a:ext cx="84963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578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AC35-72B1-21F1-EBDA-865E4F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Практичне застосування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732F-920A-9C4C-E61E-12D3E04B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251DB-9EF0-F730-848D-45F8E3CC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380" y="1330643"/>
            <a:ext cx="6499240" cy="53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977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696-C27E-0188-7587-6FD2B14A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Практичне застосування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EDD6019-D4F9-68AA-3623-0BDDDF91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58256"/>
            <a:ext cx="85344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217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D758-BED7-8420-FFC3-563760FA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Практичне застосування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A196DB7-8DAA-C58D-6B4F-9953F491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360811"/>
            <a:ext cx="8496300" cy="250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4D758F7-E8F6-D707-B829-1720A3A2C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4077478"/>
            <a:ext cx="8534400" cy="26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62A32-4FDC-D0C8-F887-AB3518045DFC}"/>
              </a:ext>
            </a:extLst>
          </p:cNvPr>
          <p:cNvCxnSpPr/>
          <p:nvPr/>
        </p:nvCxnSpPr>
        <p:spPr>
          <a:xfrm flipV="1">
            <a:off x="4506686" y="2220686"/>
            <a:ext cx="2024743" cy="25285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5105B3-13BA-EB46-394D-CB26A8E893CC}"/>
              </a:ext>
            </a:extLst>
          </p:cNvPr>
          <p:cNvCxnSpPr>
            <a:cxnSpLocks/>
          </p:cNvCxnSpPr>
          <p:nvPr/>
        </p:nvCxnSpPr>
        <p:spPr>
          <a:xfrm flipV="1">
            <a:off x="8177893" y="2220686"/>
            <a:ext cx="126352" cy="27743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65660-A4D4-00AD-4F1B-1BD99236004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41360" y="3862873"/>
            <a:ext cx="954640" cy="49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9B33FA-0743-B981-FDCD-1C8027604672}"/>
              </a:ext>
            </a:extLst>
          </p:cNvPr>
          <p:cNvCxnSpPr>
            <a:cxnSpLocks/>
          </p:cNvCxnSpPr>
          <p:nvPr/>
        </p:nvCxnSpPr>
        <p:spPr>
          <a:xfrm>
            <a:off x="6497412" y="3867272"/>
            <a:ext cx="802432" cy="525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3B009C-3043-1C27-1A30-8496FBED7525}"/>
              </a:ext>
            </a:extLst>
          </p:cNvPr>
          <p:cNvCxnSpPr>
            <a:cxnSpLocks/>
          </p:cNvCxnSpPr>
          <p:nvPr/>
        </p:nvCxnSpPr>
        <p:spPr>
          <a:xfrm flipV="1">
            <a:off x="4443510" y="3063551"/>
            <a:ext cx="2053902" cy="25285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119B23-EA25-497B-59B2-60E44E194B2F}"/>
              </a:ext>
            </a:extLst>
          </p:cNvPr>
          <p:cNvCxnSpPr>
            <a:cxnSpLocks/>
          </p:cNvCxnSpPr>
          <p:nvPr/>
        </p:nvCxnSpPr>
        <p:spPr>
          <a:xfrm flipV="1">
            <a:off x="6634942" y="3312367"/>
            <a:ext cx="1361393" cy="30262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6091E6-DD71-73D6-DE61-E6E46F01C744}"/>
              </a:ext>
            </a:extLst>
          </p:cNvPr>
          <p:cNvCxnSpPr>
            <a:cxnSpLocks/>
          </p:cNvCxnSpPr>
          <p:nvPr/>
        </p:nvCxnSpPr>
        <p:spPr>
          <a:xfrm>
            <a:off x="5079739" y="5472836"/>
            <a:ext cx="826976" cy="414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4C3FA-37AA-0C59-B9A3-8C35C4B1F201}"/>
              </a:ext>
            </a:extLst>
          </p:cNvPr>
          <p:cNvCxnSpPr>
            <a:cxnSpLocks/>
          </p:cNvCxnSpPr>
          <p:nvPr/>
        </p:nvCxnSpPr>
        <p:spPr>
          <a:xfrm>
            <a:off x="6634942" y="3125958"/>
            <a:ext cx="573638" cy="562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0F92FB0-824E-7B62-BE70-B97E3CEBCEF5}"/>
              </a:ext>
            </a:extLst>
          </p:cNvPr>
          <p:cNvSpPr/>
          <p:nvPr/>
        </p:nvSpPr>
        <p:spPr>
          <a:xfrm>
            <a:off x="7344361" y="2401835"/>
            <a:ext cx="2584580" cy="1076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7C8D39-99B0-A743-5B69-971C9FF79FD0}"/>
              </a:ext>
            </a:extLst>
          </p:cNvPr>
          <p:cNvSpPr/>
          <p:nvPr/>
        </p:nvSpPr>
        <p:spPr>
          <a:xfrm>
            <a:off x="6921761" y="5429598"/>
            <a:ext cx="3242388" cy="11870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9F13AC-1DA0-3F03-4596-327911B4694E}"/>
              </a:ext>
            </a:extLst>
          </p:cNvPr>
          <p:cNvCxnSpPr>
            <a:cxnSpLocks/>
          </p:cNvCxnSpPr>
          <p:nvPr/>
        </p:nvCxnSpPr>
        <p:spPr>
          <a:xfrm flipV="1">
            <a:off x="6239067" y="1457714"/>
            <a:ext cx="954640" cy="49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05FA22-562B-2B23-A23E-FC0B42D4D190}"/>
              </a:ext>
            </a:extLst>
          </p:cNvPr>
          <p:cNvCxnSpPr>
            <a:cxnSpLocks/>
          </p:cNvCxnSpPr>
          <p:nvPr/>
        </p:nvCxnSpPr>
        <p:spPr>
          <a:xfrm>
            <a:off x="7595119" y="1462113"/>
            <a:ext cx="802432" cy="525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7EF7C0-F633-06A1-3CA0-49194100C5F4}"/>
              </a:ext>
            </a:extLst>
          </p:cNvPr>
          <p:cNvSpPr txBox="1"/>
          <p:nvPr/>
        </p:nvSpPr>
        <p:spPr>
          <a:xfrm rot="19481428">
            <a:off x="458597" y="238773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Фактично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EDD8AD-2F8B-FFD9-69C0-C739DA317B83}"/>
              </a:ext>
            </a:extLst>
          </p:cNvPr>
          <p:cNvSpPr txBox="1"/>
          <p:nvPr/>
        </p:nvSpPr>
        <p:spPr>
          <a:xfrm rot="19481428">
            <a:off x="316467" y="5017681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Теоретично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28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AF13-A4F1-92A7-0AD8-3BE7F92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602" y="2766218"/>
            <a:ext cx="2604796" cy="1325563"/>
          </a:xfrm>
        </p:spPr>
        <p:txBody>
          <a:bodyPr/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1431-BE8D-EBD2-D690-3FBD2C2A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5286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2644-CA8D-C18D-41D4-DFA9DE85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188C-FAAD-98FF-0CB1-781189BB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	Посилання на ресурси: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en-US" dirty="0" err="1"/>
              <a:t>Weisstein</a:t>
            </a:r>
            <a:r>
              <a:rPr lang="en-US" dirty="0"/>
              <a:t>, Eric W., SIR Model, </a:t>
            </a:r>
            <a:r>
              <a:rPr lang="en-US" dirty="0" err="1"/>
              <a:t>MathWorld</a:t>
            </a:r>
            <a:r>
              <a:rPr lang="en-US" dirty="0"/>
              <a:t>-A Wolfram Wed Resource, </a:t>
            </a:r>
            <a:r>
              <a:rPr lang="en-US" dirty="0">
                <a:hlinkClick r:id="rId2"/>
              </a:rPr>
              <a:t>http://mathworld.wolfram.com/SIRModel.html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en-US" dirty="0"/>
              <a:t>Philip O’Neill, Perfect Simulation for Reed-Frost Epidemic Models, Statistics and Computing journal, Volume 13, Issue 1, pages 37-44 2003.</a:t>
            </a: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226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0AEB-B558-D082-791D-8B1BC21F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модел</a:t>
            </a:r>
            <a:r>
              <a:rPr lang="uk-UA" dirty="0"/>
              <a:t>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7451-68D5-92DA-0E13-2D676C5E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704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Модель </a:t>
            </a:r>
            <a:r>
              <a:rPr lang="ru-RU" dirty="0" err="1"/>
              <a:t>Ріда</a:t>
            </a:r>
            <a:r>
              <a:rPr lang="ru-RU" dirty="0"/>
              <a:t> – Фроста – одна з </a:t>
            </a:r>
            <a:r>
              <a:rPr lang="ru-RU" dirty="0" err="1"/>
              <a:t>найпростіших</a:t>
            </a:r>
            <a:r>
              <a:rPr lang="ru-RU" dirty="0"/>
              <a:t> </a:t>
            </a:r>
            <a:r>
              <a:rPr lang="ru-RU" dirty="0" err="1"/>
              <a:t>стохастичних</a:t>
            </a:r>
            <a:r>
              <a:rPr lang="ru-RU" dirty="0"/>
              <a:t> моделей </a:t>
            </a:r>
            <a:r>
              <a:rPr lang="ru-RU" dirty="0" err="1"/>
              <a:t>епідемії</a:t>
            </a:r>
            <a:r>
              <a:rPr lang="ru-RU" dirty="0"/>
              <a:t>. Вона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сформульована</a:t>
            </a:r>
            <a:r>
              <a:rPr lang="ru-RU" dirty="0"/>
              <a:t> </a:t>
            </a:r>
            <a:r>
              <a:rPr lang="ru-RU" dirty="0" err="1"/>
              <a:t>Лоуеллом</a:t>
            </a:r>
            <a:r>
              <a:rPr lang="ru-RU" dirty="0"/>
              <a:t> </a:t>
            </a:r>
            <a:r>
              <a:rPr lang="ru-RU" dirty="0" err="1"/>
              <a:t>Рідом</a:t>
            </a:r>
            <a:r>
              <a:rPr lang="ru-RU" dirty="0"/>
              <a:t> та </a:t>
            </a:r>
            <a:r>
              <a:rPr lang="ru-RU" dirty="0" err="1"/>
              <a:t>Уейдом</a:t>
            </a:r>
            <a:r>
              <a:rPr lang="ru-RU" dirty="0"/>
              <a:t> Фростом у 1928 </a:t>
            </a:r>
            <a:r>
              <a:rPr lang="ru-RU" dirty="0" err="1"/>
              <a:t>році</a:t>
            </a:r>
            <a:r>
              <a:rPr lang="ru-RU" dirty="0"/>
              <a:t> та </a:t>
            </a:r>
            <a:r>
              <a:rPr lang="ru-RU" dirty="0" err="1"/>
              <a:t>описує</a:t>
            </a:r>
            <a:r>
              <a:rPr lang="ru-RU" dirty="0"/>
              <a:t> </a:t>
            </a:r>
            <a:r>
              <a:rPr lang="ru-RU" dirty="0" err="1"/>
              <a:t>еволюцію</a:t>
            </a:r>
            <a:r>
              <a:rPr lang="ru-RU" dirty="0"/>
              <a:t> </a:t>
            </a:r>
            <a:r>
              <a:rPr lang="ru-RU" dirty="0" err="1"/>
              <a:t>інфекції</a:t>
            </a:r>
            <a:r>
              <a:rPr lang="ru-RU" dirty="0"/>
              <a:t> в </a:t>
            </a:r>
            <a:r>
              <a:rPr lang="ru-RU" dirty="0" err="1"/>
              <a:t>поколіннях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/>
              <a:t>t – </a:t>
            </a:r>
            <a:r>
              <a:rPr lang="uk-UA" dirty="0"/>
              <a:t>покоління,</a:t>
            </a:r>
          </a:p>
          <a:p>
            <a:pPr marL="0" indent="0">
              <a:buNone/>
            </a:pPr>
            <a:r>
              <a:rPr lang="en-US" dirty="0"/>
              <a:t>p – </a:t>
            </a:r>
            <a:r>
              <a:rPr lang="uk-UA" dirty="0"/>
              <a:t>ймовірність інфікування.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Lowell Reed | Johns Hopkins | Bloomberg School of Public Health">
            <a:extLst>
              <a:ext uri="{FF2B5EF4-FFF2-40B4-BE49-F238E27FC236}">
                <a16:creationId xmlns:a16="http://schemas.microsoft.com/office/drawing/2014/main" id="{6B1A4326-E0F0-B3C6-B662-AB6D528D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41" y="676275"/>
            <a:ext cx="18383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901D6-F82C-1A03-93B3-ECB9EDAF5C23}"/>
              </a:ext>
            </a:extLst>
          </p:cNvPr>
          <p:cNvSpPr txBox="1"/>
          <p:nvPr/>
        </p:nvSpPr>
        <p:spPr>
          <a:xfrm>
            <a:off x="7491412" y="3429000"/>
            <a:ext cx="1205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Лоуел</a:t>
            </a:r>
            <a:r>
              <a:rPr lang="ru-RU" dirty="0"/>
              <a:t> </a:t>
            </a:r>
            <a:r>
              <a:rPr lang="ru-RU" dirty="0" err="1"/>
              <a:t>Рід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1028" name="Picture 4" descr="Dr. Wade H. Frost - United States Public Health Service | Office of  History, National Institutes of Health">
            <a:extLst>
              <a:ext uri="{FF2B5EF4-FFF2-40B4-BE49-F238E27FC236}">
                <a16:creationId xmlns:a16="http://schemas.microsoft.com/office/drawing/2014/main" id="{38B6568B-2C8A-8CA7-2B60-F07F47200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012" y="2850501"/>
            <a:ext cx="1919788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C05100-7830-4027-89AE-B9B696283F4E}"/>
              </a:ext>
            </a:extLst>
          </p:cNvPr>
          <p:cNvSpPr txBox="1"/>
          <p:nvPr/>
        </p:nvSpPr>
        <p:spPr>
          <a:xfrm>
            <a:off x="9723657" y="5447796"/>
            <a:ext cx="1340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Уейд</a:t>
            </a:r>
            <a:r>
              <a:rPr lang="ru-RU" dirty="0"/>
              <a:t> Фрост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005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095E-6040-99B1-A0F2-6331EE50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Основа моделі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E03A-8900-6616-EF24-4008A51E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Інфекція</a:t>
            </a:r>
            <a:r>
              <a:rPr lang="ru-RU" dirty="0"/>
              <a:t> </a:t>
            </a:r>
            <a:r>
              <a:rPr lang="ru-RU" dirty="0" err="1"/>
              <a:t>передається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інфікованих</a:t>
            </a:r>
            <a:r>
              <a:rPr lang="ru-RU" dirty="0"/>
              <a:t> людей </a:t>
            </a:r>
            <a:r>
              <a:rPr lang="ru-RU" dirty="0" err="1"/>
              <a:t>іншим</a:t>
            </a:r>
            <a:r>
              <a:rPr lang="ru-RU" dirty="0"/>
              <a:t> людям.</a:t>
            </a:r>
          </a:p>
          <a:p>
            <a:r>
              <a:rPr lang="ru-RU" dirty="0"/>
              <a:t>Будь-яка </a:t>
            </a:r>
            <a:r>
              <a:rPr lang="ru-RU" dirty="0" err="1"/>
              <a:t>неімунна</a:t>
            </a:r>
            <a:r>
              <a:rPr lang="ru-RU" dirty="0"/>
              <a:t> </a:t>
            </a:r>
            <a:r>
              <a:rPr lang="ru-RU" dirty="0" err="1"/>
              <a:t>людина</a:t>
            </a:r>
            <a:r>
              <a:rPr lang="ru-RU" dirty="0"/>
              <a:t> в </a:t>
            </a:r>
            <a:r>
              <a:rPr lang="ru-RU" dirty="0" err="1"/>
              <a:t>групі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такого контакту з заразною </a:t>
            </a:r>
            <a:r>
              <a:rPr lang="ru-RU" dirty="0" err="1"/>
              <a:t>людиною</a:t>
            </a:r>
            <a:r>
              <a:rPr lang="ru-RU" dirty="0"/>
              <a:t> в </a:t>
            </a:r>
            <a:r>
              <a:rPr lang="ru-RU" dirty="0" err="1"/>
              <a:t>певний</a:t>
            </a:r>
            <a:r>
              <a:rPr lang="ru-RU" dirty="0"/>
              <a:t> </a:t>
            </a:r>
            <a:r>
              <a:rPr lang="ru-RU" dirty="0" err="1"/>
              <a:t>період</a:t>
            </a:r>
            <a:r>
              <a:rPr lang="ru-RU" dirty="0"/>
              <a:t> часу </a:t>
            </a:r>
            <a:r>
              <a:rPr lang="ru-RU" dirty="0" err="1"/>
              <a:t>призведе</a:t>
            </a:r>
            <a:r>
              <a:rPr lang="ru-RU" dirty="0"/>
              <a:t> до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інфекції</a:t>
            </a:r>
            <a:r>
              <a:rPr lang="ru-RU" dirty="0"/>
              <a:t>.</a:t>
            </a:r>
          </a:p>
          <a:p>
            <a:r>
              <a:rPr lang="ru-RU" dirty="0" err="1"/>
              <a:t>Ймовірність</a:t>
            </a:r>
            <a:r>
              <a:rPr lang="ru-RU" dirty="0"/>
              <a:t> контакту </a:t>
            </a:r>
            <a:r>
              <a:rPr lang="ru-RU" dirty="0" err="1"/>
              <a:t>фіксована</a:t>
            </a:r>
            <a:r>
              <a:rPr lang="ru-RU" dirty="0"/>
              <a:t>.</a:t>
            </a:r>
          </a:p>
          <a:p>
            <a:r>
              <a:rPr lang="uk-UA" dirty="0"/>
              <a:t>Популяція є замкнута.</a:t>
            </a:r>
          </a:p>
          <a:p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 </a:t>
            </a:r>
            <a:r>
              <a:rPr lang="ru-RU" dirty="0" err="1"/>
              <a:t>залишаються</a:t>
            </a:r>
            <a:r>
              <a:rPr lang="ru-RU" dirty="0"/>
              <a:t> </a:t>
            </a:r>
            <a:r>
              <a:rPr lang="ru-RU" dirty="0" err="1"/>
              <a:t>постійними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епідемії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125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4D36-EC3D-1175-D1D2-B2403268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Змінні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CF0B-19B2-7FF3-8360-E85AC80D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популяції</a:t>
            </a:r>
            <a:r>
              <a:rPr lang="uk-UA" dirty="0"/>
              <a:t>	</a:t>
            </a:r>
            <a:r>
              <a:rPr lang="en-US" dirty="0"/>
              <a:t>N</a:t>
            </a:r>
            <a:endParaRPr lang="ru-RU" dirty="0"/>
          </a:p>
          <a:p>
            <a:r>
              <a:rPr lang="ru-RU" dirty="0" err="1"/>
              <a:t>Кількість</a:t>
            </a:r>
            <a:r>
              <a:rPr lang="ru-RU" dirty="0"/>
              <a:t> людей, я</a:t>
            </a:r>
            <a:r>
              <a:rPr lang="uk-UA" dirty="0" err="1"/>
              <a:t>кі</a:t>
            </a:r>
            <a:r>
              <a:rPr lang="uk-UA" dirty="0"/>
              <a:t> сприятливі до інфекції</a:t>
            </a:r>
            <a:r>
              <a:rPr lang="en-US" dirty="0"/>
              <a:t>	S</a:t>
            </a:r>
            <a:r>
              <a:rPr lang="en-US" sz="2000" dirty="0"/>
              <a:t>t</a:t>
            </a:r>
            <a:endParaRPr lang="ru-RU" dirty="0"/>
          </a:p>
          <a:p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випадків</a:t>
            </a:r>
            <a:r>
              <a:rPr lang="en-US" dirty="0"/>
              <a:t>	I</a:t>
            </a:r>
            <a:r>
              <a:rPr lang="en-US" sz="2000" dirty="0"/>
              <a:t>t</a:t>
            </a:r>
            <a:endParaRPr lang="ru-RU" dirty="0"/>
          </a:p>
          <a:p>
            <a:r>
              <a:rPr lang="ru-RU" dirty="0" err="1"/>
              <a:t>Імовірність</a:t>
            </a:r>
            <a:r>
              <a:rPr lang="ru-RU" dirty="0"/>
              <a:t> контакту</a:t>
            </a:r>
            <a:r>
              <a:rPr lang="en-US" dirty="0"/>
              <a:t>	     </a:t>
            </a:r>
            <a:r>
              <a:rPr lang="uk-UA" dirty="0"/>
              <a:t>	</a:t>
            </a:r>
            <a:r>
              <a:rPr lang="en-US" dirty="0"/>
              <a:t>p</a:t>
            </a:r>
            <a:endParaRPr lang="ru-RU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73D29-BF1A-F280-BD4D-5C94FD4A2DDA}"/>
              </a:ext>
            </a:extLst>
          </p:cNvPr>
          <p:cNvSpPr/>
          <p:nvPr/>
        </p:nvSpPr>
        <p:spPr>
          <a:xfrm>
            <a:off x="8052318" y="2239347"/>
            <a:ext cx="615821" cy="662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111CE-4DBF-D561-ED5C-798962423910}"/>
              </a:ext>
            </a:extLst>
          </p:cNvPr>
          <p:cNvSpPr/>
          <p:nvPr/>
        </p:nvSpPr>
        <p:spPr>
          <a:xfrm>
            <a:off x="4341845" y="2766527"/>
            <a:ext cx="615821" cy="662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2A7C7-189E-0572-C1CD-4D91A2A28BB8}"/>
              </a:ext>
            </a:extLst>
          </p:cNvPr>
          <p:cNvSpPr/>
          <p:nvPr/>
        </p:nvSpPr>
        <p:spPr>
          <a:xfrm>
            <a:off x="5259357" y="3282838"/>
            <a:ext cx="615821" cy="662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CD5F5-381D-C53A-0017-FD4466910D2C}"/>
              </a:ext>
            </a:extLst>
          </p:cNvPr>
          <p:cNvSpPr/>
          <p:nvPr/>
        </p:nvSpPr>
        <p:spPr>
          <a:xfrm>
            <a:off x="4369838" y="1714680"/>
            <a:ext cx="615821" cy="662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03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E0DC-4A14-D761-8BEA-858796F6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Теоретичні відомості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FDC359-6D8F-4C7E-76BF-19CCBFF7BE6A}"/>
                  </a:ext>
                </a:extLst>
              </p:cNvPr>
              <p:cNvSpPr txBox="1"/>
              <p:nvPr/>
            </p:nvSpPr>
            <p:spPr>
              <a:xfrm>
                <a:off x="482859" y="1908438"/>
                <a:ext cx="6097554" cy="377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0" smtClean="0">
                          <a:latin typeface="Cambria Math" panose="02040503050406030204" pitchFamily="18" charset="0"/>
                        </a:rPr>
                        <m:t>Ймовірність того, що контакту не буде: 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FDC359-6D8F-4C7E-76BF-19CCBFF7B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59" y="1908438"/>
                <a:ext cx="6097554" cy="377347"/>
              </a:xfrm>
              <a:prstGeom prst="rect">
                <a:avLst/>
              </a:prstGeom>
              <a:blipFill>
                <a:blip r:embed="rId2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225F96-85A4-FD0F-A867-C47DC97DBF8A}"/>
                  </a:ext>
                </a:extLst>
              </p:cNvPr>
              <p:cNvSpPr txBox="1"/>
              <p:nvPr/>
            </p:nvSpPr>
            <p:spPr>
              <a:xfrm>
                <a:off x="482859" y="2594567"/>
                <a:ext cx="7224227" cy="377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>
                              <a:latin typeface="Cambria Math" panose="02040503050406030204" pitchFamily="18" charset="0"/>
                            </a:rPr>
                            <m:t>Ймовірність того, що контакту не буде</m:t>
                          </m:r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 у час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𝐼𝑡</m:t>
                          </m:r>
                        </m:sup>
                      </m:s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225F96-85A4-FD0F-A867-C47DC97D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59" y="2594567"/>
                <a:ext cx="7224227" cy="377347"/>
              </a:xfrm>
              <a:prstGeom prst="rect">
                <a:avLst/>
              </a:prstGeom>
              <a:blipFill>
                <a:blip r:embed="rId3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F5AB0-CC57-C304-22D6-3DBDCC947A02}"/>
                  </a:ext>
                </a:extLst>
              </p:cNvPr>
              <p:cNvSpPr txBox="1"/>
              <p:nvPr/>
            </p:nvSpPr>
            <p:spPr>
              <a:xfrm>
                <a:off x="482859" y="3275256"/>
                <a:ext cx="9286292" cy="377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Й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мовірність сприйнятливої </m:t>
                          </m:r>
                          <m: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особи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зараження протягом періоду часу 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F5AB0-CC57-C304-22D6-3DBDCC947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59" y="3275256"/>
                <a:ext cx="9286292" cy="377347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6CE2E0-B812-7153-57E8-D2C75E24F55B}"/>
                  </a:ext>
                </a:extLst>
              </p:cNvPr>
              <p:cNvSpPr txBox="1"/>
              <p:nvPr/>
            </p:nvSpPr>
            <p:spPr>
              <a:xfrm>
                <a:off x="660140" y="3981452"/>
                <a:ext cx="8213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О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чікуван</m:t>
                          </m:r>
                          <m:r>
                            <a:rPr lang="uk-U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а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кількість інфікованих осіб за період часу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+ 1: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6CE2E0-B812-7153-57E8-D2C75E24F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40" y="3981452"/>
                <a:ext cx="821327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465047-0093-5011-1859-672DF85B0816}"/>
                  </a:ext>
                </a:extLst>
              </p:cNvPr>
              <p:cNvSpPr txBox="1"/>
              <p:nvPr/>
            </p:nvSpPr>
            <p:spPr>
              <a:xfrm>
                <a:off x="-15551" y="4679633"/>
                <a:ext cx="8745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К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ількість сприйнятливих осіб за період часу 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+ 1: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465047-0093-5011-1859-672DF85B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51" y="4679633"/>
                <a:ext cx="874511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477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0F95-B187-3AC3-F61E-E59DB507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Візуалізація через </a:t>
            </a:r>
            <a:r>
              <a:rPr lang="en-US" dirty="0"/>
              <a:t>SIR-</a:t>
            </a:r>
            <a:r>
              <a:rPr lang="uk-UA" dirty="0"/>
              <a:t>модель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5DA3-465F-185C-B6C6-A1EB24D4A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3065" cy="4351338"/>
          </a:xfrm>
        </p:spPr>
        <p:txBody>
          <a:bodyPr/>
          <a:lstStyle/>
          <a:p>
            <a:r>
              <a:rPr lang="en-US" dirty="0"/>
              <a:t>S(Susceptible) -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 </a:t>
            </a:r>
            <a:r>
              <a:rPr lang="ru-RU" dirty="0" err="1"/>
              <a:t>сприйнятливих</a:t>
            </a:r>
            <a:r>
              <a:rPr lang="ru-RU" dirty="0"/>
              <a:t> до </a:t>
            </a:r>
            <a:r>
              <a:rPr lang="ru-RU" dirty="0" err="1"/>
              <a:t>захворювання</a:t>
            </a:r>
            <a:r>
              <a:rPr lang="ru-RU" dirty="0"/>
              <a:t>,</a:t>
            </a:r>
            <a:endParaRPr lang="en-US" dirty="0"/>
          </a:p>
          <a:p>
            <a:r>
              <a:rPr lang="en-US" dirty="0"/>
              <a:t>I(Infected) -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інфікованих</a:t>
            </a:r>
            <a:r>
              <a:rPr lang="ru-RU" dirty="0"/>
              <a:t> </a:t>
            </a:r>
            <a:r>
              <a:rPr lang="ru-RU" dirty="0" err="1"/>
              <a:t>осіб</a:t>
            </a:r>
            <a:endParaRPr lang="en-US" dirty="0"/>
          </a:p>
          <a:p>
            <a:r>
              <a:rPr lang="en-US" dirty="0"/>
              <a:t>R(Recovered) -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одужали</a:t>
            </a:r>
            <a:r>
              <a:rPr lang="ru-RU" dirty="0"/>
              <a:t> й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імунітет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загинули</a:t>
            </a:r>
            <a:endParaRPr lang="en-US" dirty="0"/>
          </a:p>
        </p:txBody>
      </p:sp>
      <p:pic>
        <p:nvPicPr>
          <p:cNvPr id="4" name="Picture 4" descr="The SIR epidemic model">
            <a:extLst>
              <a:ext uri="{FF2B5EF4-FFF2-40B4-BE49-F238E27FC236}">
                <a16:creationId xmlns:a16="http://schemas.microsoft.com/office/drawing/2014/main" id="{6BABA5AF-5234-3487-07C9-BAFE23AC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44" y="1690688"/>
            <a:ext cx="5142420" cy="38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171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D05C-907B-6653-07CE-3BABED3E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D956-CE92-31C4-EC15-08213367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 = 100</a:t>
            </a:r>
          </a:p>
          <a:p>
            <a:pPr marL="0" indent="0">
              <a:buNone/>
            </a:pPr>
            <a:r>
              <a:rPr lang="en-US" dirty="0"/>
              <a:t>p = 0.02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6AFF4-97DD-5302-92B3-0BE1C3E3E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64" y="1169592"/>
            <a:ext cx="5866040" cy="45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048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47EB-D0B3-9F9E-1386-49A8D070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Практичне застосування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8C8EEC-EAAB-4FA0-DB81-D757241C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17" y="1651330"/>
            <a:ext cx="4447496" cy="906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7FDE06-B68A-E476-E5E5-785BD0EC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117" y="2782702"/>
            <a:ext cx="8177765" cy="37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902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77DD-D0F8-EE60-512D-0710E147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Практичне застосування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5A78C-C5C2-2856-D5EB-60B6E187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088" y="1690688"/>
            <a:ext cx="4889824" cy="441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560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281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Моделювання епідемій. Модель Ріда-Фроста</vt:lpstr>
      <vt:lpstr>Опис моделі</vt:lpstr>
      <vt:lpstr>Основа моделі</vt:lpstr>
      <vt:lpstr>Змінні</vt:lpstr>
      <vt:lpstr>Теоретичні відомості</vt:lpstr>
      <vt:lpstr>Візуалізація через SIR-модель</vt:lpstr>
      <vt:lpstr>Приклад</vt:lpstr>
      <vt:lpstr>Практичне застосування</vt:lpstr>
      <vt:lpstr>Практичне застосування</vt:lpstr>
      <vt:lpstr>Практичне застосування</vt:lpstr>
      <vt:lpstr>Практичне застосування</vt:lpstr>
      <vt:lpstr>Практичне застосування</vt:lpstr>
      <vt:lpstr>Практичне застосування</vt:lpstr>
      <vt:lpstr>Практичне застосування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епідемій. Модель Ріда-Фроста</dc:title>
  <dc:creator>Максим Шевцов</dc:creator>
  <cp:lastModifiedBy>Максим Шевцов</cp:lastModifiedBy>
  <cp:revision>31</cp:revision>
  <dcterms:created xsi:type="dcterms:W3CDTF">2022-12-17T22:20:50Z</dcterms:created>
  <dcterms:modified xsi:type="dcterms:W3CDTF">2022-12-18T23:45:25Z</dcterms:modified>
</cp:coreProperties>
</file>