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handoutMasterIdLst>
    <p:handoutMasterId r:id="rId12"/>
  </p:handoutMasterIdLst>
  <p:sldIdLst>
    <p:sldId id="256" r:id="rId4"/>
    <p:sldId id="257" r:id="rId5"/>
    <p:sldId id="268" r:id="rId6"/>
    <p:sldId id="264" r:id="rId7"/>
    <p:sldId id="265" r:id="rId8"/>
    <p:sldId id="266" r:id="rId9"/>
    <p:sldId id="267" r:id="rId10"/>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9"/>
        <p:guide pos="384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4"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4"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https://4basecare.com/content/uploads/2022/05/Genomics_OncoBuddy-Carousel-01@2x.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 y="-76000"/>
            <a:ext cx="12309795" cy="6934000"/>
          </a:xfrm>
          <a:prstGeom prst="rect">
            <a:avLst/>
          </a:prstGeom>
          <a:noFill/>
          <a:extLst>
            <a:ext uri="{909E8E84-426E-40DD-AFC4-6F175D3DCCD1}">
              <a14:hiddenFill xmlns:a14="http://schemas.microsoft.com/office/drawing/2010/main">
                <a:solidFill>
                  <a:srgbClr val="FFFFFF"/>
                </a:solidFill>
              </a14:hiddenFill>
            </a:ext>
          </a:extLst>
        </p:spPr>
      </p:pic>
      <p:sp>
        <p:nvSpPr>
          <p:cNvPr id="3074" name="Title 3073"/>
          <p:cNvSpPr>
            <a:spLocks noGrp="1"/>
          </p:cNvSpPr>
          <p:nvPr>
            <p:ph type="ctrTitle"/>
          </p:nvPr>
        </p:nvSpPr>
        <p:spPr>
          <a:xfrm>
            <a:off x="551180" y="2493010"/>
            <a:ext cx="6939280" cy="1859280"/>
          </a:xfrm>
          <a:solidFill>
            <a:srgbClr val="002145"/>
          </a:solidFill>
          <a:ln/>
        </p:spPr>
        <p:txBody>
          <a:bodyPr anchor="ctr" anchorCtr="0"/>
          <a:p>
            <a:pPr defTabSz="914400">
              <a:buClrTx/>
              <a:buSzTx/>
              <a:buFontTx/>
              <a:buNone/>
            </a:pPr>
            <a:r>
              <a:rPr lang="en-US" sz="4400" kern="1200" baseline="0">
                <a:solidFill>
                  <a:schemeClr val="bg1"/>
                </a:solidFill>
                <a:latin typeface="Arial" panose="020B0604020202020204" pitchFamily="34" charset="0"/>
                <a:ea typeface="SimSun" charset="-122"/>
              </a:rPr>
              <a:t>HRR Genes Databases</a:t>
            </a:r>
            <a:endParaRPr lang="en-US" sz="4400" kern="1200" baseline="0">
              <a:solidFill>
                <a:schemeClr val="bg1"/>
              </a:solidFill>
              <a:latin typeface="Arial" panose="020B0604020202020204" pitchFamily="34" charset="0"/>
              <a:ea typeface="SimSun"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Project Background</a:t>
            </a:r>
            <a:endParaRPr lang="en-US" b="1">
              <a:solidFill>
                <a:schemeClr val="bg1"/>
              </a:solidFill>
            </a:endParaRPr>
          </a:p>
        </p:txBody>
      </p:sp>
      <p:sp>
        <p:nvSpPr>
          <p:cNvPr id="3" name="Content Placeholder 2"/>
          <p:cNvSpPr>
            <a:spLocks noGrp="1"/>
          </p:cNvSpPr>
          <p:nvPr>
            <p:ph idx="1"/>
          </p:nvPr>
        </p:nvSpPr>
        <p:spPr/>
        <p:txBody>
          <a:bodyPr/>
          <a:p>
            <a:r>
              <a:rPr lang="en-US" sz="1800">
                <a:solidFill>
                  <a:schemeClr val="bg1"/>
                </a:solidFill>
              </a:rPr>
              <a:t>HRR process (homologus recombinational repair) is a major DNA repair pathway that provides a mechanism for the error-free removal of damage present in DNA.</a:t>
            </a:r>
            <a:endParaRPr lang="en-US" sz="1800">
              <a:solidFill>
                <a:schemeClr val="bg1"/>
              </a:solidFill>
            </a:endParaRPr>
          </a:p>
          <a:p>
            <a:r>
              <a:rPr lang="en-US" sz="1800">
                <a:solidFill>
                  <a:schemeClr val="bg1"/>
                </a:solidFill>
              </a:rPr>
              <a:t>The impairment of HRR process is called homlogous recombinaion repair deficiency (HRD) and genes involved in this pathway. such as BRCA1/2 or PALB2 needed for repair can be either mutated within the tumor or germline. </a:t>
            </a:r>
            <a:endParaRPr lang="en-US" sz="1800">
              <a:solidFill>
                <a:schemeClr val="bg1"/>
              </a:solidFill>
            </a:endParaRPr>
          </a:p>
          <a:p>
            <a:r>
              <a:rPr lang="en-US" sz="1800">
                <a:solidFill>
                  <a:schemeClr val="bg1"/>
                </a:solidFill>
              </a:rPr>
              <a:t>The impaired genes sensitize the tumor to PARP inhibitors and platinum-based chemotherapy, which target the destruction of cancer cells by working in tandem with HRD through synthetic lethality.</a:t>
            </a:r>
            <a:endParaRPr lang="en-US" sz="1800">
              <a:solidFill>
                <a:schemeClr val="bg1"/>
              </a:solidFill>
            </a:endParaRPr>
          </a:p>
          <a:p>
            <a:r>
              <a:rPr lang="en-US" sz="1800">
                <a:solidFill>
                  <a:schemeClr val="bg1"/>
                </a:solidFill>
              </a:rPr>
              <a:t>PARP inhibitors have shown great promise in BRCA deficent cells in clinical studies, and several have been approved for treatment of ovarian, breast, prostate and pancreatic cancers in different clinical settings. This has led to HRD positivity as a new biomarker for patient stratification.</a:t>
            </a:r>
            <a:endParaRPr lang="en-US" sz="1800">
              <a:solidFill>
                <a:schemeClr val="bg1"/>
              </a:solidFill>
            </a:endParaRPr>
          </a:p>
          <a:p>
            <a:endParaRPr lang="en-US" sz="1800">
              <a:solidFill>
                <a:schemeClr val="bg1"/>
              </a:solidFill>
            </a:endParaRPr>
          </a:p>
          <a:p>
            <a:pPr marL="0" indent="0">
              <a:buNone/>
            </a:pPr>
            <a:r>
              <a:rPr lang="en-US" sz="1800">
                <a:solidFill>
                  <a:schemeClr val="bg1"/>
                </a:solidFill>
              </a:rPr>
              <a:t>By doing this project we aim to create a database that will assist in</a:t>
            </a:r>
            <a:endParaRPr lang="en-US" sz="1800">
              <a:solidFill>
                <a:schemeClr val="bg1"/>
              </a:solidFill>
            </a:endParaRPr>
          </a:p>
          <a:p>
            <a:endParaRPr lang="en-US" sz="1800">
              <a:solidFill>
                <a:schemeClr val="bg1"/>
              </a:solidFill>
            </a:endParaRPr>
          </a:p>
          <a:p>
            <a:endParaRPr lang="en-US" sz="1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623570" y="44133"/>
            <a:ext cx="10972800" cy="1143000"/>
          </a:xfrm>
        </p:spPr>
        <p:txBody>
          <a:bodyPr/>
          <a:p>
            <a:r>
              <a:rPr lang="en-US" b="1">
                <a:solidFill>
                  <a:schemeClr val="tx1"/>
                </a:solidFill>
              </a:rPr>
              <a:t>Project Background</a:t>
            </a:r>
            <a:endParaRPr lang="en-US" b="1">
              <a:solidFill>
                <a:schemeClr val="tx1"/>
              </a:solidFill>
            </a:endParaRPr>
          </a:p>
        </p:txBody>
      </p:sp>
      <p:sp>
        <p:nvSpPr>
          <p:cNvPr id="3" name="Content Placeholder 2"/>
          <p:cNvSpPr>
            <a:spLocks noGrp="1"/>
          </p:cNvSpPr>
          <p:nvPr>
            <p:ph idx="1"/>
          </p:nvPr>
        </p:nvSpPr>
        <p:spPr>
          <a:xfrm>
            <a:off x="10227945" y="1417955"/>
            <a:ext cx="1818005" cy="4051935"/>
          </a:xfrm>
        </p:spPr>
        <p:txBody>
          <a:bodyPr/>
          <a:p>
            <a:pPr marL="0" indent="0">
              <a:buNone/>
            </a:pPr>
            <a:r>
              <a:rPr lang="en-US" sz="1800">
                <a:solidFill>
                  <a:schemeClr val="tx1"/>
                </a:solidFill>
              </a:rPr>
              <a:t>By doing this project we aim to create a database that will assist in HRR gene exploration from under represented Indian Cancer Cohort.</a:t>
            </a:r>
            <a:endParaRPr lang="en-US" sz="1800">
              <a:solidFill>
                <a:schemeClr val="tx1"/>
              </a:solidFill>
            </a:endParaRPr>
          </a:p>
          <a:p>
            <a:pPr marL="0" indent="0">
              <a:buNone/>
            </a:pPr>
            <a:endParaRPr lang="en-US" sz="1800">
              <a:solidFill>
                <a:schemeClr val="tx1"/>
              </a:solidFill>
            </a:endParaRPr>
          </a:p>
        </p:txBody>
      </p:sp>
      <p:pic>
        <p:nvPicPr>
          <p:cNvPr id="5" name="Picture 4" descr="oyab053_fig2"/>
          <p:cNvPicPr>
            <a:picLocks noChangeAspect="1"/>
          </p:cNvPicPr>
          <p:nvPr/>
        </p:nvPicPr>
        <p:blipFill>
          <a:blip r:embed="rId1"/>
          <a:stretch>
            <a:fillRect/>
          </a:stretch>
        </p:blipFill>
        <p:spPr>
          <a:xfrm>
            <a:off x="262890" y="1151890"/>
            <a:ext cx="9812020" cy="5519420"/>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Project Objectives</a:t>
            </a:r>
            <a:endParaRPr lang="en-US" b="1">
              <a:solidFill>
                <a:schemeClr val="bg1"/>
              </a:solidFill>
            </a:endParaRPr>
          </a:p>
        </p:txBody>
      </p:sp>
      <p:sp>
        <p:nvSpPr>
          <p:cNvPr id="3" name="Content Placeholder 2"/>
          <p:cNvSpPr>
            <a:spLocks noGrp="1"/>
          </p:cNvSpPr>
          <p:nvPr>
            <p:ph idx="1"/>
          </p:nvPr>
        </p:nvSpPr>
        <p:spPr/>
        <p:txBody>
          <a:bodyPr/>
          <a:p>
            <a:r>
              <a:rPr lang="en-US" sz="1800">
                <a:solidFill>
                  <a:schemeClr val="bg1"/>
                </a:solidFill>
              </a:rPr>
              <a:t>To make a database of HRR genes associated details observed from under-represented Indian Cancer Cohort.</a:t>
            </a:r>
            <a:endParaRPr lang="en-US" sz="1800">
              <a:solidFill>
                <a:schemeClr val="bg1"/>
              </a:solidFill>
            </a:endParaRPr>
          </a:p>
          <a:p>
            <a:r>
              <a:rPr lang="en-US" sz="1800">
                <a:solidFill>
                  <a:schemeClr val="bg1"/>
                </a:solidFill>
              </a:rPr>
              <a:t>To make exploration of HRR genes easier </a:t>
            </a:r>
            <a:endParaRPr lang="en-US" sz="1800">
              <a:solidFill>
                <a:schemeClr val="bg1"/>
              </a:solidFill>
            </a:endParaRPr>
          </a:p>
          <a:p>
            <a:endParaRPr lang="en-US" sz="1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Project’s Cohort</a:t>
            </a:r>
            <a:endParaRPr lang="en-US" b="1">
              <a:solidFill>
                <a:schemeClr val="bg1"/>
              </a:solidFill>
            </a:endParaRPr>
          </a:p>
        </p:txBody>
      </p:sp>
      <p:graphicFrame>
        <p:nvGraphicFramePr>
          <p:cNvPr id="6" name="Content Placeholder 5"/>
          <p:cNvGraphicFramePr/>
          <p:nvPr>
            <p:ph idx="1"/>
          </p:nvPr>
        </p:nvGraphicFramePr>
        <p:xfrm>
          <a:off x="2567940" y="2493010"/>
          <a:ext cx="6671310" cy="1917700"/>
        </p:xfrm>
        <a:graphic>
          <a:graphicData uri="http://schemas.openxmlformats.org/drawingml/2006/table">
            <a:tbl>
              <a:tblPr firstRow="1" bandRow="1">
                <a:tableStyleId>{5C22544A-7EE6-4342-B048-85BDC9FD1C3A}</a:tableStyleId>
              </a:tblPr>
              <a:tblGrid>
                <a:gridCol w="5486400"/>
                <a:gridCol w="1184910"/>
              </a:tblGrid>
              <a:tr h="383540">
                <a:tc>
                  <a:txBody>
                    <a:bodyPr/>
                    <a:p>
                      <a:pPr algn="l">
                        <a:buNone/>
                      </a:pPr>
                      <a:r>
                        <a:rPr lang="en-US" b="1">
                          <a:solidFill>
                            <a:schemeClr val="tx1"/>
                          </a:solidFill>
                        </a:rPr>
                        <a:t>Parameter</a:t>
                      </a:r>
                      <a:endParaRPr lang="en-US" b="1">
                        <a:solidFill>
                          <a:schemeClr val="tx1"/>
                        </a:solidFill>
                      </a:endParaRPr>
                    </a:p>
                  </a:txBody>
                  <a:tcPr anchor="ctr" anchorCtr="0"/>
                </a:tc>
                <a:tc>
                  <a:txBody>
                    <a:bodyPr/>
                    <a:p>
                      <a:pPr algn="l">
                        <a:buNone/>
                      </a:pPr>
                      <a:r>
                        <a:rPr lang="en-US" b="1">
                          <a:solidFill>
                            <a:schemeClr val="tx1"/>
                          </a:solidFill>
                        </a:rPr>
                        <a:t>Count</a:t>
                      </a:r>
                      <a:endParaRPr lang="en-US" b="1">
                        <a:solidFill>
                          <a:schemeClr val="tx1"/>
                        </a:solidFill>
                      </a:endParaRPr>
                    </a:p>
                  </a:txBody>
                  <a:tcPr anchor="ctr" anchorCtr="0"/>
                </a:tc>
              </a:tr>
              <a:tr h="383540">
                <a:tc>
                  <a:txBody>
                    <a:bodyPr/>
                    <a:p>
                      <a:pPr algn="l">
                        <a:buNone/>
                      </a:pPr>
                      <a:r>
                        <a:rPr lang="en-US"/>
                        <a:t>Total Number of Samples</a:t>
                      </a:r>
                      <a:endParaRPr lang="en-US"/>
                    </a:p>
                  </a:txBody>
                  <a:tcPr anchor="ctr" anchorCtr="0"/>
                </a:tc>
                <a:tc>
                  <a:txBody>
                    <a:bodyPr/>
                    <a:p>
                      <a:pPr algn="l">
                        <a:buNone/>
                      </a:pPr>
                      <a:r>
                        <a:rPr lang="en-US"/>
                        <a:t>1434</a:t>
                      </a:r>
                      <a:endParaRPr lang="en-US"/>
                    </a:p>
                  </a:txBody>
                  <a:tcPr anchor="ctr" anchorCtr="0"/>
                </a:tc>
              </a:tr>
              <a:tr h="383540">
                <a:tc>
                  <a:txBody>
                    <a:bodyPr/>
                    <a:p>
                      <a:pPr algn="l">
                        <a:buNone/>
                      </a:pPr>
                      <a:r>
                        <a:rPr lang="en-US"/>
                        <a:t>Total Number of Annotated Samples</a:t>
                      </a:r>
                      <a:endParaRPr lang="en-US"/>
                    </a:p>
                  </a:txBody>
                  <a:tcPr anchor="ctr" anchorCtr="0"/>
                </a:tc>
                <a:tc>
                  <a:txBody>
                    <a:bodyPr/>
                    <a:p>
                      <a:pPr algn="l">
                        <a:buNone/>
                      </a:pPr>
                      <a:r>
                        <a:rPr lang="en-US"/>
                        <a:t>607</a:t>
                      </a:r>
                      <a:endParaRPr lang="en-US"/>
                    </a:p>
                  </a:txBody>
                  <a:tcPr anchor="ctr" anchorCtr="0"/>
                </a:tc>
              </a:tr>
              <a:tr h="383540">
                <a:tc>
                  <a:txBody>
                    <a:bodyPr/>
                    <a:p>
                      <a:pPr algn="l">
                        <a:buNone/>
                      </a:pPr>
                      <a:r>
                        <a:rPr lang="en-US"/>
                        <a:t>Total Number of Samples with VCF</a:t>
                      </a:r>
                      <a:endParaRPr lang="en-US"/>
                    </a:p>
                  </a:txBody>
                  <a:tcPr anchor="ctr" anchorCtr="0"/>
                </a:tc>
                <a:tc>
                  <a:txBody>
                    <a:bodyPr/>
                    <a:p>
                      <a:pPr algn="l">
                        <a:buNone/>
                      </a:pPr>
                      <a:r>
                        <a:rPr lang="en-US"/>
                        <a:t>457</a:t>
                      </a:r>
                      <a:endParaRPr lang="en-US"/>
                    </a:p>
                  </a:txBody>
                  <a:tcPr anchor="ctr" anchorCtr="0"/>
                </a:tc>
              </a:tr>
              <a:tr h="383540">
                <a:tc>
                  <a:txBody>
                    <a:bodyPr/>
                    <a:p>
                      <a:pPr algn="l">
                        <a:buNone/>
                      </a:pPr>
                      <a:r>
                        <a:rPr lang="en-US"/>
                        <a:t>Total Number of Samples with NO VCF</a:t>
                      </a:r>
                      <a:endParaRPr lang="en-US"/>
                    </a:p>
                  </a:txBody>
                  <a:tcPr anchor="ctr" anchorCtr="0"/>
                </a:tc>
                <a:tc>
                  <a:txBody>
                    <a:bodyPr/>
                    <a:p>
                      <a:pPr algn="l">
                        <a:buNone/>
                      </a:pPr>
                      <a:r>
                        <a:rPr lang="en-US"/>
                        <a:t>370</a:t>
                      </a:r>
                      <a:endParaRPr lang="en-US"/>
                    </a:p>
                  </a:txBody>
                  <a:tcPr anchor="ctr" anchorCtr="0"/>
                </a:tc>
              </a:tr>
            </a:tbl>
          </a:graphicData>
        </a:graphic>
      </p:graphicFrame>
      <p:sp>
        <p:nvSpPr>
          <p:cNvPr id="7" name="Text Box 6"/>
          <p:cNvSpPr txBox="1"/>
          <p:nvPr/>
        </p:nvSpPr>
        <p:spPr>
          <a:xfrm>
            <a:off x="2567940" y="4581525"/>
            <a:ext cx="6671310" cy="368300"/>
          </a:xfrm>
          <a:prstGeom prst="rect">
            <a:avLst/>
          </a:prstGeom>
          <a:noFill/>
        </p:spPr>
        <p:txBody>
          <a:bodyPr wrap="square" rtlCol="0">
            <a:spAutoFit/>
          </a:bodyPr>
          <a:p>
            <a:pPr algn="ctr"/>
            <a:r>
              <a:rPr lang="en-US" b="1">
                <a:solidFill>
                  <a:schemeClr val="bg1"/>
                </a:solidFill>
              </a:rPr>
              <a:t>For this project we will use 607 annotated Samples</a:t>
            </a:r>
            <a:endParaRPr lang="en-US"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Work Done So Far</a:t>
            </a:r>
            <a:endParaRPr lang="en-US" b="1">
              <a:solidFill>
                <a:schemeClr val="bg1"/>
              </a:solidFill>
            </a:endParaRPr>
          </a:p>
        </p:txBody>
      </p:sp>
      <p:pic>
        <p:nvPicPr>
          <p:cNvPr id="4" name="Content Placeholder 3"/>
          <p:cNvPicPr>
            <a:picLocks noChangeAspect="1"/>
          </p:cNvPicPr>
          <p:nvPr>
            <p:ph sz="half" idx="1"/>
          </p:nvPr>
        </p:nvPicPr>
        <p:blipFill>
          <a:blip r:embed="rId2"/>
          <a:srcRect l="20669" t="2625" b="3016"/>
          <a:stretch>
            <a:fillRect/>
          </a:stretch>
        </p:blipFill>
        <p:spPr>
          <a:xfrm>
            <a:off x="12720955" y="-1240790"/>
            <a:ext cx="4329430" cy="4526280"/>
          </a:xfrm>
          <a:prstGeom prst="rect">
            <a:avLst/>
          </a:prstGeom>
        </p:spPr>
      </p:pic>
      <p:sp>
        <p:nvSpPr>
          <p:cNvPr id="8" name="Content Placeholder 7"/>
          <p:cNvSpPr>
            <a:spLocks noGrp="1"/>
          </p:cNvSpPr>
          <p:nvPr>
            <p:ph sz="half" idx="2"/>
          </p:nvPr>
        </p:nvSpPr>
        <p:spPr/>
        <p:txBody>
          <a:bodyPr/>
          <a:p>
            <a:r>
              <a:rPr lang="en-US" sz="1800">
                <a:solidFill>
                  <a:schemeClr val="bg1"/>
                </a:solidFill>
              </a:rPr>
              <a:t>Input Files are sorted out</a:t>
            </a:r>
            <a:endParaRPr lang="en-US" sz="1800">
              <a:solidFill>
                <a:schemeClr val="bg1"/>
              </a:solidFill>
            </a:endParaRPr>
          </a:p>
          <a:p>
            <a:r>
              <a:rPr lang="en-US" sz="1800">
                <a:solidFill>
                  <a:schemeClr val="bg1"/>
                </a:solidFill>
              </a:rPr>
              <a:t>Necessary Information Fields have been decided</a:t>
            </a:r>
            <a:endParaRPr lang="en-US" sz="1800">
              <a:solidFill>
                <a:schemeClr val="bg1"/>
              </a:solidFill>
            </a:endParaRPr>
          </a:p>
          <a:p>
            <a:r>
              <a:rPr lang="en-US" sz="1800">
                <a:solidFill>
                  <a:schemeClr val="bg1"/>
                </a:solidFill>
              </a:rPr>
              <a:t>Rough Database Schema has been made</a:t>
            </a:r>
            <a:endParaRPr lang="en-US" sz="1800">
              <a:solidFill>
                <a:schemeClr val="bg1"/>
              </a:solidFill>
            </a:endParaRPr>
          </a:p>
          <a:p>
            <a:r>
              <a:rPr lang="en-US" sz="1800">
                <a:solidFill>
                  <a:schemeClr val="bg1"/>
                </a:solidFill>
              </a:rPr>
              <a:t>Preprocessing python script has been made</a:t>
            </a:r>
            <a:endParaRPr lang="en-US" sz="1800">
              <a:solidFill>
                <a:schemeClr val="bg1"/>
              </a:solidFill>
            </a:endParaRPr>
          </a:p>
        </p:txBody>
      </p:sp>
      <p:pic>
        <p:nvPicPr>
          <p:cNvPr id="6" name="Picture 5"/>
          <p:cNvPicPr>
            <a:picLocks noChangeAspect="1"/>
          </p:cNvPicPr>
          <p:nvPr/>
        </p:nvPicPr>
        <p:blipFill>
          <a:blip r:embed="rId3"/>
          <a:srcRect l="2790" t="3198" r="47240" b="23452"/>
          <a:stretch>
            <a:fillRect/>
          </a:stretch>
        </p:blipFill>
        <p:spPr>
          <a:xfrm>
            <a:off x="12792710" y="3717290"/>
            <a:ext cx="5279390" cy="5279390"/>
          </a:xfrm>
          <a:prstGeom prst="rect">
            <a:avLst/>
          </a:prstGeom>
        </p:spPr>
      </p:pic>
      <p:pic>
        <p:nvPicPr>
          <p:cNvPr id="7" name="Picture 6"/>
          <p:cNvPicPr>
            <a:picLocks noChangeAspect="1"/>
          </p:cNvPicPr>
          <p:nvPr/>
        </p:nvPicPr>
        <p:blipFill>
          <a:blip r:embed="rId4"/>
          <a:srcRect l="19984" t="2362" r="43891" b="32170"/>
          <a:stretch>
            <a:fillRect/>
          </a:stretch>
        </p:blipFill>
        <p:spPr>
          <a:xfrm>
            <a:off x="407670" y="1417955"/>
            <a:ext cx="4799965" cy="5184140"/>
          </a:xfrm>
          <a:prstGeom prst="rect">
            <a:avLst/>
          </a:prstGeom>
        </p:spPr>
      </p:pic>
      <p:sp>
        <p:nvSpPr>
          <p:cNvPr id="9" name="Text Box 8"/>
          <p:cNvSpPr txBox="1"/>
          <p:nvPr/>
        </p:nvSpPr>
        <p:spPr>
          <a:xfrm>
            <a:off x="479425" y="5877560"/>
            <a:ext cx="2371725" cy="645160"/>
          </a:xfrm>
          <a:prstGeom prst="rect">
            <a:avLst/>
          </a:prstGeom>
          <a:noFill/>
        </p:spPr>
        <p:txBody>
          <a:bodyPr wrap="square" rtlCol="0">
            <a:spAutoFit/>
          </a:bodyPr>
          <a:p>
            <a:r>
              <a:rPr lang="en-US" i="1"/>
              <a:t>Rough Relational Database Schema</a:t>
            </a:r>
            <a:endParaRPr lang="en-US"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Support Needed</a:t>
            </a:r>
            <a:endParaRPr lang="en-US" b="1">
              <a:solidFill>
                <a:schemeClr val="bg1"/>
              </a:solidFill>
            </a:endParaRPr>
          </a:p>
        </p:txBody>
      </p:sp>
      <p:sp>
        <p:nvSpPr>
          <p:cNvPr id="3" name="Content Placeholder 2"/>
          <p:cNvSpPr>
            <a:spLocks noGrp="1"/>
          </p:cNvSpPr>
          <p:nvPr>
            <p:ph idx="1"/>
          </p:nvPr>
        </p:nvSpPr>
        <p:spPr/>
        <p:txBody>
          <a:bodyPr/>
          <a:p>
            <a:endParaRPr lang="en-US" sz="1800">
              <a:solidFill>
                <a:schemeClr val="bg1"/>
              </a:solidFill>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1705</Words>
  <Application>WPS Presentation</Application>
  <PresentationFormat/>
  <Paragraphs>59</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SimSun</vt:lpstr>
      <vt:lpstr>Wingdings</vt:lpstr>
      <vt:lpstr>SimSun</vt:lpstr>
      <vt:lpstr>Droid Sans Fallback</vt:lpstr>
      <vt:lpstr>OpenSymbol</vt:lpstr>
      <vt:lpstr>Microsoft YaHei</vt:lpstr>
      <vt:lpstr>Arial Unicode MS</vt:lpstr>
      <vt:lpstr>Calibri</vt:lpstr>
      <vt:lpstr>Trebuchet MS</vt:lpstr>
      <vt:lpstr>默认设计模板</vt:lpstr>
      <vt:lpstr>1_默认设计模板</vt:lpstr>
      <vt:lpstr>PowerPoint 演示文稿</vt:lpstr>
      <vt:lpstr>PowerPoint 演示文稿</vt:lpstr>
      <vt:lpstr>Project Background</vt:lpstr>
      <vt:lpstr>Project Background</vt:lpstr>
      <vt:lpstr>O</vt:lpstr>
      <vt:lpstr>O</vt:lpstr>
      <vt:lpst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HRR Genes Databases</dc:title>
  <dc:creator>wps</dc:creator>
  <cp:lastModifiedBy>bioinfo</cp:lastModifiedBy>
  <cp:revision>2</cp:revision>
  <dcterms:created xsi:type="dcterms:W3CDTF">2022-11-17T11:37:49Z</dcterms:created>
  <dcterms:modified xsi:type="dcterms:W3CDTF">2022-11-17T11:37:49Z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