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7" r:id="rId3"/>
    <p:sldId id="298" r:id="rId4"/>
    <p:sldId id="299" r:id="rId5"/>
    <p:sldId id="289" r:id="rId6"/>
    <p:sldId id="303" r:id="rId7"/>
    <p:sldId id="302" r:id="rId8"/>
    <p:sldId id="30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8"/>
    <a:srgbClr val="013D7D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2" autoAdjust="0"/>
    <p:restoredTop sz="94660" autoAdjust="0"/>
  </p:normalViewPr>
  <p:slideViewPr>
    <p:cSldViewPr>
      <p:cViewPr varScale="1">
        <p:scale>
          <a:sx n="159" d="100"/>
          <a:sy n="159" d="100"/>
        </p:scale>
        <p:origin x="200" y="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Modern Machine Learning —</a:t>
            </a:r>
            <a:br>
              <a:rPr lang="en-US" sz="2800" dirty="0"/>
            </a:br>
            <a:r>
              <a:rPr lang="en-US" sz="2800" dirty="0"/>
              <a:t>Evaluating a Learning Algorithm</a:t>
            </a:r>
            <a:br>
              <a:rPr lang="en-US" sz="2800" dirty="0"/>
            </a:br>
            <a:r>
              <a:rPr lang="en-US" sz="2800" dirty="0"/>
              <a:t>Train/Validation/Test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Objective: </a:t>
                </a:r>
                <a:r>
                  <a:rPr lang="en-US" sz="2000" dirty="0"/>
                  <a:t>Determine procedures for evaluating learning algorithms and optimizing their performance, including system structure/architecture and parameters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Scenario:</a:t>
                </a:r>
              </a:p>
              <a:p>
                <a:r>
                  <a:rPr lang="en-US" sz="2000" dirty="0"/>
                  <a:t>Suppose that you train a machine learning algorithm using a training set and the algorithm performs well when the training set is employed</a:t>
                </a:r>
              </a:p>
              <a:p>
                <a:r>
                  <a:rPr lang="en-US" sz="2000" dirty="0"/>
                  <a:t>When you test your algorithm on new examples, you find out that the prediction accuracy is significantly lower</a:t>
                </a:r>
              </a:p>
              <a:p>
                <a:r>
                  <a:rPr lang="en-US" sz="2000" dirty="0"/>
                  <a:t>There are several things you can do to improve performance</a:t>
                </a:r>
              </a:p>
              <a:p>
                <a:pPr lvl="1"/>
                <a:r>
                  <a:rPr lang="en-US" sz="1600" dirty="0"/>
                  <a:t>Increase the size of the training set</a:t>
                </a:r>
              </a:p>
              <a:p>
                <a:pPr lvl="1"/>
                <a:r>
                  <a:rPr lang="en-US" sz="1600" dirty="0"/>
                  <a:t>Increase the number of features</a:t>
                </a:r>
              </a:p>
              <a:p>
                <a:pPr lvl="1"/>
                <a:r>
                  <a:rPr lang="en-US" sz="1600" dirty="0"/>
                  <a:t>Change the architecture, e.g., number of nodes/layers </a:t>
                </a:r>
                <a:r>
                  <a:rPr lang="en-US" sz="1600"/>
                  <a:t>or connectivity</a:t>
                </a:r>
                <a:endParaRPr lang="en-US" sz="1600" dirty="0"/>
              </a:p>
              <a:p>
                <a:pPr lvl="1"/>
                <a:r>
                  <a:rPr lang="en-US" sz="1600" dirty="0"/>
                  <a:t>Use basis expansion on the observation/features, e.g., polynomial expansion: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charset="0"/>
                      </a:rPr>
                      <m:t>, </m:t>
                    </m:r>
                    <m:sSubSup>
                      <m:sSubSup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charset="0"/>
                      </a:rPr>
                      <m:t>etc</m:t>
                    </m:r>
                    <m:r>
                      <a:rPr lang="en-US" sz="16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Increase/decrease regularization parameter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b="1" dirty="0"/>
                  <a:t>How to Proceed: </a:t>
                </a:r>
                <a:r>
                  <a:rPr lang="en-US" sz="2000" dirty="0"/>
                  <a:t>Trying each of the previous options is time consuming. How do we determine the best thing to do?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6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Evaluating a learning algorithm</a:t>
                </a:r>
              </a:p>
              <a:p>
                <a:pPr marL="0" indent="0">
                  <a:buNone/>
                </a:pPr>
                <a:r>
                  <a:rPr lang="en-US" sz="2000" dirty="0"/>
                  <a:t>To effectively tune a machine learning algorithm for improvement we first need to evaluate its performance</a:t>
                </a:r>
              </a:p>
              <a:p>
                <a:pPr marL="0" indent="0">
                  <a:buNone/>
                </a:pPr>
                <a:r>
                  <a:rPr lang="en-US" sz="2000" dirty="0"/>
                  <a:t>In a traditional approach, the full set of available (known) examples can be divided into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training set</a:t>
                </a:r>
                <a:r>
                  <a:rPr lang="en-US" sz="2000" dirty="0"/>
                  <a:t> and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testing set</a:t>
                </a:r>
                <a:r>
                  <a:rPr lang="en-US" sz="2000" dirty="0"/>
                  <a:t>. For instance, 70% of the examples are assigned for training and the other 30% for testing</a:t>
                </a:r>
              </a:p>
              <a:p>
                <a:r>
                  <a:rPr lang="en-US" sz="2000" b="1" dirty="0"/>
                  <a:t>Regression:  </a:t>
                </a:r>
                <a:r>
                  <a:rPr lang="es-CO" sz="2000" dirty="0"/>
                  <a:t>The performance of a regression model is measured using its cost function </a:t>
                </a:r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s-CO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O" sz="2000" b="1" i="1" dirty="0" smtClean="0">
                            <a:latin typeface="Cambria Math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evaluated on the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testing set</a:t>
                </a:r>
                <a:r>
                  <a:rPr lang="en-US" sz="2000" dirty="0"/>
                  <a:t>, using the parameters </a:t>
                </a:r>
                <a14:m>
                  <m:oMath xmlns:m="http://schemas.openxmlformats.org/officeDocument/2006/math">
                    <m:r>
                      <a:rPr lang="es-CO" sz="2000" b="1" i="1" dirty="0">
                        <a:latin typeface="Cambria Math"/>
                      </a:rPr>
                      <m:t>𝜷</m:t>
                    </m:r>
                  </m:oMath>
                </a14:m>
                <a:r>
                  <a:rPr lang="en-US" sz="2000" dirty="0"/>
                  <a:t> optimized on the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training set</a:t>
                </a:r>
              </a:p>
              <a:p>
                <a:pPr lvl="1"/>
                <a:r>
                  <a:rPr lang="en-US" sz="1900" b="1" dirty="0"/>
                  <a:t>Example:</a:t>
                </a:r>
                <a:r>
                  <a:rPr lang="en-US" sz="1900" dirty="0"/>
                  <a:t> Linear Regression</a:t>
                </a:r>
                <a:br>
                  <a:rPr lang="en-US" sz="19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900" b="0" i="1" smtClean="0">
                            <a:latin typeface="Cambria Math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9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19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9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9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9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900" b="0" i="1" smtClean="0">
                                    <a:latin typeface="Cambria Math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19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9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latin typeface="Cambria Math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9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9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9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9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s-CO" sz="1900" b="1" i="1" dirty="0">
                                <a:latin typeface="Cambria Math"/>
                              </a:rPr>
                              <m:t>𝜷</m:t>
                            </m:r>
                            <m:r>
                              <a:rPr lang="en-US" sz="19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9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900" b="0" i="1" smtClean="0">
                        <a:latin typeface="Cambria Math" charset="0"/>
                      </a:rPr>
                      <m:t>,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900" i="1">
                            <a:latin typeface="Cambria Math" charset="0"/>
                          </a:rPr>
                          <m:t>𝑡𝑒𝑠𝑡</m:t>
                        </m:r>
                      </m:sub>
                    </m:sSub>
                    <m:r>
                      <a:rPr lang="en-US" sz="19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9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b="1">
                            <a:latin typeface="Cambria Math" charset="0"/>
                          </a:rPr>
                          <m:t>𝐗</m:t>
                        </m:r>
                      </m:e>
                      <m:sub>
                        <m:r>
                          <a:rPr lang="en-US" sz="1900" i="1">
                            <a:latin typeface="Cambria Math" charset="0"/>
                          </a:rPr>
                          <m:t>𝑡𝑒𝑠𝑡</m:t>
                        </m:r>
                      </m:sub>
                    </m:sSub>
                    <m:r>
                      <a:rPr lang="es-CO" sz="1900" b="1" i="1" dirty="0">
                        <a:latin typeface="Cambria Math"/>
                      </a:rPr>
                      <m:t>𝜷</m:t>
                    </m:r>
                    <m:r>
                      <a:rPr lang="en-US" sz="1900" b="0" i="0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b="1">
                            <a:latin typeface="Cambria Math" charset="0"/>
                          </a:rPr>
                          <m:t>𝐗</m:t>
                        </m:r>
                      </m:e>
                      <m:sub>
                        <m:r>
                          <a:rPr lang="en-US" sz="1900" i="1">
                            <a:latin typeface="Cambria Math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sz="1900" dirty="0"/>
                  <a:t> are the testing examples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r="-963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62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Evaluating a learning algorithm</a:t>
                </a:r>
                <a:endParaRPr lang="en-US" sz="1600" dirty="0"/>
              </a:p>
              <a:p>
                <a:r>
                  <a:rPr lang="en-US" sz="1800" b="1" dirty="0"/>
                  <a:t>Classification: </a:t>
                </a:r>
                <a:r>
                  <a:rPr lang="en-US" sz="1800" dirty="0"/>
                  <a:t>The performance of a classifier can be measured as the number of correct predictions over the total number of testing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𝑐𝑐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𝑐𝑜𝑟𝑟𝑒𝑐𝑡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𝑡𝑒𝑠𝑡𝑖𝑛𝑔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𝑒𝑥𝑎𝑚𝑝𝑙𝑒𝑠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b="1" dirty="0"/>
                  <a:t>Train/Validation/Test Sets</a:t>
                </a:r>
              </a:p>
              <a:p>
                <a:r>
                  <a:rPr lang="en-US" sz="1800" dirty="0"/>
                  <a:t>Suppose we need to select the best regression model (architecture) for a particular application</a:t>
                </a:r>
              </a:p>
              <a:p>
                <a:r>
                  <a:rPr lang="en-US" sz="1800" dirty="0"/>
                  <a:t>We need to validate our model using a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validation set</a:t>
                </a:r>
                <a:r>
                  <a:rPr lang="en-US" sz="1800" dirty="0"/>
                  <a:t>, which is a small portion of the training set reserved for this purpose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07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Different regression models for the same data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Observation: </a:t>
            </a:r>
            <a:r>
              <a:rPr lang="en-US" sz="1800" dirty="0"/>
              <a:t>We must avoid overfitting and </a:t>
            </a:r>
            <a:r>
              <a:rPr lang="en-US" sz="1800" dirty="0" err="1"/>
              <a:t>underfitting</a:t>
            </a:r>
            <a:r>
              <a:rPr lang="en-US" sz="1800" dirty="0"/>
              <a:t> to achieve good, more generally applicable, performance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800642" y="1862369"/>
            <a:ext cx="2384151" cy="1755853"/>
            <a:chOff x="4603505" y="2717800"/>
            <a:chExt cx="3477105" cy="2334605"/>
          </a:xfrm>
        </p:grpSpPr>
        <p:grpSp>
          <p:nvGrpSpPr>
            <p:cNvPr id="71" name="Group 70"/>
            <p:cNvGrpSpPr/>
            <p:nvPr/>
          </p:nvGrpSpPr>
          <p:grpSpPr>
            <a:xfrm>
              <a:off x="4603505" y="2827863"/>
              <a:ext cx="3477105" cy="2224542"/>
              <a:chOff x="1256775" y="2190750"/>
              <a:chExt cx="3924825" cy="2424086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256775" y="2190750"/>
                <a:ext cx="3924825" cy="2424086"/>
                <a:chOff x="1256775" y="2190750"/>
                <a:chExt cx="3924825" cy="2424086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981200" y="2190750"/>
                  <a:ext cx="0" cy="2286000"/>
                </a:xfrm>
                <a:prstGeom prst="straightConnector1">
                  <a:avLst/>
                </a:prstGeom>
                <a:ln w="2857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1311074" y="4171950"/>
                  <a:ext cx="387052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256775" y="2203803"/>
                      <a:ext cx="536697" cy="3790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6775" y="2203803"/>
                      <a:ext cx="536697" cy="37904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33333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3338300" y="4235794"/>
                      <a:ext cx="533400" cy="3790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8300" y="4235794"/>
                      <a:ext cx="533400" cy="37904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Oval 73"/>
              <p:cNvSpPr/>
              <p:nvPr/>
            </p:nvSpPr>
            <p:spPr>
              <a:xfrm>
                <a:off x="2171700" y="3723084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171700" y="4008094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555024" y="3389820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1327" y="2998113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672481" y="2728037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971800" y="2560082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605001" y="2560082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95501" y="2271718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076700" y="2414582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458093" y="2380834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652128" y="2195518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91" name="Freeform 90"/>
            <p:cNvSpPr/>
            <p:nvPr/>
          </p:nvSpPr>
          <p:spPr>
            <a:xfrm>
              <a:off x="5257800" y="2717800"/>
              <a:ext cx="2514600" cy="1921933"/>
            </a:xfrm>
            <a:custGeom>
              <a:avLst/>
              <a:gdLst>
                <a:gd name="connsiteX0" fmla="*/ 0 w 2514600"/>
                <a:gd name="connsiteY0" fmla="*/ 1921933 h 1921933"/>
                <a:gd name="connsiteX1" fmla="*/ 194733 w 2514600"/>
                <a:gd name="connsiteY1" fmla="*/ 1540933 h 1921933"/>
                <a:gd name="connsiteX2" fmla="*/ 448733 w 2514600"/>
                <a:gd name="connsiteY2" fmla="*/ 1447800 h 1921933"/>
                <a:gd name="connsiteX3" fmla="*/ 643467 w 2514600"/>
                <a:gd name="connsiteY3" fmla="*/ 355600 h 1921933"/>
                <a:gd name="connsiteX4" fmla="*/ 1058333 w 2514600"/>
                <a:gd name="connsiteY4" fmla="*/ 677333 h 1921933"/>
                <a:gd name="connsiteX5" fmla="*/ 1312333 w 2514600"/>
                <a:gd name="connsiteY5" fmla="*/ 677333 h 1921933"/>
                <a:gd name="connsiteX6" fmla="*/ 1515533 w 2514600"/>
                <a:gd name="connsiteY6" fmla="*/ 355600 h 1921933"/>
                <a:gd name="connsiteX7" fmla="*/ 1659467 w 2514600"/>
                <a:gd name="connsiteY7" fmla="*/ 262467 h 1921933"/>
                <a:gd name="connsiteX8" fmla="*/ 2006600 w 2514600"/>
                <a:gd name="connsiteY8" fmla="*/ 457200 h 1921933"/>
                <a:gd name="connsiteX9" fmla="*/ 2514600 w 2514600"/>
                <a:gd name="connsiteY9" fmla="*/ 0 h 19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00" h="1921933">
                  <a:moveTo>
                    <a:pt x="0" y="1921933"/>
                  </a:moveTo>
                  <a:cubicBezTo>
                    <a:pt x="59972" y="1770944"/>
                    <a:pt x="119944" y="1619955"/>
                    <a:pt x="194733" y="1540933"/>
                  </a:cubicBezTo>
                  <a:cubicBezTo>
                    <a:pt x="269522" y="1461911"/>
                    <a:pt x="373944" y="1645355"/>
                    <a:pt x="448733" y="1447800"/>
                  </a:cubicBezTo>
                  <a:cubicBezTo>
                    <a:pt x="523522" y="1250245"/>
                    <a:pt x="541867" y="484011"/>
                    <a:pt x="643467" y="355600"/>
                  </a:cubicBezTo>
                  <a:cubicBezTo>
                    <a:pt x="745067" y="227189"/>
                    <a:pt x="946855" y="623711"/>
                    <a:pt x="1058333" y="677333"/>
                  </a:cubicBezTo>
                  <a:cubicBezTo>
                    <a:pt x="1169811" y="730955"/>
                    <a:pt x="1236133" y="730955"/>
                    <a:pt x="1312333" y="677333"/>
                  </a:cubicBezTo>
                  <a:cubicBezTo>
                    <a:pt x="1388533" y="623711"/>
                    <a:pt x="1457677" y="424744"/>
                    <a:pt x="1515533" y="355600"/>
                  </a:cubicBezTo>
                  <a:cubicBezTo>
                    <a:pt x="1573389" y="286456"/>
                    <a:pt x="1577623" y="245534"/>
                    <a:pt x="1659467" y="262467"/>
                  </a:cubicBezTo>
                  <a:cubicBezTo>
                    <a:pt x="1741312" y="279400"/>
                    <a:pt x="1864078" y="500944"/>
                    <a:pt x="2006600" y="457200"/>
                  </a:cubicBezTo>
                  <a:cubicBezTo>
                    <a:pt x="2149122" y="413455"/>
                    <a:pt x="2415822" y="80433"/>
                    <a:pt x="25146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966162" y="2634622"/>
            <a:ext cx="853886" cy="28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Overfit</a:t>
            </a:r>
            <a:endParaRPr lang="en-US" sz="11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3502659" y="1902231"/>
            <a:ext cx="2364741" cy="1710784"/>
            <a:chOff x="1247312" y="2190750"/>
            <a:chExt cx="3934288" cy="2414222"/>
          </a:xfrm>
        </p:grpSpPr>
        <p:grpSp>
          <p:nvGrpSpPr>
            <p:cNvPr id="121" name="Group 120"/>
            <p:cNvGrpSpPr/>
            <p:nvPr/>
          </p:nvGrpSpPr>
          <p:grpSpPr>
            <a:xfrm>
              <a:off x="1247312" y="2190750"/>
              <a:ext cx="3934288" cy="2414222"/>
              <a:chOff x="1247312" y="2190750"/>
              <a:chExt cx="3934288" cy="2414222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 flipV="1">
                <a:off x="1981200" y="2190750"/>
                <a:ext cx="0" cy="228600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311074" y="4171950"/>
                <a:ext cx="38705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247312" y="2203803"/>
                    <a:ext cx="536697" cy="369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1100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1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100" b="0" i="1" dirty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312" y="2203803"/>
                    <a:ext cx="536697" cy="36917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35849"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3338301" y="4235793"/>
                    <a:ext cx="533400" cy="369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301" y="4235793"/>
                    <a:ext cx="533400" cy="36917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2" name="Oval 121"/>
            <p:cNvSpPr/>
            <p:nvPr/>
          </p:nvSpPr>
          <p:spPr>
            <a:xfrm>
              <a:off x="2171700" y="3723084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171700" y="4008094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555024" y="338982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51327" y="2998113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672481" y="2728037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71800" y="2560082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605001" y="2560082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Oval 128"/>
            <p:cNvSpPr/>
            <p:nvPr/>
          </p:nvSpPr>
          <p:spPr>
            <a:xfrm>
              <a:off x="3795501" y="2271718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0" name="Oval 129"/>
            <p:cNvSpPr/>
            <p:nvPr/>
          </p:nvSpPr>
          <p:spPr>
            <a:xfrm>
              <a:off x="4076700" y="2414582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Oval 130"/>
            <p:cNvSpPr/>
            <p:nvPr/>
          </p:nvSpPr>
          <p:spPr>
            <a:xfrm>
              <a:off x="4458093" y="2380834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2" name="Oval 131"/>
            <p:cNvSpPr/>
            <p:nvPr/>
          </p:nvSpPr>
          <p:spPr>
            <a:xfrm>
              <a:off x="4652128" y="2195518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026763" y="2290713"/>
              <a:ext cx="2978870" cy="1857081"/>
            </a:xfrm>
            <a:custGeom>
              <a:avLst/>
              <a:gdLst>
                <a:gd name="connsiteX0" fmla="*/ 0 w 2978870"/>
                <a:gd name="connsiteY0" fmla="*/ 1857081 h 1857081"/>
                <a:gd name="connsiteX1" fmla="*/ 593889 w 2978870"/>
                <a:gd name="connsiteY1" fmla="*/ 716438 h 1857081"/>
                <a:gd name="connsiteX2" fmla="*/ 1423447 w 2978870"/>
                <a:gd name="connsiteY2" fmla="*/ 150829 h 1857081"/>
                <a:gd name="connsiteX3" fmla="*/ 2978870 w 2978870"/>
                <a:gd name="connsiteY3" fmla="*/ 0 h 185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870" h="1857081">
                  <a:moveTo>
                    <a:pt x="0" y="1857081"/>
                  </a:moveTo>
                  <a:cubicBezTo>
                    <a:pt x="178324" y="1428947"/>
                    <a:pt x="356648" y="1000813"/>
                    <a:pt x="593889" y="716438"/>
                  </a:cubicBezTo>
                  <a:cubicBezTo>
                    <a:pt x="831130" y="432063"/>
                    <a:pt x="1025950" y="270235"/>
                    <a:pt x="1423447" y="150829"/>
                  </a:cubicBezTo>
                  <a:cubicBezTo>
                    <a:pt x="1820944" y="31423"/>
                    <a:pt x="2744771" y="10998"/>
                    <a:pt x="2978870" y="0"/>
                  </a:cubicBezTo>
                </a:path>
              </a:pathLst>
            </a:custGeom>
            <a:noFill/>
            <a:ln w="158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4617711" y="2615081"/>
            <a:ext cx="654153" cy="287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Desired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6168607" y="1907453"/>
            <a:ext cx="2289593" cy="1706425"/>
            <a:chOff x="1282705" y="2190750"/>
            <a:chExt cx="3898895" cy="2415337"/>
          </a:xfrm>
        </p:grpSpPr>
        <p:grpSp>
          <p:nvGrpSpPr>
            <p:cNvPr id="141" name="Group 140"/>
            <p:cNvGrpSpPr/>
            <p:nvPr/>
          </p:nvGrpSpPr>
          <p:grpSpPr>
            <a:xfrm>
              <a:off x="1282705" y="2190750"/>
              <a:ext cx="3898895" cy="2415337"/>
              <a:chOff x="1282705" y="2190750"/>
              <a:chExt cx="3898895" cy="2415337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flipV="1">
                <a:off x="1981200" y="2190750"/>
                <a:ext cx="0" cy="228600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311074" y="4171950"/>
                <a:ext cx="38705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282705" y="2203803"/>
                    <a:ext cx="536697" cy="37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1100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1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100" b="0" i="1" dirty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2705" y="2203803"/>
                    <a:ext cx="536697" cy="37029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38462"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338300" y="4235795"/>
                    <a:ext cx="533399" cy="37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300" y="4235795"/>
                    <a:ext cx="533399" cy="37029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Oval 141"/>
            <p:cNvSpPr/>
            <p:nvPr/>
          </p:nvSpPr>
          <p:spPr>
            <a:xfrm>
              <a:off x="2171700" y="3723084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171700" y="4008094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4" name="Oval 143"/>
            <p:cNvSpPr/>
            <p:nvPr/>
          </p:nvSpPr>
          <p:spPr>
            <a:xfrm>
              <a:off x="2555024" y="338982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651327" y="2998113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6" name="Oval 145"/>
            <p:cNvSpPr/>
            <p:nvPr/>
          </p:nvSpPr>
          <p:spPr>
            <a:xfrm>
              <a:off x="2672481" y="2728037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971800" y="2560082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8" name="Oval 147"/>
            <p:cNvSpPr/>
            <p:nvPr/>
          </p:nvSpPr>
          <p:spPr>
            <a:xfrm>
              <a:off x="3605001" y="2560082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49" name="Oval 148"/>
            <p:cNvSpPr/>
            <p:nvPr/>
          </p:nvSpPr>
          <p:spPr>
            <a:xfrm>
              <a:off x="3795501" y="2271718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50" name="Oval 149"/>
            <p:cNvSpPr/>
            <p:nvPr/>
          </p:nvSpPr>
          <p:spPr>
            <a:xfrm>
              <a:off x="4076700" y="2414582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51" name="Oval 150"/>
            <p:cNvSpPr/>
            <p:nvPr/>
          </p:nvSpPr>
          <p:spPr>
            <a:xfrm>
              <a:off x="4458093" y="2380834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  <p:sp>
          <p:nvSpPr>
            <p:cNvPr id="152" name="Oval 151"/>
            <p:cNvSpPr/>
            <p:nvPr/>
          </p:nvSpPr>
          <p:spPr>
            <a:xfrm>
              <a:off x="4652128" y="2195518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6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endParaRPr lang="en-US" sz="110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7237240" y="2618158"/>
            <a:ext cx="681920" cy="286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Underfit</a:t>
            </a:r>
            <a:endParaRPr lang="en-US" sz="1100" dirty="0"/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6464847" y="1749073"/>
            <a:ext cx="1609549" cy="1442326"/>
          </a:xfrm>
          <a:prstGeom prst="line">
            <a:avLst/>
          </a:prstGeom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3" grpId="0"/>
      <p:bldP spid="120" grpId="0"/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42950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Model selection and Overfitting/</a:t>
                </a:r>
                <a:r>
                  <a:rPr lang="en-US" sz="2000" b="1" dirty="0" err="1"/>
                  <a:t>Underfitting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we have a linear regression model </a:t>
                </a:r>
                <a:r>
                  <a:rPr lang="en-US" sz="2000" i="1" dirty="0"/>
                  <a:t>(chosen for illustration purposes)</a:t>
                </a:r>
              </a:p>
              <a:p>
                <a:r>
                  <a:rPr lang="en-US" sz="1600" dirty="0"/>
                  <a:t>Training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s-CO" sz="1600" b="1" i="1" dirty="0">
                                <a:latin typeface="Cambria Math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Validation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s-CO" sz="1600" b="1" i="1" dirty="0">
                                <a:latin typeface="Cambria Math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42950"/>
                <a:ext cx="8229600" cy="3394472"/>
              </a:xfrm>
              <a:blipFill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80339" y="2343150"/>
            <a:ext cx="4002745" cy="2146005"/>
            <a:chOff x="381000" y="2800350"/>
            <a:chExt cx="4002745" cy="2146005"/>
          </a:xfrm>
        </p:grpSpPr>
        <p:grpSp>
          <p:nvGrpSpPr>
            <p:cNvPr id="46" name="Group 45"/>
            <p:cNvGrpSpPr/>
            <p:nvPr/>
          </p:nvGrpSpPr>
          <p:grpSpPr>
            <a:xfrm>
              <a:off x="381000" y="2800350"/>
              <a:ext cx="4002745" cy="2146005"/>
              <a:chOff x="381000" y="2800350"/>
              <a:chExt cx="4002745" cy="214600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81000" y="2800350"/>
                <a:ext cx="4002745" cy="2146005"/>
                <a:chOff x="381000" y="2800350"/>
                <a:chExt cx="4002745" cy="214600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81000" y="2933701"/>
                  <a:ext cx="4002745" cy="2012654"/>
                  <a:chOff x="2321859" y="2952751"/>
                  <a:chExt cx="4002745" cy="2012654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321859" y="2952751"/>
                    <a:ext cx="4002745" cy="2012654"/>
                    <a:chOff x="2321859" y="2952751"/>
                    <a:chExt cx="4002745" cy="2012654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321859" y="2952751"/>
                      <a:ext cx="4002745" cy="2012654"/>
                      <a:chOff x="2321859" y="2952751"/>
                      <a:chExt cx="4002745" cy="2012654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2321859" y="2952751"/>
                        <a:ext cx="4002745" cy="2012654"/>
                        <a:chOff x="4876800" y="2749336"/>
                        <a:chExt cx="3429009" cy="2199655"/>
                      </a:xfrm>
                    </p:grpSpPr>
                    <p:grpSp>
                      <p:nvGrpSpPr>
                        <p:cNvPr id="8" name="Group 7"/>
                        <p:cNvGrpSpPr/>
                        <p:nvPr/>
                      </p:nvGrpSpPr>
                      <p:grpSpPr>
                        <a:xfrm>
                          <a:off x="4876800" y="2749336"/>
                          <a:ext cx="3429000" cy="2097822"/>
                          <a:chOff x="1311074" y="2190750"/>
                          <a:chExt cx="3870526" cy="2286000"/>
                        </a:xfrm>
                      </p:grpSpPr>
                      <p:cxnSp>
                        <p:nvCxnSpPr>
                          <p:cNvPr id="22" name="Straight Arrow Connector 21"/>
                          <p:cNvCxnSpPr/>
                          <p:nvPr/>
                        </p:nvCxnSpPr>
                        <p:spPr>
                          <a:xfrm flipV="1">
                            <a:off x="1981200" y="2190750"/>
                            <a:ext cx="0" cy="228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Arrow Connector 22"/>
                          <p:cNvCxnSpPr/>
                          <p:nvPr/>
                        </p:nvCxnSpPr>
                        <p:spPr>
                          <a:xfrm>
                            <a:off x="1311074" y="4171950"/>
                            <a:ext cx="3870526" cy="0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TextBox 23"/>
                          <p:cNvSpPr txBox="1"/>
                          <p:nvPr/>
                        </p:nvSpPr>
                        <p:spPr>
                          <a:xfrm>
                            <a:off x="1444502" y="2202748"/>
                            <a:ext cx="536697" cy="31156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100" dirty="0"/>
                              <a:t>Error</a:t>
                            </a: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" name="Rectangle 6"/>
                            <p:cNvSpPr/>
                            <p:nvPr/>
                          </p:nvSpPr>
                          <p:spPr>
                            <a:xfrm>
                              <a:off x="7000249" y="4663074"/>
                              <a:ext cx="1305560" cy="285917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en-US" sz="1100" dirty="0"/>
                                <a:t>Degree of polynomial 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US" sz="11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oMath>
                              </a14:m>
                              <a:r>
                                <a:rPr lang="en-US" sz="1100" dirty="0"/>
                                <a:t> </a:t>
                              </a: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" name="Rectangle 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000249" y="4663074"/>
                              <a:ext cx="1305560" cy="285917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 b="-1627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3158066" y="2997200"/>
                        <a:ext cx="2709334" cy="1524060"/>
                      </a:xfrm>
                      <a:custGeom>
                        <a:avLst/>
                        <a:gdLst>
                          <a:gd name="connsiteX0" fmla="*/ 0 w 2514600"/>
                          <a:gd name="connsiteY0" fmla="*/ 0 h 1524060"/>
                          <a:gd name="connsiteX1" fmla="*/ 127000 w 2514600"/>
                          <a:gd name="connsiteY1" fmla="*/ 889000 h 1524060"/>
                          <a:gd name="connsiteX2" fmla="*/ 711200 w 2514600"/>
                          <a:gd name="connsiteY2" fmla="*/ 1397000 h 1524060"/>
                          <a:gd name="connsiteX3" fmla="*/ 2514600 w 2514600"/>
                          <a:gd name="connsiteY3" fmla="*/ 1524000 h 1524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14600" h="1524060">
                            <a:moveTo>
                              <a:pt x="0" y="0"/>
                            </a:moveTo>
                            <a:cubicBezTo>
                              <a:pt x="4233" y="328083"/>
                              <a:pt x="8467" y="656167"/>
                              <a:pt x="127000" y="889000"/>
                            </a:cubicBezTo>
                            <a:cubicBezTo>
                              <a:pt x="245533" y="1121833"/>
                              <a:pt x="313267" y="1291167"/>
                              <a:pt x="711200" y="1397000"/>
                            </a:cubicBezTo>
                            <a:cubicBezTo>
                              <a:pt x="1109133" y="1502833"/>
                              <a:pt x="2175933" y="1525411"/>
                              <a:pt x="2514600" y="152400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rgbClr val="00B05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Freeform 30"/>
                      <p:cNvSpPr/>
                      <p:nvPr/>
                    </p:nvSpPr>
                    <p:spPr>
                      <a:xfrm>
                        <a:off x="3236259" y="2962825"/>
                        <a:ext cx="1411941" cy="1154601"/>
                      </a:xfrm>
                      <a:custGeom>
                        <a:avLst/>
                        <a:gdLst>
                          <a:gd name="connsiteX0" fmla="*/ 0 w 1007533"/>
                          <a:gd name="connsiteY0" fmla="*/ 0 h 986732"/>
                          <a:gd name="connsiteX1" fmla="*/ 177800 w 1007533"/>
                          <a:gd name="connsiteY1" fmla="*/ 770467 h 986732"/>
                          <a:gd name="connsiteX2" fmla="*/ 491067 w 1007533"/>
                          <a:gd name="connsiteY2" fmla="*/ 982133 h 986732"/>
                          <a:gd name="connsiteX3" fmla="*/ 795867 w 1007533"/>
                          <a:gd name="connsiteY3" fmla="*/ 838200 h 986732"/>
                          <a:gd name="connsiteX4" fmla="*/ 1007533 w 1007533"/>
                          <a:gd name="connsiteY4" fmla="*/ 33867 h 9867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7533" h="986732">
                            <a:moveTo>
                              <a:pt x="0" y="0"/>
                            </a:moveTo>
                            <a:cubicBezTo>
                              <a:pt x="47978" y="303389"/>
                              <a:pt x="95956" y="606778"/>
                              <a:pt x="177800" y="770467"/>
                            </a:cubicBezTo>
                            <a:cubicBezTo>
                              <a:pt x="259644" y="934156"/>
                              <a:pt x="388056" y="970844"/>
                              <a:pt x="491067" y="982133"/>
                            </a:cubicBezTo>
                            <a:cubicBezTo>
                              <a:pt x="594078" y="993422"/>
                              <a:pt x="709789" y="996244"/>
                              <a:pt x="795867" y="838200"/>
                            </a:cubicBezTo>
                            <a:cubicBezTo>
                              <a:pt x="881945" y="680156"/>
                              <a:pt x="969433" y="224367"/>
                              <a:pt x="1007533" y="33867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4712063" y="3047423"/>
                          <a:ext cx="815549" cy="30777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𝑣𝑎𝑙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2063" y="3047423"/>
                          <a:ext cx="815549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5192484" y="4096276"/>
                        <a:ext cx="903517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Rectangle 3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2484" y="4096276"/>
                        <a:ext cx="903517" cy="30777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2531024" y="2800350"/>
                  <a:ext cx="304800" cy="179427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29000"/>
                  </a:schemeClr>
                </a:solidFill>
                <a:ln w="19050"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1142998" y="2800350"/>
                <a:ext cx="304800" cy="17942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 w="19050"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837011" y="2800350"/>
              <a:ext cx="304800" cy="1794274"/>
            </a:xfrm>
            <a:prstGeom prst="rect">
              <a:avLst/>
            </a:prstGeom>
            <a:solidFill>
              <a:srgbClr val="FFFDAF">
                <a:alpha val="27000"/>
              </a:srgbClr>
            </a:solidFill>
            <a:ln w="19050"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36530" y="2807053"/>
            <a:ext cx="4356239" cy="2446824"/>
            <a:chOff x="4746362" y="2760298"/>
            <a:chExt cx="4356239" cy="2446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746362" y="2760298"/>
                  <a:ext cx="4356239" cy="2446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Region 1 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Underfitting,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𝑣𝑎𝑙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high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Model is simplistic</a:t>
                  </a:r>
                </a:p>
                <a:p>
                  <a:r>
                    <a:rPr lang="en-US" sz="1500" dirty="0"/>
                    <a:t>Region 2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Overfitting,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low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𝑣𝑎𝑙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high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The model follows the training set very accurately but fails to follow new examples</a:t>
                  </a:r>
                </a:p>
                <a:p>
                  <a:r>
                    <a:rPr lang="en-US" sz="1500" dirty="0"/>
                    <a:t>Region 3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Desired,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𝑣𝑎𝑙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low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362" y="2760298"/>
                  <a:ext cx="4356239" cy="24468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59" t="-498" r="-4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5581704" y="2834771"/>
              <a:ext cx="609600" cy="1645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9000"/>
              </a:schemeClr>
            </a:solidFill>
            <a:ln w="19050"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81704" y="3525892"/>
              <a:ext cx="609600" cy="1660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9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83147" y="4440030"/>
              <a:ext cx="608157" cy="159315"/>
            </a:xfrm>
            <a:prstGeom prst="rect">
              <a:avLst/>
            </a:prstGeom>
            <a:solidFill>
              <a:srgbClr val="FFFDAF">
                <a:alpha val="27000"/>
              </a:srgbClr>
            </a:solidFill>
            <a:ln w="19050"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4476750"/>
                <a:ext cx="441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Observations:</a:t>
                </a:r>
                <a:r>
                  <a:rPr lang="en-US" sz="1400" dirty="0"/>
                  <a:t> 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400" dirty="0"/>
                  <a:t>, is non-increasing,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400" dirty="0"/>
                  <a:t> is often “convex” with a minimum point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76750"/>
                <a:ext cx="4419600" cy="523220"/>
              </a:xfrm>
              <a:prstGeom prst="rect">
                <a:avLst/>
              </a:prstGeom>
              <a:blipFill>
                <a:blip r:embed="rId8"/>
                <a:stretch>
                  <a:fillRect l="-414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0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750"/>
                <a:ext cx="8229600" cy="37652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Model selection procedure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Divide the set of (known) examples into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training set</a:t>
                </a:r>
                <a:r>
                  <a:rPr lang="en-US" sz="2000" dirty="0"/>
                  <a:t> (60%),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validation set</a:t>
                </a:r>
                <a:r>
                  <a:rPr lang="en-US" sz="2000" dirty="0"/>
                  <a:t> (10%), and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testing set</a:t>
                </a:r>
                <a:r>
                  <a:rPr lang="en-US" sz="2000" dirty="0"/>
                  <a:t> (30%). Percentages can vary, these are common values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Train the algorithm, for each architecture (e.g., number of layers, nodes, connectivity, etc.), using the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training set</a:t>
                </a:r>
                <a:r>
                  <a:rPr lang="en-US" sz="2000" dirty="0"/>
                  <a:t>, optimizing each architecture’s system parameters</a:t>
                </a: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Test the algorithm, for each architecture, on the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validation set</a:t>
                </a:r>
                <a:endParaRPr lang="en-US" sz="2000" dirty="0"/>
              </a:p>
              <a:p>
                <a:pPr lvl="1"/>
                <a:r>
                  <a:rPr lang="en-US" sz="1700" b="1" dirty="0"/>
                  <a:t>Example hypotheses: </a:t>
                </a:r>
                <a:r>
                  <a:rPr lang="en-US" sz="1700" dirty="0"/>
                  <a:t>polynomial order defines different architectures; determine optimal polynomial order</a:t>
                </a:r>
                <a:endParaRPr lang="en-US" sz="1700" b="1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0" smtClean="0">
                            <a:latin typeface="Cambria Math" charset="0"/>
                          </a:rPr>
                          <m:t>𝐲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</m:sSub>
                    <m:r>
                      <a:rPr lang="is-I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1600" b="1" i="1" smtClean="0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1600" b="1" i="1">
                        <a:latin typeface="Cambria Math" charset="0"/>
                      </a:rPr>
                      <m:t>(</m:t>
                    </m:r>
                    <m:r>
                      <a:rPr lang="en-US" sz="1600" b="1" i="1">
                        <a:latin typeface="Cambria Math" charset="0"/>
                      </a:rPr>
                      <m:t>𝜷</m:t>
                    </m:r>
                    <m:r>
                      <a:rPr lang="en-US" sz="1600" b="1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charset="0"/>
                          </a:rPr>
                          <m:t>𝐲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600" i="1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is-I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Sup>
                      <m:sSubSup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charset="0"/>
                          </a:rPr>
                          <m:t>𝑱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b="1" i="1">
                            <a:latin typeface="Cambria Math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sz="1600" b="1" i="1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1600" b="1" i="1">
                        <a:latin typeface="Cambria Math" charset="0"/>
                      </a:rPr>
                      <m:t>(</m:t>
                    </m:r>
                    <m:r>
                      <a:rPr lang="en-US" sz="1600" b="1" i="1">
                        <a:latin typeface="Cambria Math" charset="0"/>
                      </a:rPr>
                      <m:t>𝜷</m:t>
                    </m:r>
                    <m:r>
                      <a:rPr lang="en-US" sz="1600" b="1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2"/>
                <a:r>
                  <a:rPr lang="en-US" sz="16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b="1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charset="0"/>
                          </a:rPr>
                          <m:t>𝐲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𝑝</m:t>
                        </m:r>
                      </m:sup>
                    </m:sSubSup>
                    <m:r>
                      <a:rPr lang="is-I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Sup>
                      <m:sSubSup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r>
                          <a:rPr lang="en-US" sz="1600" b="1" i="1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1600" b="1" i="1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1600" b="1" i="1">
                        <a:latin typeface="Cambria Math" charset="0"/>
                      </a:rPr>
                      <m:t>(</m:t>
                    </m:r>
                    <m:r>
                      <a:rPr lang="en-US" sz="1600" b="1" i="1">
                        <a:latin typeface="Cambria Math" charset="0"/>
                      </a:rPr>
                      <m:t>𝜷</m:t>
                    </m:r>
                    <m:r>
                      <a:rPr lang="en-US" sz="1600" b="1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 dirty="0"/>
                  <a:t>,</a:t>
                </a:r>
              </a:p>
              <a:p>
                <a:pPr lvl="1"/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s-CO" sz="1600" b="1" i="1" dirty="0">
                                <a:latin typeface="Cambria Math"/>
                              </a:rPr>
                              <m:t>𝜷</m:t>
                            </m:r>
                            <m:r>
                              <a:rPr lang="en-US" sz="16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Select the model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200" dirty="0"/>
                  <a:t> that satisfies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𝑗</m:t>
                    </m:r>
                    <m:r>
                      <a:rPr lang="en-US" sz="220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sz="220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charset="0"/>
                          </a:rPr>
                          <m:t>arg</m:t>
                        </m:r>
                        <m:limLow>
                          <m:limLowPr>
                            <m:ctrlPr>
                              <a:rPr lang="mr-IN" sz="2200" i="1" dirty="0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200" i="0" dirty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b="0" i="1" dirty="0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2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𝑣𝑎𝑙</m:t>
                            </m:r>
                          </m:sub>
                          <m:sup>
                            <m:r>
                              <a:rPr lang="en-US" sz="2200" b="1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200" b="1" i="1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200" b="1" i="1">
                            <a:latin typeface="Cambria Math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𝜷</m:t>
                        </m:r>
                        <m:r>
                          <a:rPr lang="en-US" sz="2200" b="1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200" b="1" dirty="0"/>
                          <m:t> 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100" dirty="0"/>
                  <a:t>After model selection, assess final performance using the </a:t>
                </a:r>
                <a:r>
                  <a:rPr lang="en-US" sz="2100" dirty="0">
                    <a:solidFill>
                      <a:schemeClr val="accent2"/>
                    </a:solidFill>
                  </a:rPr>
                  <a:t>testing set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750"/>
                <a:ext cx="8229600" cy="3765255"/>
              </a:xfrm>
              <a:blipFill rotWithShape="0">
                <a:blip r:embed="rId2"/>
                <a:stretch>
                  <a:fillRect l="-444" t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8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Evaluating a Learning Algorithm</a:t>
            </a:r>
            <a:br>
              <a:rPr lang="en-US" sz="2000" dirty="0"/>
            </a:br>
            <a:r>
              <a:rPr lang="en-US" sz="2000" dirty="0"/>
              <a:t>Train/Validation/Test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Summary: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training set</a:t>
            </a:r>
            <a:r>
              <a:rPr lang="en-US" sz="2400" dirty="0"/>
              <a:t> is used for fitting the parameters, e.g., weights, of a learning algorithm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validation set</a:t>
            </a:r>
            <a:r>
              <a:rPr lang="en-US" sz="2400" dirty="0"/>
              <a:t> is used to tune the hyper parameters, e.g., architecture, number of hidden layers or nodes, </a:t>
            </a:r>
            <a:r>
              <a:rPr lang="en-US" sz="2400"/>
              <a:t>connectivity, etc</a:t>
            </a:r>
            <a:r>
              <a:rPr lang="en-US" sz="2400" dirty="0"/>
              <a:t>., of a learning algorithm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test set </a:t>
            </a:r>
            <a:r>
              <a:rPr lang="en-US" sz="2400" dirty="0"/>
              <a:t>is used to assess the performance of a fully-specified classifier</a:t>
            </a:r>
          </a:p>
        </p:txBody>
      </p:sp>
    </p:spTree>
    <p:extLst>
      <p:ext uri="{BB962C8B-B14F-4D97-AF65-F5344CB8AC3E}">
        <p14:creationId xmlns:p14="http://schemas.microsoft.com/office/powerpoint/2010/main" val="37537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195592</TotalTime>
  <Words>1054</Words>
  <Application>Microsoft Macintosh PowerPoint</Application>
  <PresentationFormat>On-screen Show (16:9)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Mangal</vt:lpstr>
      <vt:lpstr>Arial</vt:lpstr>
      <vt:lpstr>Office Theme</vt:lpstr>
      <vt:lpstr>Modern Machine Learning — Evaluating a Learning Algorithm Train/Validation/Test Sets</vt:lpstr>
      <vt:lpstr>Evaluating a Learning Algorithm Train/Validation/Test Sets</vt:lpstr>
      <vt:lpstr>Evaluating a Learning Algorithm Train/Validation/Test Sets</vt:lpstr>
      <vt:lpstr>Evaluating a Learning Algorithm Train/Validation/Test Sets</vt:lpstr>
      <vt:lpstr>Evaluating a Learning Algorithm Train/Validation/Test Sets</vt:lpstr>
      <vt:lpstr>Evaluating a Learning Algorithm Train/Validation/Test Sets</vt:lpstr>
      <vt:lpstr>Evaluating a Learning Algorithm Train/Validation/Test Sets</vt:lpstr>
      <vt:lpstr>Evaluating a Learning Algorithm Train/Validation/Test Sets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Kenneth Barner</cp:lastModifiedBy>
  <cp:revision>730</cp:revision>
  <dcterms:created xsi:type="dcterms:W3CDTF">2013-01-03T21:27:43Z</dcterms:created>
  <dcterms:modified xsi:type="dcterms:W3CDTF">2017-03-11T22:30:40Z</dcterms:modified>
</cp:coreProperties>
</file>