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03" r:id="rId3"/>
    <p:sldId id="304" r:id="rId4"/>
    <p:sldId id="305" r:id="rId5"/>
    <p:sldId id="306" r:id="rId6"/>
    <p:sldId id="30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arner" initials="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AF"/>
    <a:srgbClr val="0064A8"/>
    <a:srgbClr val="013D7D"/>
    <a:srgbClr val="0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0" autoAdjust="0"/>
    <p:restoredTop sz="94728" autoAdjust="0"/>
  </p:normalViewPr>
  <p:slideViewPr>
    <p:cSldViewPr>
      <p:cViewPr varScale="1">
        <p:scale>
          <a:sx n="136" d="100"/>
          <a:sy n="136" d="100"/>
        </p:scale>
        <p:origin x="126" y="12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E7C9-5D4F-614A-921D-C489325FF67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1797-899B-2642-AA0F-D80DDB75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1456"/>
            <a:ext cx="3810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9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-95250"/>
            <a:ext cx="4495800" cy="8262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52CD-79FD-4C78-A17F-7707F2493CE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Modern Machine Learning —</a:t>
            </a:r>
            <a:br>
              <a:rPr lang="en-US" sz="2800" dirty="0"/>
            </a:br>
            <a:r>
              <a:rPr lang="en-US" sz="2800" dirty="0"/>
              <a:t>Regularization and Overfitting/</a:t>
            </a:r>
            <a:r>
              <a:rPr lang="en-US" sz="2800" dirty="0" err="1"/>
              <a:t>Underfitting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Kenneth E. </a:t>
            </a:r>
            <a:r>
              <a:rPr lang="en-US" dirty="0" err="1"/>
              <a:t>Barner</a:t>
            </a:r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272385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Regularization and Overfitting/</a:t>
            </a:r>
            <a:r>
              <a:rPr lang="en-US" sz="2000" dirty="0" err="1"/>
              <a:t>Underfitting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Objective: </a:t>
                </a:r>
                <a:r>
                  <a:rPr lang="en-US" sz="2000" dirty="0"/>
                  <a:t>Avoid system over fitting and under fitting through the use of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regularization</a:t>
                </a:r>
                <a:r>
                  <a:rPr lang="en-US" sz="2000" dirty="0"/>
                  <a:t> (shrinkage)</a:t>
                </a:r>
              </a:p>
              <a:p>
                <a:r>
                  <a:rPr lang="en-US" sz="2000" dirty="0"/>
                  <a:t>Suppose we have a linear regression model and employ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regularization (ridge regression)</a:t>
                </a:r>
              </a:p>
              <a:p>
                <a:r>
                  <a:rPr lang="en-US" sz="2000" dirty="0"/>
                  <a:t>The objective function,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d>
                      <m:dPr>
                        <m:ctrlPr>
                          <a:rPr lang="is-IS" sz="20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2000" dirty="0"/>
                  <a:t>, in this case,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is-IS" sz="2000" i="1" dirty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𝜷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𝐲</m:t>
                              </m:r>
                              <m:r>
                                <a:rPr lang="en-US" sz="2000" b="1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000" b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𝐗</m:t>
                              </m:r>
                              <m:r>
                                <a:rPr lang="en-US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 regularization parameter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000" dirty="0"/>
                  <a:t> is employed, and can be adjusted, so that the optimized model more accurately, and more generally, represents the underlying system/process/data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Recall:</a:t>
                </a:r>
                <a:r>
                  <a:rPr lang="en-US" sz="2000" dirty="0"/>
                  <a:t> Regularization reduces the effect of noisy data in the directions other than those of the principal components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179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6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Regularization and Overfitting/</a:t>
            </a:r>
            <a:r>
              <a:rPr lang="en-US" sz="2000" dirty="0" err="1"/>
              <a:t>Underfitting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Regularization and Overfitting/</a:t>
                </a:r>
                <a:r>
                  <a:rPr lang="en-US" sz="2000" b="1" dirty="0" err="1"/>
                  <a:t>Underfitting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Example: </a:t>
                </a:r>
                <a:r>
                  <a:rPr lang="en-US" sz="2000" dirty="0"/>
                  <a:t>General effects of the regularization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charset="0"/>
                      </a:rPr>
                      <m:t>λ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90379" y="2208000"/>
            <a:ext cx="2384151" cy="2139763"/>
            <a:chOff x="800642" y="2114551"/>
            <a:chExt cx="2384151" cy="2139763"/>
          </a:xfrm>
        </p:grpSpPr>
        <p:grpSp>
          <p:nvGrpSpPr>
            <p:cNvPr id="92" name="Group 91"/>
            <p:cNvGrpSpPr/>
            <p:nvPr/>
          </p:nvGrpSpPr>
          <p:grpSpPr>
            <a:xfrm>
              <a:off x="800642" y="2114551"/>
              <a:ext cx="2384151" cy="1755853"/>
              <a:chOff x="4603505" y="2717800"/>
              <a:chExt cx="3477105" cy="2334605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603505" y="2827863"/>
                <a:ext cx="3477105" cy="2224542"/>
                <a:chOff x="1256775" y="2190750"/>
                <a:chExt cx="3924825" cy="242408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256775" y="2190750"/>
                  <a:ext cx="3924825" cy="2424086"/>
                  <a:chOff x="1256775" y="2190750"/>
                  <a:chExt cx="3924825" cy="2424086"/>
                </a:xfrm>
              </p:grpSpPr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1981200" y="2190750"/>
                    <a:ext cx="0" cy="2286000"/>
                  </a:xfrm>
                  <a:prstGeom prst="straightConnector1">
                    <a:avLst/>
                  </a:prstGeom>
                  <a:ln w="2857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1311074" y="4171950"/>
                    <a:ext cx="3870526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1256775" y="2203803"/>
                        <a:ext cx="536697" cy="3790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0" i="1" dirty="0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100" b="0" i="1" dirty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100" b="0" i="1" dirty="0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100" b="0" i="1" dirty="0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88" name="TextBox 8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6775" y="2203803"/>
                        <a:ext cx="536697" cy="37904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33333"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3338300" y="4235794"/>
                        <a:ext cx="533400" cy="3790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0" i="1" smtClean="0">
                                  <a:latin typeface="Cambria Math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89" name="TextBox 8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8300" y="4235794"/>
                        <a:ext cx="533400" cy="37904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Oval 73"/>
                <p:cNvSpPr/>
                <p:nvPr/>
              </p:nvSpPr>
              <p:spPr>
                <a:xfrm>
                  <a:off x="2171700" y="3723084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171700" y="4008094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555024" y="3389820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651327" y="2998113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672481" y="2728037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971800" y="2560082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3605001" y="2560082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795501" y="2271718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076700" y="2414582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458093" y="2380834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652128" y="2195518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>
                <a:off x="5257800" y="2717800"/>
                <a:ext cx="2514600" cy="1921933"/>
              </a:xfrm>
              <a:custGeom>
                <a:avLst/>
                <a:gdLst>
                  <a:gd name="connsiteX0" fmla="*/ 0 w 2514600"/>
                  <a:gd name="connsiteY0" fmla="*/ 1921933 h 1921933"/>
                  <a:gd name="connsiteX1" fmla="*/ 194733 w 2514600"/>
                  <a:gd name="connsiteY1" fmla="*/ 1540933 h 1921933"/>
                  <a:gd name="connsiteX2" fmla="*/ 448733 w 2514600"/>
                  <a:gd name="connsiteY2" fmla="*/ 1447800 h 1921933"/>
                  <a:gd name="connsiteX3" fmla="*/ 643467 w 2514600"/>
                  <a:gd name="connsiteY3" fmla="*/ 355600 h 1921933"/>
                  <a:gd name="connsiteX4" fmla="*/ 1058333 w 2514600"/>
                  <a:gd name="connsiteY4" fmla="*/ 677333 h 1921933"/>
                  <a:gd name="connsiteX5" fmla="*/ 1312333 w 2514600"/>
                  <a:gd name="connsiteY5" fmla="*/ 677333 h 1921933"/>
                  <a:gd name="connsiteX6" fmla="*/ 1515533 w 2514600"/>
                  <a:gd name="connsiteY6" fmla="*/ 355600 h 1921933"/>
                  <a:gd name="connsiteX7" fmla="*/ 1659467 w 2514600"/>
                  <a:gd name="connsiteY7" fmla="*/ 262467 h 1921933"/>
                  <a:gd name="connsiteX8" fmla="*/ 2006600 w 2514600"/>
                  <a:gd name="connsiteY8" fmla="*/ 457200 h 1921933"/>
                  <a:gd name="connsiteX9" fmla="*/ 2514600 w 2514600"/>
                  <a:gd name="connsiteY9" fmla="*/ 0 h 1921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4600" h="1921933">
                    <a:moveTo>
                      <a:pt x="0" y="1921933"/>
                    </a:moveTo>
                    <a:cubicBezTo>
                      <a:pt x="59972" y="1770944"/>
                      <a:pt x="119944" y="1619955"/>
                      <a:pt x="194733" y="1540933"/>
                    </a:cubicBezTo>
                    <a:cubicBezTo>
                      <a:pt x="269522" y="1461911"/>
                      <a:pt x="373944" y="1645355"/>
                      <a:pt x="448733" y="1447800"/>
                    </a:cubicBezTo>
                    <a:cubicBezTo>
                      <a:pt x="523522" y="1250245"/>
                      <a:pt x="541867" y="484011"/>
                      <a:pt x="643467" y="355600"/>
                    </a:cubicBezTo>
                    <a:cubicBezTo>
                      <a:pt x="745067" y="227189"/>
                      <a:pt x="946855" y="623711"/>
                      <a:pt x="1058333" y="677333"/>
                    </a:cubicBezTo>
                    <a:cubicBezTo>
                      <a:pt x="1169811" y="730955"/>
                      <a:pt x="1236133" y="730955"/>
                      <a:pt x="1312333" y="677333"/>
                    </a:cubicBezTo>
                    <a:cubicBezTo>
                      <a:pt x="1388533" y="623711"/>
                      <a:pt x="1457677" y="424744"/>
                      <a:pt x="1515533" y="355600"/>
                    </a:cubicBezTo>
                    <a:cubicBezTo>
                      <a:pt x="1573389" y="286456"/>
                      <a:pt x="1577623" y="245534"/>
                      <a:pt x="1659467" y="262467"/>
                    </a:cubicBezTo>
                    <a:cubicBezTo>
                      <a:pt x="1741312" y="279400"/>
                      <a:pt x="1864078" y="500944"/>
                      <a:pt x="2006600" y="457200"/>
                    </a:cubicBezTo>
                    <a:cubicBezTo>
                      <a:pt x="2149122" y="413455"/>
                      <a:pt x="2415822" y="80433"/>
                      <a:pt x="251460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168073" y="3946537"/>
                  <a:ext cx="16822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Overfit</a:t>
                  </a:r>
                  <a:r>
                    <a:rPr lang="en-US" sz="14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latin typeface="Cambria Math" charset="0"/>
                        </a:rPr>
                        <m:t>λ</m:t>
                      </m:r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073" y="3946537"/>
                  <a:ext cx="168227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1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485530" y="2253826"/>
            <a:ext cx="2364741" cy="2076215"/>
            <a:chOff x="3474190" y="2165415"/>
            <a:chExt cx="2364741" cy="2076215"/>
          </a:xfrm>
        </p:grpSpPr>
        <p:grpSp>
          <p:nvGrpSpPr>
            <p:cNvPr id="119" name="Group 118"/>
            <p:cNvGrpSpPr/>
            <p:nvPr/>
          </p:nvGrpSpPr>
          <p:grpSpPr>
            <a:xfrm>
              <a:off x="3474190" y="2165415"/>
              <a:ext cx="2364741" cy="1710783"/>
              <a:chOff x="1247312" y="2190750"/>
              <a:chExt cx="3934288" cy="241422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247312" y="2190750"/>
                <a:ext cx="3934288" cy="2414222"/>
                <a:chOff x="1247312" y="2190750"/>
                <a:chExt cx="3934288" cy="2414222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1981200" y="2190750"/>
                  <a:ext cx="0" cy="2286000"/>
                </a:xfrm>
                <a:prstGeom prst="straightConnector1">
                  <a:avLst/>
                </a:prstGeom>
                <a:ln w="28575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311074" y="4171950"/>
                  <a:ext cx="387052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1247312" y="2203803"/>
                      <a:ext cx="536697" cy="3691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dirty="0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1100" b="0" i="1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100" b="0" i="1" dirty="0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100" b="0" i="1" dirty="0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7312" y="2203803"/>
                      <a:ext cx="536697" cy="36917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3584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3338301" y="4235793"/>
                      <a:ext cx="533400" cy="3691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37" name="TextBox 1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8301" y="4235793"/>
                      <a:ext cx="533400" cy="36917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Oval 121"/>
              <p:cNvSpPr/>
              <p:nvPr/>
            </p:nvSpPr>
            <p:spPr>
              <a:xfrm>
                <a:off x="2171700" y="3723084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171700" y="4008094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555024" y="3389820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651327" y="2998113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672481" y="2728037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971800" y="2560082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605001" y="2560082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795501" y="2271718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076700" y="2414582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458093" y="2380834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652128" y="2195518"/>
                <a:ext cx="76200" cy="76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2026763" y="2290713"/>
                <a:ext cx="2978870" cy="1857081"/>
              </a:xfrm>
              <a:custGeom>
                <a:avLst/>
                <a:gdLst>
                  <a:gd name="connsiteX0" fmla="*/ 0 w 2978870"/>
                  <a:gd name="connsiteY0" fmla="*/ 1857081 h 1857081"/>
                  <a:gd name="connsiteX1" fmla="*/ 593889 w 2978870"/>
                  <a:gd name="connsiteY1" fmla="*/ 716438 h 1857081"/>
                  <a:gd name="connsiteX2" fmla="*/ 1423447 w 2978870"/>
                  <a:gd name="connsiteY2" fmla="*/ 150829 h 1857081"/>
                  <a:gd name="connsiteX3" fmla="*/ 2978870 w 2978870"/>
                  <a:gd name="connsiteY3" fmla="*/ 0 h 185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8870" h="1857081">
                    <a:moveTo>
                      <a:pt x="0" y="1857081"/>
                    </a:moveTo>
                    <a:cubicBezTo>
                      <a:pt x="178324" y="1428947"/>
                      <a:pt x="356648" y="1000813"/>
                      <a:pt x="593889" y="716438"/>
                    </a:cubicBezTo>
                    <a:cubicBezTo>
                      <a:pt x="831130" y="432063"/>
                      <a:pt x="1025950" y="270235"/>
                      <a:pt x="1423447" y="150829"/>
                    </a:cubicBezTo>
                    <a:cubicBezTo>
                      <a:pt x="1820944" y="31423"/>
                      <a:pt x="2744771" y="10998"/>
                      <a:pt x="2978870" y="0"/>
                    </a:cubicBezTo>
                  </a:path>
                </a:pathLst>
              </a:custGeom>
              <a:noFill/>
              <a:ln w="158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3796778" y="3933853"/>
                  <a:ext cx="19363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Desired</a:t>
                  </a:r>
                  <a:r>
                    <a:rPr lang="en-US" sz="1400"/>
                    <a:t>, proper value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latin typeface="Cambria Math" charset="0"/>
                        </a:rPr>
                        <m:t>λ</m:t>
                      </m:r>
                    </m:oMath>
                  </a14:m>
                  <a:endParaRPr lang="en-US" sz="1400" dirty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78" y="3933853"/>
                  <a:ext cx="193638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46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6302257" y="2090050"/>
            <a:ext cx="2289593" cy="2225330"/>
            <a:chOff x="6170952" y="1995822"/>
            <a:chExt cx="2289593" cy="2225330"/>
          </a:xfrm>
        </p:grpSpPr>
        <p:grpSp>
          <p:nvGrpSpPr>
            <p:cNvPr id="164" name="Group 163"/>
            <p:cNvGrpSpPr/>
            <p:nvPr/>
          </p:nvGrpSpPr>
          <p:grpSpPr>
            <a:xfrm>
              <a:off x="6170952" y="1995822"/>
              <a:ext cx="2289593" cy="1864805"/>
              <a:chOff x="6096000" y="1550216"/>
              <a:chExt cx="2229305" cy="1704096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6096000" y="1694947"/>
                <a:ext cx="2229305" cy="1559365"/>
                <a:chOff x="1282705" y="2190750"/>
                <a:chExt cx="3898895" cy="241533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1282705" y="2190750"/>
                  <a:ext cx="3898895" cy="2415337"/>
                  <a:chOff x="1282705" y="2190750"/>
                  <a:chExt cx="3898895" cy="2415337"/>
                </a:xfrm>
              </p:grpSpPr>
              <p:cxnSp>
                <p:nvCxnSpPr>
                  <p:cNvPr id="154" name="Straight Arrow Connector 153"/>
                  <p:cNvCxnSpPr/>
                  <p:nvPr/>
                </p:nvCxnSpPr>
                <p:spPr>
                  <a:xfrm flipV="1">
                    <a:off x="1981200" y="2190750"/>
                    <a:ext cx="0" cy="2286000"/>
                  </a:xfrm>
                  <a:prstGeom prst="straightConnector1">
                    <a:avLst/>
                  </a:prstGeom>
                  <a:ln w="2857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>
                    <a:off x="1311074" y="4171950"/>
                    <a:ext cx="3870526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TextBox 155"/>
                      <p:cNvSpPr txBox="1"/>
                      <p:nvPr/>
                    </p:nvSpPr>
                    <p:spPr>
                      <a:xfrm>
                        <a:off x="1282705" y="2203803"/>
                        <a:ext cx="536697" cy="3702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0" i="1" dirty="0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100" b="0" i="1" dirty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100" b="0" i="1" dirty="0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100" b="0" i="1" dirty="0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156" name="TextBox 1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2705" y="2203803"/>
                        <a:ext cx="536697" cy="370292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r="-38462"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TextBox 156"/>
                      <p:cNvSpPr txBox="1"/>
                      <p:nvPr/>
                    </p:nvSpPr>
                    <p:spPr>
                      <a:xfrm>
                        <a:off x="3338300" y="4235795"/>
                        <a:ext cx="533399" cy="3702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0" i="1" smtClean="0">
                                  <a:latin typeface="Cambria Math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157" name="TextBox 1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8300" y="4235795"/>
                        <a:ext cx="533399" cy="37029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2" name="Oval 141"/>
                <p:cNvSpPr/>
                <p:nvPr/>
              </p:nvSpPr>
              <p:spPr>
                <a:xfrm>
                  <a:off x="2171700" y="3723084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171700" y="4008094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555024" y="3389820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2651327" y="2998113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2672481" y="2728037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2971800" y="2560082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3605001" y="2560082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3795501" y="2271718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076700" y="2414582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458093" y="2380834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4652128" y="2195518"/>
                  <a:ext cx="76200" cy="762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Font typeface="+mj-lt"/>
                    <a:buAutoNum type="arabicPeriod"/>
                  </a:pPr>
                  <a:endParaRPr lang="en-US" sz="1100"/>
                </a:p>
              </p:txBody>
            </p:sp>
          </p:grpSp>
          <p:cxnSp>
            <p:nvCxnSpPr>
              <p:cNvPr id="159" name="Straight Connector 158"/>
              <p:cNvCxnSpPr/>
              <p:nvPr/>
            </p:nvCxnSpPr>
            <p:spPr>
              <a:xfrm flipV="1">
                <a:off x="6384440" y="1550216"/>
                <a:ext cx="1567167" cy="1318026"/>
              </a:xfrm>
              <a:prstGeom prst="line">
                <a:avLst/>
              </a:prstGeom>
              <a:ln w="15875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460402" y="3913375"/>
                  <a:ext cx="17271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Underfit</a:t>
                  </a:r>
                  <a:r>
                    <a:rPr lang="en-US" sz="1400" dirty="0"/>
                    <a:t>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latin typeface="Cambria Math" charset="0"/>
                        </a:rPr>
                        <m:t>λ</m:t>
                      </m:r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402" y="3913375"/>
                  <a:ext cx="1727173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56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45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Regularization and Overfitting/</a:t>
            </a:r>
            <a:r>
              <a:rPr lang="en-US" sz="2000" dirty="0" err="1"/>
              <a:t>Underfitting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42950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Regularization and Overfitting/</a:t>
                </a:r>
                <a:r>
                  <a:rPr lang="en-US" sz="2000" b="1" dirty="0" err="1"/>
                  <a:t>Underfitting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Suppose we have a ridge regression model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(illustration purposes)</a:t>
                </a:r>
              </a:p>
              <a:p>
                <a:r>
                  <a:rPr lang="en-US" sz="1600" dirty="0"/>
                  <a:t>Training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m:rPr>
                        <m:aln/>
                      </m:rP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  <m:r>
                              <a:rPr lang="es-CO" sz="1600" b="1" i="1" dirty="0">
                                <a:latin typeface="Cambria Math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+</m:t>
                    </m:r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Validation error: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𝑣𝑎𝑙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m:rPr>
                        <m:aln/>
                      </m:rPr>
                      <a:rPr lang="en-US" sz="1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  <m:r>
                              <a:rPr lang="es-CO" sz="1600" b="1" i="1" dirty="0">
                                <a:latin typeface="Cambria Math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+</m:t>
                    </m:r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42950"/>
                <a:ext cx="8229600" cy="3394472"/>
              </a:xfrm>
              <a:blipFill>
                <a:blip r:embed="rId3"/>
                <a:stretch>
                  <a:fillRect l="-74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01079" y="2419350"/>
            <a:ext cx="4002745" cy="2151688"/>
            <a:chOff x="380339" y="2866625"/>
            <a:chExt cx="4002745" cy="2151688"/>
          </a:xfrm>
        </p:grpSpPr>
        <p:grpSp>
          <p:nvGrpSpPr>
            <p:cNvPr id="2" name="Group 1"/>
            <p:cNvGrpSpPr/>
            <p:nvPr/>
          </p:nvGrpSpPr>
          <p:grpSpPr>
            <a:xfrm>
              <a:off x="380339" y="2866625"/>
              <a:ext cx="4002745" cy="2151688"/>
              <a:chOff x="380339" y="2866625"/>
              <a:chExt cx="4002745" cy="215168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80339" y="2866625"/>
                <a:ext cx="4002745" cy="2151688"/>
                <a:chOff x="381000" y="2794667"/>
                <a:chExt cx="4002745" cy="2151688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81000" y="2794667"/>
                  <a:ext cx="4002745" cy="2151688"/>
                  <a:chOff x="381000" y="2794667"/>
                  <a:chExt cx="4002745" cy="2151688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381000" y="2794667"/>
                    <a:ext cx="4002745" cy="2151688"/>
                    <a:chOff x="381000" y="2794667"/>
                    <a:chExt cx="4002745" cy="2151688"/>
                  </a:xfrm>
                </p:grpSpPr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381000" y="2933701"/>
                      <a:ext cx="4002745" cy="2012654"/>
                      <a:chOff x="2321859" y="2952751"/>
                      <a:chExt cx="4002745" cy="2012654"/>
                    </a:xfrm>
                  </p:grpSpPr>
                  <p:grpSp>
                    <p:nvGrpSpPr>
                      <p:cNvPr id="36" name="Group 35"/>
                      <p:cNvGrpSpPr/>
                      <p:nvPr/>
                    </p:nvGrpSpPr>
                    <p:grpSpPr>
                      <a:xfrm>
                        <a:off x="2321859" y="2952751"/>
                        <a:ext cx="4002745" cy="2012654"/>
                        <a:chOff x="2321859" y="2952751"/>
                        <a:chExt cx="4002745" cy="2012654"/>
                      </a:xfrm>
                    </p:grpSpPr>
                    <p:grpSp>
                      <p:nvGrpSpPr>
                        <p:cNvPr id="5" name="Group 4"/>
                        <p:cNvGrpSpPr/>
                        <p:nvPr/>
                      </p:nvGrpSpPr>
                      <p:grpSpPr>
                        <a:xfrm>
                          <a:off x="2321859" y="2952751"/>
                          <a:ext cx="4002745" cy="2012654"/>
                          <a:chOff x="4876800" y="2749336"/>
                          <a:chExt cx="3429009" cy="2199655"/>
                        </a:xfrm>
                      </p:grpSpPr>
                      <p:grpSp>
                        <p:nvGrpSpPr>
                          <p:cNvPr id="8" name="Group 7"/>
                          <p:cNvGrpSpPr/>
                          <p:nvPr/>
                        </p:nvGrpSpPr>
                        <p:grpSpPr>
                          <a:xfrm>
                            <a:off x="4876800" y="2749336"/>
                            <a:ext cx="3429000" cy="2097822"/>
                            <a:chOff x="1311074" y="2190750"/>
                            <a:chExt cx="3870526" cy="2286000"/>
                          </a:xfrm>
                        </p:grpSpPr>
                        <p:cxnSp>
                          <p:nvCxnSpPr>
                            <p:cNvPr id="22" name="Straight Arrow Connector 21"/>
                            <p:cNvCxnSpPr/>
                            <p:nvPr/>
                          </p:nvCxnSpPr>
                          <p:spPr>
                            <a:xfrm flipV="1">
                              <a:off x="1981200" y="2190750"/>
                              <a:ext cx="0" cy="228600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" name="Straight Arrow Connector 22"/>
                            <p:cNvCxnSpPr/>
                            <p:nvPr/>
                          </p:nvCxnSpPr>
                          <p:spPr>
                            <a:xfrm>
                              <a:off x="1311074" y="4171950"/>
                              <a:ext cx="3870526" cy="0"/>
                            </a:xfrm>
                            <a:prstGeom prst="straightConnector1">
                              <a:avLst/>
                            </a:prstGeom>
                            <a:ln w="28575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" name="TextBox 23"/>
                            <p:cNvSpPr txBox="1"/>
                            <p:nvPr/>
                          </p:nvSpPr>
                          <p:spPr>
                            <a:xfrm>
                              <a:off x="1444502" y="2202748"/>
                              <a:ext cx="536697" cy="31156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100" dirty="0"/>
                                <a:t>Error</a:t>
                              </a:r>
                            </a:p>
                          </p:txBody>
                        </p: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" name="Rectangle 6"/>
                              <p:cNvSpPr/>
                              <p:nvPr/>
                            </p:nvSpPr>
                            <p:spPr>
                              <a:xfrm>
                                <a:off x="6794347" y="4663074"/>
                                <a:ext cx="1511462" cy="285917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en-US" sz="1100" dirty="0"/>
                                  <a:t>Regularization parameter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1100" b="0" i="1" smtClean="0">
                                        <a:latin typeface="Cambria Math" charset="0"/>
                                      </a:rPr>
                                      <m:t>𝜆</m:t>
                                    </m:r>
                                  </m:oMath>
                                </a14:m>
                                <a:endParaRPr lang="en-US" sz="11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" name="Rectangle 6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6794347" y="4663074"/>
                                <a:ext cx="1511462" cy="285917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4"/>
                                <a:stretch>
                                  <a:fillRect b="-16279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3" name="Rectangle 32"/>
                            <p:cNvSpPr/>
                            <p:nvPr/>
                          </p:nvSpPr>
                          <p:spPr>
                            <a:xfrm>
                              <a:off x="3374653" y="2962825"/>
                              <a:ext cx="815549" cy="307777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𝑣𝑎𝑙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oMath>
                                </m:oMathPara>
                              </a14:m>
                              <a:endParaRPr lang="en-US" sz="1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3" name="Rectangle 32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374653" y="2962825"/>
                              <a:ext cx="815549" cy="307777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 b="-8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5" name="Rectangle 34"/>
                          <p:cNvSpPr/>
                          <p:nvPr/>
                        </p:nvSpPr>
                        <p:spPr>
                          <a:xfrm>
                            <a:off x="3119471" y="4145671"/>
                            <a:ext cx="903517" cy="307777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</a:rPr>
                                        <m:t>𝑡𝑟𝑎𝑖𝑛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US" sz="1400" dirty="0">
                              <a:solidFill>
                                <a:srgbClr val="00B050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5" name="Rectangle 3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119471" y="4145671"/>
                            <a:ext cx="903517" cy="307777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194574" y="2794667"/>
                      <a:ext cx="304800" cy="1794274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29000"/>
                      </a:schemeClr>
                    </a:solidFill>
                    <a:ln w="19050"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Rectangle 40"/>
                  <p:cNvSpPr/>
                  <p:nvPr/>
                </p:nvSpPr>
                <p:spPr>
                  <a:xfrm>
                    <a:off x="3661457" y="2797201"/>
                    <a:ext cx="304800" cy="1794273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29000"/>
                    </a:schemeClr>
                  </a:solidFill>
                  <a:ln w="19050">
                    <a:solidFill>
                      <a:srgbClr val="7030A0"/>
                    </a:solidFill>
                    <a:prstDash val="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" name="Rectangle 46"/>
                <p:cNvSpPr/>
                <p:nvPr/>
              </p:nvSpPr>
              <p:spPr>
                <a:xfrm>
                  <a:off x="2887020" y="2807321"/>
                  <a:ext cx="304800" cy="1794274"/>
                </a:xfrm>
                <a:prstGeom prst="rect">
                  <a:avLst/>
                </a:prstGeom>
                <a:solidFill>
                  <a:srgbClr val="FFFDAF">
                    <a:alpha val="27000"/>
                  </a:srgbClr>
                </a:solidFill>
                <a:ln w="19050"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Freeform 28"/>
              <p:cNvSpPr/>
              <p:nvPr/>
            </p:nvSpPr>
            <p:spPr>
              <a:xfrm flipH="1">
                <a:off x="1200249" y="3005659"/>
                <a:ext cx="2685951" cy="1579362"/>
              </a:xfrm>
              <a:custGeom>
                <a:avLst/>
                <a:gdLst>
                  <a:gd name="connsiteX0" fmla="*/ 0 w 2514600"/>
                  <a:gd name="connsiteY0" fmla="*/ 0 h 1524060"/>
                  <a:gd name="connsiteX1" fmla="*/ 127000 w 2514600"/>
                  <a:gd name="connsiteY1" fmla="*/ 889000 h 1524060"/>
                  <a:gd name="connsiteX2" fmla="*/ 711200 w 2514600"/>
                  <a:gd name="connsiteY2" fmla="*/ 1397000 h 1524060"/>
                  <a:gd name="connsiteX3" fmla="*/ 2514600 w 2514600"/>
                  <a:gd name="connsiteY3" fmla="*/ 1524000 h 152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0" h="1524060">
                    <a:moveTo>
                      <a:pt x="0" y="0"/>
                    </a:moveTo>
                    <a:cubicBezTo>
                      <a:pt x="4233" y="328083"/>
                      <a:pt x="8467" y="656167"/>
                      <a:pt x="127000" y="889000"/>
                    </a:cubicBezTo>
                    <a:cubicBezTo>
                      <a:pt x="245533" y="1121833"/>
                      <a:pt x="313267" y="1291167"/>
                      <a:pt x="711200" y="1397000"/>
                    </a:cubicBezTo>
                    <a:cubicBezTo>
                      <a:pt x="1109133" y="1502833"/>
                      <a:pt x="2175933" y="1525411"/>
                      <a:pt x="2514600" y="1524000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33"/>
            <p:cNvSpPr/>
            <p:nvPr/>
          </p:nvSpPr>
          <p:spPr>
            <a:xfrm flipH="1">
              <a:off x="2357013" y="3018823"/>
              <a:ext cx="1419061" cy="1156008"/>
            </a:xfrm>
            <a:custGeom>
              <a:avLst/>
              <a:gdLst>
                <a:gd name="connsiteX0" fmla="*/ 0 w 1007533"/>
                <a:gd name="connsiteY0" fmla="*/ 0 h 986732"/>
                <a:gd name="connsiteX1" fmla="*/ 177800 w 1007533"/>
                <a:gd name="connsiteY1" fmla="*/ 770467 h 986732"/>
                <a:gd name="connsiteX2" fmla="*/ 491067 w 1007533"/>
                <a:gd name="connsiteY2" fmla="*/ 982133 h 986732"/>
                <a:gd name="connsiteX3" fmla="*/ 795867 w 1007533"/>
                <a:gd name="connsiteY3" fmla="*/ 838200 h 986732"/>
                <a:gd name="connsiteX4" fmla="*/ 1007533 w 1007533"/>
                <a:gd name="connsiteY4" fmla="*/ 33867 h 98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533" h="986732">
                  <a:moveTo>
                    <a:pt x="0" y="0"/>
                  </a:moveTo>
                  <a:cubicBezTo>
                    <a:pt x="47978" y="303389"/>
                    <a:pt x="95956" y="606778"/>
                    <a:pt x="177800" y="770467"/>
                  </a:cubicBezTo>
                  <a:cubicBezTo>
                    <a:pt x="259644" y="934156"/>
                    <a:pt x="388056" y="970844"/>
                    <a:pt x="491067" y="982133"/>
                  </a:cubicBezTo>
                  <a:cubicBezTo>
                    <a:pt x="594078" y="993422"/>
                    <a:pt x="709789" y="996244"/>
                    <a:pt x="795867" y="838200"/>
                  </a:cubicBezTo>
                  <a:cubicBezTo>
                    <a:pt x="881945" y="680156"/>
                    <a:pt x="969433" y="224367"/>
                    <a:pt x="1007533" y="3386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18207" y="2495550"/>
            <a:ext cx="4356239" cy="1754326"/>
            <a:chOff x="4746362" y="2760298"/>
            <a:chExt cx="4356239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746362" y="2760298"/>
                  <a:ext cx="435623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/>
                    <a:t>Region 1 </a:t>
                  </a:r>
                </a:p>
                <a:p>
                  <a:pPr marL="285750" indent="-285750">
                    <a:buFont typeface="Arial" charset="0"/>
                    <a:buChar char="•"/>
                  </a:pPr>
                  <a:r>
                    <a:rPr lang="en-US" sz="1500" dirty="0" err="1"/>
                    <a:t>Underfitting</a:t>
                  </a:r>
                  <a:r>
                    <a:rPr lang="en-US" sz="15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𝑣𝑎𝑙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high</a:t>
                  </a:r>
                </a:p>
                <a:p>
                  <a:r>
                    <a:rPr lang="en-US" sz="1500" dirty="0"/>
                    <a:t>Region 2</a:t>
                  </a:r>
                </a:p>
                <a:p>
                  <a:pPr marL="285750" indent="-285750">
                    <a:buFont typeface="Arial" charset="0"/>
                    <a:buChar char="•"/>
                  </a:pPr>
                  <a:r>
                    <a:rPr lang="en-US" sz="1500" dirty="0"/>
                    <a:t>Overfitting,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low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𝑣𝑎𝑙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high</a:t>
                  </a:r>
                </a:p>
                <a:p>
                  <a:r>
                    <a:rPr lang="en-US" sz="1500" dirty="0"/>
                    <a:t>Region 3</a:t>
                  </a:r>
                </a:p>
                <a:p>
                  <a:pPr marL="285750" indent="-285750">
                    <a:buFont typeface="Arial" charset="0"/>
                    <a:buChar char="•"/>
                  </a:pPr>
                  <a:r>
                    <a:rPr lang="en-US" sz="1500" dirty="0"/>
                    <a:t>Desired,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1500" i="1">
                              <a:latin typeface="Cambria Math" charset="0"/>
                            </a:rPr>
                            <m:t>𝑣𝑎𝑙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1500" dirty="0"/>
                    <a:t> low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362" y="2760298"/>
                  <a:ext cx="4356239" cy="17543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59" t="-1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/>
            <p:cNvSpPr/>
            <p:nvPr/>
          </p:nvSpPr>
          <p:spPr>
            <a:xfrm>
              <a:off x="5581704" y="2834771"/>
              <a:ext cx="609600" cy="1645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9000"/>
              </a:schemeClr>
            </a:solidFill>
            <a:ln w="19050"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00194" y="3296504"/>
              <a:ext cx="609600" cy="1660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9000"/>
              </a:schemeClr>
            </a:solidFill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83147" y="3759328"/>
              <a:ext cx="608157" cy="159315"/>
            </a:xfrm>
            <a:prstGeom prst="rect">
              <a:avLst/>
            </a:prstGeom>
            <a:solidFill>
              <a:srgbClr val="FFFDAF">
                <a:alpha val="27000"/>
              </a:srgbClr>
            </a:solidFill>
            <a:ln w="19050"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52400" y="4476750"/>
                <a:ext cx="441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Observations:</a:t>
                </a:r>
                <a:r>
                  <a:rPr lang="en-US" sz="1400" dirty="0"/>
                  <a:t> 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400" dirty="0"/>
                  <a:t>, is non-decreasing,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𝑣𝑎𝑙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400" dirty="0"/>
                  <a:t> is often “convex” with a minimum point</a:t>
                </a:r>
                <a:endParaRPr lang="en-US" sz="1400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76750"/>
                <a:ext cx="4419600" cy="523220"/>
              </a:xfrm>
              <a:prstGeom prst="rect">
                <a:avLst/>
              </a:prstGeom>
              <a:blipFill>
                <a:blip r:embed="rId8"/>
                <a:stretch>
                  <a:fillRect l="-414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4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Regularization and Overfitting/</a:t>
            </a:r>
            <a:r>
              <a:rPr lang="en-US" sz="2000" dirty="0" err="1"/>
              <a:t>Underfitting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300" b="1" dirty="0"/>
                  <a:t>Regularization parameter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charset="0"/>
                      </a:rPr>
                      <m:t>𝝀</m:t>
                    </m:r>
                  </m:oMath>
                </a14:m>
                <a:r>
                  <a:rPr lang="en-US" sz="2300" b="1" dirty="0"/>
                  <a:t> selection procedure</a:t>
                </a:r>
                <a:endParaRPr lang="en-US" sz="23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Divide the set of (known) examples into a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training set</a:t>
                </a:r>
                <a:r>
                  <a:rPr lang="en-US" sz="2400" dirty="0"/>
                  <a:t> (60%), a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validation set</a:t>
                </a:r>
                <a:r>
                  <a:rPr lang="en-US" sz="2400" dirty="0"/>
                  <a:t> (10%), and a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testing set</a:t>
                </a:r>
                <a:r>
                  <a:rPr lang="en-US" sz="2400" dirty="0"/>
                  <a:t> (30%). Percentages can vary, these are common values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Train the algorithm, for different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, using 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training set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charset="0"/>
                          </a:rPr>
                          <m:t>𝐽</m:t>
                        </m:r>
                      </m:e>
                      <m: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1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m:rPr>
                        <m:aln/>
                      </m:rPr>
                      <a:rPr lang="en-US" sz="21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1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 charset="0"/>
                                  </a:rPr>
                                  <m:t>𝑡𝑟𝑎</m:t>
                                </m:r>
                                <m:r>
                                  <a:rPr lang="en-US" sz="2100" b="1" i="1" smtClean="0">
                                    <a:latin typeface="Cambria Math" charset="0"/>
                                  </a:rPr>
                                  <m:t>𝒊𝒏</m:t>
                                </m:r>
                              </m:sub>
                            </m:sSub>
                            <m:r>
                              <a:rPr lang="en-US" sz="21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>
                                    <a:latin typeface="Cambria Math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  <m:r>
                              <a:rPr lang="es-CO" sz="2100" b="1" i="1" dirty="0">
                                <a:latin typeface="Cambria Math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sz="21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1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1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100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1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1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 smtClean="0">
                        <a:latin typeface="Cambria Math" charset="0"/>
                      </a:rPr>
                      <m:t>⋮</m:t>
                    </m:r>
                  </m:oMath>
                </a14:m>
                <a:endParaRPr lang="en-US" sz="21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charset="0"/>
                          </a:rPr>
                          <m:t>𝐽</m:t>
                        </m:r>
                      </m:e>
                      <m: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100" i="1">
                            <a:latin typeface="Cambria Math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m:rPr>
                        <m:aln/>
                      </m:rPr>
                      <a:rPr lang="en-US" sz="21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100" i="1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bg-BG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>
                                    <a:latin typeface="Cambria Math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  <m:r>
                              <a:rPr lang="en-US" sz="21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>
                                    <a:latin typeface="Cambria Math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  <m:r>
                              <a:rPr lang="es-CO" sz="2100" b="1" i="1" dirty="0">
                                <a:latin typeface="Cambria Math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sz="21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1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1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100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1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sz="2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1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300" dirty="0"/>
                  <a:t>Test the models corresponding to the different regularization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300" b="0" i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300" b="0" i="0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300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300" b="1" dirty="0"/>
                  <a:t> </a:t>
                </a:r>
                <a:r>
                  <a:rPr lang="en-US" sz="2300" dirty="0"/>
                  <a:t>on the </a:t>
                </a:r>
                <a:r>
                  <a:rPr lang="en-US" sz="2300" dirty="0">
                    <a:solidFill>
                      <a:schemeClr val="accent2"/>
                    </a:solidFill>
                  </a:rPr>
                  <a:t>validation set</a:t>
                </a:r>
                <a:r>
                  <a:rPr lang="en-US" sz="2300" b="1" dirty="0"/>
                  <a:t>, </a:t>
                </a:r>
                <a:r>
                  <a:rPr lang="en-US" sz="2300" dirty="0"/>
                  <a:t>producing</a:t>
                </a:r>
                <a:r>
                  <a:rPr lang="en-US" sz="23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2300" i="1">
                            <a:latin typeface="Cambria Math" charset="0"/>
                          </a:rPr>
                          <m:t>𝑣𝑎𝑙</m:t>
                        </m:r>
                      </m:sub>
                      <m:sup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sz="2300" b="1" i="1">
                        <a:latin typeface="Cambria Math" charset="0"/>
                      </a:rPr>
                      <m:t>(</m:t>
                    </m:r>
                    <m:r>
                      <a:rPr lang="en-US" sz="2300" b="1" i="1">
                        <a:latin typeface="Cambria Math" charset="0"/>
                      </a:rPr>
                      <m:t>𝜷</m:t>
                    </m:r>
                    <m:r>
                      <a:rPr lang="en-US" sz="2300" b="1" i="1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sz="2300" b="1" dirty="0"/>
                      <m:t> </m:t>
                    </m:r>
                  </m:oMath>
                </a14:m>
                <a:endParaRPr lang="en-US" sz="23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300" dirty="0"/>
                  <a:t>Select the model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z="2300" dirty="0"/>
                  <a:t> that satisfies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charset="0"/>
                      </a:rPr>
                      <m:t>𝑗</m:t>
                    </m:r>
                    <m:r>
                      <a:rPr lang="en-US" sz="2300" i="1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mr-IN" sz="23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dirty="0" smtClean="0">
                            <a:latin typeface="Cambria Math" charset="0"/>
                          </a:rPr>
                          <m:t>arg</m:t>
                        </m:r>
                        <m:limLow>
                          <m:limLowPr>
                            <m:ctrlPr>
                              <a:rPr lang="mr-IN" sz="230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2300" i="0" dirty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300" b="0" i="1" dirty="0" smtClean="0">
                                <a:latin typeface="Cambria Math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3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300" b="0" i="1" smtClean="0">
                                <a:latin typeface="Cambria Math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charset="0"/>
                              </a:rPr>
                              <m:t>𝑣𝑎𝑙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r>
                          <a:rPr lang="en-US" sz="2300" b="1" i="1">
                            <a:latin typeface="Cambria Math" charset="0"/>
                          </a:rPr>
                          <m:t>(</m:t>
                        </m:r>
                        <m:r>
                          <a:rPr lang="en-US" sz="2300" b="1" i="1">
                            <a:latin typeface="Cambria Math" charset="0"/>
                          </a:rPr>
                          <m:t>𝜷</m:t>
                        </m:r>
                        <m:r>
                          <a:rPr lang="en-US" sz="2300" b="1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300" b="1" dirty="0"/>
                          <m:t> </m:t>
                        </m:r>
                      </m:e>
                    </m:func>
                  </m:oMath>
                </a14:m>
                <a:endParaRPr lang="en-US" sz="2300" dirty="0"/>
              </a:p>
              <a:p>
                <a:pPr marL="0" indent="0">
                  <a:buNone/>
                </a:pPr>
                <a:r>
                  <a:rPr lang="en-US" sz="2400" dirty="0"/>
                  <a:t>After regularization parameter selection, assess final performance using 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testing set</a:t>
                </a:r>
              </a:p>
              <a:p>
                <a:pPr marL="0" indent="0">
                  <a:buNone/>
                </a:pPr>
                <a:endParaRPr lang="en-US" sz="23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795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7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Regularization and Overfitting/</a:t>
            </a:r>
            <a:r>
              <a:rPr lang="en-US" sz="2000" dirty="0" err="1"/>
              <a:t>Underfitting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Summary: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training set</a:t>
            </a:r>
            <a:r>
              <a:rPr lang="en-US" sz="2400" dirty="0"/>
              <a:t> is used for fitting the parameters, e.g., weights, of a learning algorithm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validation set</a:t>
            </a:r>
            <a:r>
              <a:rPr lang="en-US" sz="2400" dirty="0"/>
              <a:t> is used to tune the hyper parameters, e.g., architecture, number of hidden layers or nodes, connectivity, etc., of a learning algorithm — case in hand considers </a:t>
            </a:r>
            <a:r>
              <a:rPr lang="en-US" sz="2400" dirty="0">
                <a:solidFill>
                  <a:schemeClr val="accent2"/>
                </a:solidFill>
              </a:rPr>
              <a:t>regularization parameter</a:t>
            </a:r>
            <a:r>
              <a:rPr lang="en-US" sz="2400" dirty="0"/>
              <a:t> tuning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test set </a:t>
            </a:r>
            <a:r>
              <a:rPr lang="en-US" sz="2400" dirty="0"/>
              <a:t>is used to assess the performance of a fully-specified classifier</a:t>
            </a:r>
          </a:p>
        </p:txBody>
      </p:sp>
    </p:spTree>
    <p:extLst>
      <p:ext uri="{BB962C8B-B14F-4D97-AF65-F5344CB8AC3E}">
        <p14:creationId xmlns:p14="http://schemas.microsoft.com/office/powerpoint/2010/main" val="11052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195188</TotalTime>
  <Words>258</Words>
  <Application>Microsoft Office PowerPoint</Application>
  <PresentationFormat>On-screen Show (16:9)</PresentationFormat>
  <Paragraphs>65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Mangal</vt:lpstr>
      <vt:lpstr>Office Theme</vt:lpstr>
      <vt:lpstr>Modern Machine Learning — Regularization and Overfitting/Underfitting</vt:lpstr>
      <vt:lpstr>Regularization and Overfitting/Underfitting</vt:lpstr>
      <vt:lpstr>Regularization and Overfitting/Underfitting</vt:lpstr>
      <vt:lpstr>Regularization and Overfitting/Underfitting</vt:lpstr>
      <vt:lpstr>Regularization and Overfitting/Underfitting</vt:lpstr>
      <vt:lpstr>Regularization and Overfitting/Underfitting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Barner</dc:creator>
  <cp:lastModifiedBy>Kenneth Barner</cp:lastModifiedBy>
  <cp:revision>767</cp:revision>
  <dcterms:created xsi:type="dcterms:W3CDTF">2013-01-03T21:27:43Z</dcterms:created>
  <dcterms:modified xsi:type="dcterms:W3CDTF">2017-03-10T21:40:44Z</dcterms:modified>
</cp:coreProperties>
</file>