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03" r:id="rId3"/>
    <p:sldId id="307" r:id="rId4"/>
    <p:sldId id="308" r:id="rId5"/>
    <p:sldId id="31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Barner" initials="K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AF"/>
    <a:srgbClr val="0064A8"/>
    <a:srgbClr val="013D7D"/>
    <a:srgbClr val="00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 autoAdjust="0"/>
    <p:restoredTop sz="94674" autoAdjust="0"/>
  </p:normalViewPr>
  <p:slideViewPr>
    <p:cSldViewPr>
      <p:cViewPr varScale="1">
        <p:scale>
          <a:sx n="165" d="100"/>
          <a:sy n="165" d="100"/>
        </p:scale>
        <p:origin x="109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5E7C9-5D4F-614A-921D-C489325FF67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91797-899B-2642-AA0F-D80DDB75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2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3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8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53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1456"/>
            <a:ext cx="3810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4114800" y="57150"/>
            <a:ext cx="4572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99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95250"/>
            <a:ext cx="4572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-95250"/>
            <a:ext cx="4495800" cy="8262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95250"/>
            <a:ext cx="4572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52CD-79FD-4C78-A17F-7707F2493C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0" y="5715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8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6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10.png"/><Relationship Id="rId1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Modern Machine Learning —</a:t>
            </a:r>
            <a:br>
              <a:rPr lang="en-US" sz="2800"/>
            </a:br>
            <a:r>
              <a:rPr lang="en-US" sz="2800"/>
              <a:t>Learning </a:t>
            </a:r>
            <a:r>
              <a:rPr lang="en-US" sz="2800" dirty="0"/>
              <a:t>Curves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Kenneth E. </a:t>
            </a:r>
            <a:r>
              <a:rPr lang="en-US" dirty="0" err="1"/>
              <a:t>Barner</a:t>
            </a:r>
            <a:endParaRPr lang="en-US" dirty="0"/>
          </a:p>
          <a:p>
            <a:r>
              <a:rPr lang="en-US" dirty="0"/>
              <a:t>Department of Electrical and Computer Engineering</a:t>
            </a:r>
          </a:p>
          <a:p>
            <a:r>
              <a:rPr lang="en-US" dirty="0"/>
              <a:t>University of Delaware</a:t>
            </a:r>
          </a:p>
        </p:txBody>
      </p:sp>
    </p:spTree>
    <p:extLst>
      <p:ext uri="{BB962C8B-B14F-4D97-AF65-F5344CB8AC3E}">
        <p14:creationId xmlns:p14="http://schemas.microsoft.com/office/powerpoint/2010/main" val="2723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898296" cy="339447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Learning curves</a:t>
                </a:r>
              </a:p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learning curve</a:t>
                </a:r>
                <a:r>
                  <a:rPr lang="en-US" sz="2000" dirty="0"/>
                  <a:t> is a figure showing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performance</a:t>
                </a:r>
                <a:r>
                  <a:rPr lang="en-US" sz="2000" dirty="0"/>
                  <a:t> (as a proxy for learning) versus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experience</a:t>
                </a:r>
              </a:p>
              <a:p>
                <a:pPr marL="0" indent="0">
                  <a:buNone/>
                </a:pPr>
                <a:r>
                  <a:rPr lang="en-US" sz="2000" dirty="0"/>
                  <a:t>Performance is generally the error rate or accuracy, while the experience could be the number of training examples, the number of iterations, etc.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the case of a learning curve in which performance is plotted versus the number of examples,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000" dirty="0"/>
                  <a:t>, used for training</a:t>
                </a:r>
              </a:p>
              <a:p>
                <a:r>
                  <a:rPr lang="en-US" sz="2000" dirty="0"/>
                  <a:t>We can diagnose if a model is overfitting or </a:t>
                </a:r>
                <a:r>
                  <a:rPr lang="en-US" sz="2000" dirty="0" err="1"/>
                  <a:t>underfitting</a:t>
                </a:r>
                <a:r>
                  <a:rPr lang="en-US" sz="2000" dirty="0"/>
                  <a:t> the data from learning curves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898296" cy="3394472"/>
              </a:xfrm>
              <a:blipFill>
                <a:blip r:embed="rId3"/>
                <a:stretch>
                  <a:fillRect l="-1119" t="-2334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486400" y="1200150"/>
            <a:ext cx="3048000" cy="2194128"/>
            <a:chOff x="3124200" y="2812017"/>
            <a:chExt cx="3048000" cy="2194128"/>
          </a:xfrm>
        </p:grpSpPr>
        <p:grpSp>
          <p:nvGrpSpPr>
            <p:cNvPr id="2" name="Group 1"/>
            <p:cNvGrpSpPr/>
            <p:nvPr/>
          </p:nvGrpSpPr>
          <p:grpSpPr>
            <a:xfrm>
              <a:off x="3124200" y="2812017"/>
              <a:ext cx="3048000" cy="1748808"/>
              <a:chOff x="2667000" y="3030738"/>
              <a:chExt cx="4002745" cy="2059065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667000" y="3030738"/>
                <a:ext cx="4002745" cy="2059065"/>
                <a:chOff x="2321859" y="2952751"/>
                <a:chExt cx="4002745" cy="2059065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2321859" y="2952751"/>
                  <a:ext cx="4002745" cy="2059065"/>
                  <a:chOff x="2321859" y="2952751"/>
                  <a:chExt cx="4002745" cy="2059065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2321859" y="2952751"/>
                    <a:ext cx="4002745" cy="2059065"/>
                    <a:chOff x="2321859" y="2952751"/>
                    <a:chExt cx="4002745" cy="2059065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2321859" y="2952751"/>
                      <a:ext cx="4002745" cy="2059065"/>
                      <a:chOff x="4876800" y="2749336"/>
                      <a:chExt cx="3429009" cy="2250379"/>
                    </a:xfrm>
                  </p:grpSpPr>
                  <p:grpSp>
                    <p:nvGrpSpPr>
                      <p:cNvPr id="20" name="Group 19"/>
                      <p:cNvGrpSpPr/>
                      <p:nvPr/>
                    </p:nvGrpSpPr>
                    <p:grpSpPr>
                      <a:xfrm>
                        <a:off x="4876800" y="2749336"/>
                        <a:ext cx="3429000" cy="2097822"/>
                        <a:chOff x="1311074" y="2190750"/>
                        <a:chExt cx="3870526" cy="2286000"/>
                      </a:xfrm>
                    </p:grpSpPr>
                    <p:cxnSp>
                      <p:nvCxnSpPr>
                        <p:cNvPr id="22" name="Straight Arrow Connector 21"/>
                        <p:cNvCxnSpPr/>
                        <p:nvPr/>
                      </p:nvCxnSpPr>
                      <p:spPr>
                        <a:xfrm flipV="1">
                          <a:off x="1981200" y="2190750"/>
                          <a:ext cx="0" cy="228600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Straight Arrow Connector 22"/>
                        <p:cNvCxnSpPr/>
                        <p:nvPr/>
                      </p:nvCxnSpPr>
                      <p:spPr>
                        <a:xfrm>
                          <a:off x="1311074" y="4171950"/>
                          <a:ext cx="3870526" cy="0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4" name="TextBox 23"/>
                        <p:cNvSpPr txBox="1"/>
                        <p:nvPr/>
                      </p:nvSpPr>
                      <p:spPr>
                        <a:xfrm>
                          <a:off x="1311074" y="2202749"/>
                          <a:ext cx="670125" cy="36683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dirty="0"/>
                            <a:t>Error</a:t>
                          </a: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" name="Rectangle 20"/>
                          <p:cNvSpPr/>
                          <p:nvPr/>
                        </p:nvSpPr>
                        <p:spPr>
                          <a:xfrm>
                            <a:off x="5905502" y="4663073"/>
                            <a:ext cx="2400307" cy="33664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sz="1100" dirty="0"/>
                              <a:t>N</a:t>
                            </a:r>
                            <a14:m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dirty="0" smtClean="0">
                                    <a:latin typeface="Cambria Math" charset="0"/>
                                  </a:rPr>
                                  <m:t>umber</m:t>
                                </m:r>
                                <m:r>
                                  <a:rPr lang="en-US" sz="1100" b="0" i="0" dirty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dirty="0" smtClean="0">
                                    <a:latin typeface="Cambria Math" charset="0"/>
                                  </a:rPr>
                                  <m:t>of</m:t>
                                </m:r>
                                <m:r>
                                  <a:rPr lang="en-US" sz="1100" b="0" i="0" dirty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dirty="0" smtClean="0">
                                    <a:latin typeface="Cambria Math" charset="0"/>
                                  </a:rPr>
                                  <m:t>training</m:t>
                                </m:r>
                                <m:r>
                                  <a:rPr lang="en-US" sz="1100" b="0" i="0" dirty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dirty="0" smtClean="0">
                                    <a:latin typeface="Cambria Math" charset="0"/>
                                  </a:rPr>
                                  <m:t>examples</m:t>
                                </m:r>
                                <m:r>
                                  <a:rPr lang="en-US" sz="1100" b="0" i="0" dirty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𝑚</m:t>
                                </m:r>
                              </m:oMath>
                            </a14:m>
                            <a:r>
                              <a:rPr lang="en-US" sz="1100" dirty="0"/>
                              <a:t> </a:t>
                            </a: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1" name="Rectangle 2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905502" y="4663073"/>
                            <a:ext cx="2400307" cy="336642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 t="-74419" b="-97674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8" name="Freeform 17"/>
                    <p:cNvSpPr/>
                    <p:nvPr/>
                  </p:nvSpPr>
                  <p:spPr>
                    <a:xfrm flipV="1">
                      <a:off x="3186784" y="4047766"/>
                      <a:ext cx="2709334" cy="433585"/>
                    </a:xfrm>
                    <a:custGeom>
                      <a:avLst/>
                      <a:gdLst>
                        <a:gd name="connsiteX0" fmla="*/ 0 w 2514600"/>
                        <a:gd name="connsiteY0" fmla="*/ 0 h 1524060"/>
                        <a:gd name="connsiteX1" fmla="*/ 127000 w 2514600"/>
                        <a:gd name="connsiteY1" fmla="*/ 889000 h 1524060"/>
                        <a:gd name="connsiteX2" fmla="*/ 711200 w 2514600"/>
                        <a:gd name="connsiteY2" fmla="*/ 1397000 h 1524060"/>
                        <a:gd name="connsiteX3" fmla="*/ 2514600 w 2514600"/>
                        <a:gd name="connsiteY3" fmla="*/ 1524000 h 15240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514600" h="1524060">
                          <a:moveTo>
                            <a:pt x="0" y="0"/>
                          </a:moveTo>
                          <a:cubicBezTo>
                            <a:pt x="4233" y="328083"/>
                            <a:pt x="8467" y="656167"/>
                            <a:pt x="127000" y="889000"/>
                          </a:cubicBezTo>
                          <a:cubicBezTo>
                            <a:pt x="245533" y="1121833"/>
                            <a:pt x="313267" y="1291167"/>
                            <a:pt x="711200" y="1397000"/>
                          </a:cubicBezTo>
                          <a:cubicBezTo>
                            <a:pt x="1109133" y="1502833"/>
                            <a:pt x="2175933" y="1525411"/>
                            <a:pt x="2514600" y="152400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00B05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5192484" y="3095903"/>
                        <a:ext cx="815549" cy="30777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𝑣𝑎𝑙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𝜷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6" name="Rectangle 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2484" y="3095903"/>
                        <a:ext cx="815549" cy="30777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r="-2941" b="-255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5192484" y="4096276"/>
                      <a:ext cx="903517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𝑡𝑟𝑎𝑖𝑛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𝜷</m:t>
                                </m:r>
                              </m:e>
                            </m:d>
                          </m:oMath>
                        </m:oMathPara>
                      </a14:m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92484" y="4096276"/>
                      <a:ext cx="903517" cy="30777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Freeform 24"/>
              <p:cNvSpPr/>
              <p:nvPr/>
            </p:nvSpPr>
            <p:spPr>
              <a:xfrm>
                <a:off x="3531925" y="3188923"/>
                <a:ext cx="2709334" cy="488527"/>
              </a:xfrm>
              <a:custGeom>
                <a:avLst/>
                <a:gdLst>
                  <a:gd name="connsiteX0" fmla="*/ 0 w 2514600"/>
                  <a:gd name="connsiteY0" fmla="*/ 0 h 1524060"/>
                  <a:gd name="connsiteX1" fmla="*/ 127000 w 2514600"/>
                  <a:gd name="connsiteY1" fmla="*/ 889000 h 1524060"/>
                  <a:gd name="connsiteX2" fmla="*/ 711200 w 2514600"/>
                  <a:gd name="connsiteY2" fmla="*/ 1397000 h 1524060"/>
                  <a:gd name="connsiteX3" fmla="*/ 2514600 w 2514600"/>
                  <a:gd name="connsiteY3" fmla="*/ 1524000 h 1524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600" h="1524060">
                    <a:moveTo>
                      <a:pt x="0" y="0"/>
                    </a:moveTo>
                    <a:cubicBezTo>
                      <a:pt x="4233" y="328083"/>
                      <a:pt x="8467" y="656167"/>
                      <a:pt x="127000" y="889000"/>
                    </a:cubicBezTo>
                    <a:cubicBezTo>
                      <a:pt x="245533" y="1121833"/>
                      <a:pt x="313267" y="1291167"/>
                      <a:pt x="711200" y="1397000"/>
                    </a:cubicBezTo>
                    <a:cubicBezTo>
                      <a:pt x="1109133" y="1502833"/>
                      <a:pt x="2175933" y="1525411"/>
                      <a:pt x="2514600" y="152400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720431" y="4667591"/>
              <a:ext cx="2187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Learning curve example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86400" y="3492803"/>
                <a:ext cx="3581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Observations:</a:t>
                </a:r>
                <a:r>
                  <a:rPr lang="en-US" sz="1400" dirty="0"/>
                  <a:t> 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1400" dirty="0"/>
                  <a:t>, is non-decreasing,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𝑣𝑎𝑙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/>
                  <a:t>is non-increasing, when plotted against the number of training samples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492803"/>
                <a:ext cx="3581400" cy="954107"/>
              </a:xfrm>
              <a:prstGeom prst="rect">
                <a:avLst/>
              </a:prstGeom>
              <a:blipFill>
                <a:blip r:embed="rId7"/>
                <a:stretch>
                  <a:fillRect l="-510" t="-128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6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71549"/>
                <a:ext cx="8229600" cy="16762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Underfitting</a:t>
                </a:r>
              </a:p>
              <a:p>
                <a:r>
                  <a:rPr lang="en-US" sz="1800" dirty="0" err="1" smtClean="0"/>
                  <a:t>Underfitting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800" dirty="0" smtClean="0"/>
                  <a:t> the </a:t>
                </a:r>
                <a:r>
                  <a:rPr lang="en-US" sz="1800" dirty="0"/>
                  <a:t>model is </a:t>
                </a:r>
                <a:r>
                  <a:rPr lang="en-US" sz="1800" dirty="0" smtClean="0"/>
                  <a:t>too simplistic and incapable of accurately modeling the desired process, e.g., </a:t>
                </a:r>
                <a:r>
                  <a:rPr lang="en-US" sz="1800" dirty="0" err="1" smtClean="0"/>
                  <a:t>underfitting</a:t>
                </a:r>
                <a:r>
                  <a:rPr lang="en-US" sz="1800" dirty="0" smtClean="0"/>
                  <a:t> occurs when a linear model is used to represent a nonlinear process</a:t>
                </a:r>
              </a:p>
              <a:p>
                <a:r>
                  <a:rPr lang="en-US" sz="1800" dirty="0" smtClean="0"/>
                  <a:t>If the model is </a:t>
                </a:r>
                <a:r>
                  <a:rPr lang="en-US" sz="1800" dirty="0" err="1" smtClean="0"/>
                  <a:t>underfit</a:t>
                </a:r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𝑣𝑎𝑙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1800" dirty="0"/>
                  <a:t> are high, and do not </a:t>
                </a:r>
                <a:r>
                  <a:rPr lang="en-US" sz="1800"/>
                  <a:t>decrease </a:t>
                </a:r>
                <a:r>
                  <a:rPr lang="en-US" sz="1800" smtClean="0"/>
                  <a:t>as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increases, i.e., more training samples do not improve performance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71549"/>
                <a:ext cx="8229600" cy="1676241"/>
              </a:xfrm>
              <a:blipFill rotWithShape="0">
                <a:blip r:embed="rId3"/>
                <a:stretch>
                  <a:fillRect l="-667" t="-3636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81781" y="2868675"/>
            <a:ext cx="3505200" cy="2141475"/>
            <a:chOff x="2667000" y="3030738"/>
            <a:chExt cx="4002745" cy="2059065"/>
          </a:xfrm>
        </p:grpSpPr>
        <p:grpSp>
          <p:nvGrpSpPr>
            <p:cNvPr id="11" name="Group 10"/>
            <p:cNvGrpSpPr/>
            <p:nvPr/>
          </p:nvGrpSpPr>
          <p:grpSpPr>
            <a:xfrm>
              <a:off x="2667000" y="3030738"/>
              <a:ext cx="4002745" cy="2059065"/>
              <a:chOff x="2321859" y="2952751"/>
              <a:chExt cx="4002745" cy="205906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321859" y="2952751"/>
                <a:ext cx="4002745" cy="2059065"/>
                <a:chOff x="2321859" y="2952751"/>
                <a:chExt cx="4002745" cy="205906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321859" y="2952751"/>
                  <a:ext cx="4002745" cy="2059065"/>
                  <a:chOff x="2321859" y="2952751"/>
                  <a:chExt cx="4002745" cy="2059065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321859" y="2952751"/>
                    <a:ext cx="4002745" cy="2059065"/>
                    <a:chOff x="4876800" y="2749336"/>
                    <a:chExt cx="3429009" cy="2250379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876800" y="2749336"/>
                      <a:ext cx="3429000" cy="2097822"/>
                      <a:chOff x="1311074" y="2190750"/>
                      <a:chExt cx="3870526" cy="2286000"/>
                    </a:xfrm>
                  </p:grpSpPr>
                  <p:cxnSp>
                    <p:nvCxnSpPr>
                      <p:cNvPr id="22" name="Straight Arrow Connector 21"/>
                      <p:cNvCxnSpPr/>
                      <p:nvPr/>
                    </p:nvCxnSpPr>
                    <p:spPr>
                      <a:xfrm flipV="1">
                        <a:off x="1981200" y="2190750"/>
                        <a:ext cx="0" cy="228600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>
                        <a:off x="1311074" y="4171950"/>
                        <a:ext cx="3870526" cy="0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1311074" y="2202749"/>
                        <a:ext cx="670125" cy="3668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dirty="0"/>
                          <a:t>Error</a:t>
                        </a: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5905502" y="4663073"/>
                          <a:ext cx="2400307" cy="33664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sz="1100" dirty="0"/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b="0" i="0" dirty="0" smtClean="0">
                                  <a:latin typeface="Cambria Math" charset="0"/>
                                </a:rPr>
                                <m:t>umber</m:t>
                              </m:r>
                              <m:r>
                                <a:rPr lang="en-US" sz="1100" b="0" i="0" dirty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dirty="0" smtClean="0">
                                  <a:latin typeface="Cambria Math" charset="0"/>
                                </a:rPr>
                                <m:t>of</m:t>
                              </m:r>
                              <m:r>
                                <a:rPr lang="en-US" sz="1100" b="0" i="0" dirty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dirty="0" smtClean="0">
                                  <a:latin typeface="Cambria Math" charset="0"/>
                                </a:rPr>
                                <m:t>training</m:t>
                              </m:r>
                              <m:r>
                                <a:rPr lang="en-US" sz="1100" b="0" i="0" dirty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dirty="0" smtClean="0">
                                  <a:latin typeface="Cambria Math" charset="0"/>
                                </a:rPr>
                                <m:t>examples</m:t>
                              </m:r>
                              <m:r>
                                <a:rPr lang="en-US" sz="1100" b="0" i="0" dirty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100" b="0" i="1" dirty="0" smtClean="0">
                                  <a:latin typeface="Cambria Math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100" dirty="0"/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21" name="Rectangle 2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05502" y="4663073"/>
                          <a:ext cx="2400307" cy="336642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t="-60377" b="-6037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8" name="Freeform 17"/>
                  <p:cNvSpPr/>
                  <p:nvPr/>
                </p:nvSpPr>
                <p:spPr>
                  <a:xfrm flipV="1">
                    <a:off x="3186784" y="3499603"/>
                    <a:ext cx="2709334" cy="1073268"/>
                  </a:xfrm>
                  <a:custGeom>
                    <a:avLst/>
                    <a:gdLst>
                      <a:gd name="connsiteX0" fmla="*/ 0 w 2514600"/>
                      <a:gd name="connsiteY0" fmla="*/ 0 h 1524060"/>
                      <a:gd name="connsiteX1" fmla="*/ 127000 w 2514600"/>
                      <a:gd name="connsiteY1" fmla="*/ 889000 h 1524060"/>
                      <a:gd name="connsiteX2" fmla="*/ 711200 w 2514600"/>
                      <a:gd name="connsiteY2" fmla="*/ 1397000 h 1524060"/>
                      <a:gd name="connsiteX3" fmla="*/ 2514600 w 2514600"/>
                      <a:gd name="connsiteY3" fmla="*/ 1524000 h 1524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14600" h="1524060">
                        <a:moveTo>
                          <a:pt x="0" y="0"/>
                        </a:moveTo>
                        <a:cubicBezTo>
                          <a:pt x="4233" y="328083"/>
                          <a:pt x="8467" y="656167"/>
                          <a:pt x="127000" y="889000"/>
                        </a:cubicBezTo>
                        <a:cubicBezTo>
                          <a:pt x="245533" y="1121833"/>
                          <a:pt x="313267" y="1291167"/>
                          <a:pt x="711200" y="1397000"/>
                        </a:cubicBezTo>
                        <a:cubicBezTo>
                          <a:pt x="1109133" y="1502833"/>
                          <a:pt x="2175933" y="1525411"/>
                          <a:pt x="2514600" y="15240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B05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5155338" y="3025379"/>
                      <a:ext cx="815548" cy="30777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𝑣𝑎𝑙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𝜷</m:t>
                                </m:r>
                              </m:e>
                            </m:d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6" name="Rectangle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55338" y="3025379"/>
                      <a:ext cx="815548" cy="3077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5049188" y="3823490"/>
                    <a:ext cx="903517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𝑡𝑟𝑎𝑖𝑛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𝜷</m:t>
                              </m:r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9188" y="3823490"/>
                    <a:ext cx="903517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reeform 24"/>
            <p:cNvSpPr/>
            <p:nvPr/>
          </p:nvSpPr>
          <p:spPr>
            <a:xfrm>
              <a:off x="3531925" y="3065753"/>
              <a:ext cx="2709334" cy="388817"/>
            </a:xfrm>
            <a:custGeom>
              <a:avLst/>
              <a:gdLst>
                <a:gd name="connsiteX0" fmla="*/ 0 w 2514600"/>
                <a:gd name="connsiteY0" fmla="*/ 0 h 1524060"/>
                <a:gd name="connsiteX1" fmla="*/ 127000 w 2514600"/>
                <a:gd name="connsiteY1" fmla="*/ 889000 h 1524060"/>
                <a:gd name="connsiteX2" fmla="*/ 711200 w 2514600"/>
                <a:gd name="connsiteY2" fmla="*/ 1397000 h 1524060"/>
                <a:gd name="connsiteX3" fmla="*/ 2514600 w 2514600"/>
                <a:gd name="connsiteY3" fmla="*/ 1524000 h 152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0" h="1524060">
                  <a:moveTo>
                    <a:pt x="0" y="0"/>
                  </a:moveTo>
                  <a:cubicBezTo>
                    <a:pt x="4233" y="328083"/>
                    <a:pt x="8467" y="656167"/>
                    <a:pt x="127000" y="889000"/>
                  </a:cubicBezTo>
                  <a:cubicBezTo>
                    <a:pt x="245533" y="1121833"/>
                    <a:pt x="313267" y="1291167"/>
                    <a:pt x="711200" y="1397000"/>
                  </a:cubicBezTo>
                  <a:cubicBezTo>
                    <a:pt x="1109133" y="1502833"/>
                    <a:pt x="2175933" y="1525411"/>
                    <a:pt x="2514600" y="15240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27098" y="2602949"/>
            <a:ext cx="3790387" cy="2483401"/>
            <a:chOff x="4927098" y="2602949"/>
            <a:chExt cx="3790387" cy="2483401"/>
          </a:xfrm>
        </p:grpSpPr>
        <p:grpSp>
          <p:nvGrpSpPr>
            <p:cNvPr id="27" name="Group 26"/>
            <p:cNvGrpSpPr/>
            <p:nvPr/>
          </p:nvGrpSpPr>
          <p:grpSpPr>
            <a:xfrm>
              <a:off x="6915905" y="2649423"/>
              <a:ext cx="1801580" cy="1377960"/>
              <a:chOff x="5994875" y="1995822"/>
              <a:chExt cx="2465669" cy="2184149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994875" y="1995822"/>
                <a:ext cx="2465669" cy="1773429"/>
                <a:chOff x="5924560" y="1550216"/>
                <a:chExt cx="2400745" cy="162059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5924560" y="1694947"/>
                  <a:ext cx="2400745" cy="1475864"/>
                  <a:chOff x="982869" y="2190750"/>
                  <a:chExt cx="4198731" cy="2286000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82869" y="2190750"/>
                    <a:ext cx="4198731" cy="2286000"/>
                    <a:chOff x="982869" y="2190750"/>
                    <a:chExt cx="4198731" cy="2286000"/>
                  </a:xfrm>
                </p:grpSpPr>
                <p:cxnSp>
                  <p:nvCxnSpPr>
                    <p:cNvPr id="44" name="Straight Arrow Connector 43"/>
                    <p:cNvCxnSpPr/>
                    <p:nvPr/>
                  </p:nvCxnSpPr>
                  <p:spPr>
                    <a:xfrm flipV="1">
                      <a:off x="1981200" y="2190750"/>
                      <a:ext cx="0" cy="228600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>
                      <a:off x="1311074" y="4171950"/>
                      <a:ext cx="3870526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/>
                        <p:cNvSpPr txBox="1"/>
                        <p:nvPr/>
                      </p:nvSpPr>
                      <p:spPr>
                        <a:xfrm>
                          <a:off x="982869" y="2195688"/>
                          <a:ext cx="536698" cy="3702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82869" y="2195688"/>
                          <a:ext cx="536698" cy="370292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r="-89474" b="-6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TextBox 46"/>
                        <p:cNvSpPr txBox="1"/>
                        <p:nvPr/>
                      </p:nvSpPr>
                      <p:spPr>
                        <a:xfrm>
                          <a:off x="3138457" y="4101846"/>
                          <a:ext cx="533398" cy="3702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p:txBody>
                    </p:sp>
                  </mc:Choice>
                  <mc:Fallback xmlns="">
                    <p:sp>
                      <p:nvSpPr>
                        <p:cNvPr id="47" name="TextBox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38457" y="4101846"/>
                          <a:ext cx="533398" cy="370292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3" name="Oval 32"/>
                  <p:cNvSpPr/>
                  <p:nvPr/>
                </p:nvSpPr>
                <p:spPr>
                  <a:xfrm>
                    <a:off x="2171700" y="3723084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2171700" y="4008094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2555024" y="3389820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2651327" y="2998113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2672481" y="2728037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2971800" y="2560082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3605001" y="2560082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3795501" y="2271718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4076700" y="2414582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4458093" y="2380834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4652128" y="2195518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</p:grp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6384440" y="1550216"/>
                  <a:ext cx="1567167" cy="1318026"/>
                </a:xfrm>
                <a:prstGeom prst="line">
                  <a:avLst/>
                </a:prstGeom>
                <a:ln w="15875">
                  <a:solidFill>
                    <a:srgbClr val="7030A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460401" y="3789696"/>
                    <a:ext cx="2000143" cy="3902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charset="0"/>
                          </a:rPr>
                          <m:t>𝑚</m:t>
                        </m:r>
                      </m:oMath>
                    </a14:m>
                    <a:r>
                      <a:rPr lang="en-US" sz="1000" dirty="0"/>
                      <a:t> large </a:t>
                    </a:r>
                    <a14:m>
                      <m:oMath xmlns:m="http://schemas.openxmlformats.org/officeDocument/2006/math">
                        <m:r>
                          <a:rPr lang="is-IS" sz="1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</m:oMath>
                    </a14:m>
                    <a:r>
                      <a:rPr lang="en-US" sz="1000" dirty="0"/>
                      <a:t> error large </a:t>
                    </a: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0401" y="3789696"/>
                    <a:ext cx="2000143" cy="39027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9" name="Group 68"/>
            <p:cNvGrpSpPr/>
            <p:nvPr/>
          </p:nvGrpSpPr>
          <p:grpSpPr>
            <a:xfrm>
              <a:off x="4927098" y="2602949"/>
              <a:ext cx="1801580" cy="1424434"/>
              <a:chOff x="5994875" y="1922156"/>
              <a:chExt cx="2465669" cy="2257815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994875" y="1922156"/>
                <a:ext cx="2465669" cy="1847096"/>
                <a:chOff x="5924560" y="1482898"/>
                <a:chExt cx="2400745" cy="1687913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5924560" y="1694947"/>
                  <a:ext cx="2400745" cy="1475864"/>
                  <a:chOff x="982869" y="2190750"/>
                  <a:chExt cx="4198731" cy="2286000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982869" y="2190750"/>
                    <a:ext cx="4198731" cy="2286000"/>
                    <a:chOff x="982869" y="2190750"/>
                    <a:chExt cx="4198731" cy="2286000"/>
                  </a:xfrm>
                </p:grpSpPr>
                <p:cxnSp>
                  <p:nvCxnSpPr>
                    <p:cNvPr id="86" name="Straight Arrow Connector 85"/>
                    <p:cNvCxnSpPr/>
                    <p:nvPr/>
                  </p:nvCxnSpPr>
                  <p:spPr>
                    <a:xfrm flipV="1">
                      <a:off x="1981200" y="2190750"/>
                      <a:ext cx="0" cy="228600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Arrow Connector 86"/>
                    <p:cNvCxnSpPr/>
                    <p:nvPr/>
                  </p:nvCxnSpPr>
                  <p:spPr>
                    <a:xfrm>
                      <a:off x="1311074" y="4171950"/>
                      <a:ext cx="3870526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/>
                        <p:cNvSpPr txBox="1"/>
                        <p:nvPr/>
                      </p:nvSpPr>
                      <p:spPr>
                        <a:xfrm>
                          <a:off x="982869" y="2195688"/>
                          <a:ext cx="536698" cy="3702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82869" y="2195688"/>
                          <a:ext cx="536698" cy="370292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r="-89474" b="-6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/>
                        <p:cNvSpPr txBox="1"/>
                        <p:nvPr/>
                      </p:nvSpPr>
                      <p:spPr>
                        <a:xfrm>
                          <a:off x="3138457" y="4101846"/>
                          <a:ext cx="533398" cy="3702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38457" y="4101846"/>
                          <a:ext cx="533398" cy="370292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76" name="Oval 75"/>
                  <p:cNvSpPr/>
                  <p:nvPr/>
                </p:nvSpPr>
                <p:spPr>
                  <a:xfrm>
                    <a:off x="2171700" y="4008094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2672481" y="2728037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605001" y="2560082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3795501" y="2271718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4652128" y="2195518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</p:grp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6354847" y="1482898"/>
                  <a:ext cx="1567167" cy="1318026"/>
                </a:xfrm>
                <a:prstGeom prst="line">
                  <a:avLst/>
                </a:prstGeom>
                <a:ln w="15875">
                  <a:solidFill>
                    <a:srgbClr val="7030A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460401" y="3789696"/>
                    <a:ext cx="2000143" cy="3902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charset="0"/>
                          </a:rPr>
                          <m:t>𝑚</m:t>
                        </m:r>
                      </m:oMath>
                    </a14:m>
                    <a:r>
                      <a:rPr lang="en-US" sz="1000" dirty="0"/>
                      <a:t> small </a:t>
                    </a:r>
                    <a14:m>
                      <m:oMath xmlns:m="http://schemas.openxmlformats.org/officeDocument/2006/math">
                        <m:r>
                          <a:rPr lang="is-IS" sz="1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</m:oMath>
                    </a14:m>
                    <a:r>
                      <a:rPr lang="en-US" sz="1000" dirty="0"/>
                      <a:t> error large </a:t>
                    </a: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0401" y="3789696"/>
                    <a:ext cx="2000143" cy="39027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TextBox 4"/>
            <p:cNvSpPr txBox="1"/>
            <p:nvPr/>
          </p:nvSpPr>
          <p:spPr>
            <a:xfrm>
              <a:off x="5042240" y="4163020"/>
              <a:ext cx="367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the case of </a:t>
              </a:r>
              <a:r>
                <a:rPr lang="en-US" dirty="0" err="1"/>
                <a:t>underfitting</a:t>
              </a:r>
              <a:r>
                <a:rPr lang="en-US" dirty="0"/>
                <a:t>, more training examples do not improve performance significantly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453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196230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Overfitting</a:t>
                </a:r>
              </a:p>
              <a:p>
                <a:r>
                  <a:rPr lang="en-US" sz="1800" dirty="0" smtClean="0"/>
                  <a:t>Overfitting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800" dirty="0"/>
                  <a:t> the </a:t>
                </a:r>
                <a:r>
                  <a:rPr lang="en-US" sz="1800" dirty="0" smtClean="0"/>
                  <a:t>model is excessively complex, e.g., having too many parameters relative to the number of observations or nature of the underlying process; model describes (training set) noise in addition to underlying process</a:t>
                </a:r>
              </a:p>
              <a:p>
                <a:r>
                  <a:rPr lang="en-US" sz="1800" dirty="0" smtClean="0"/>
                  <a:t>If the model is </a:t>
                </a:r>
                <a:r>
                  <a:rPr lang="en-US" sz="1800" dirty="0" err="1" smtClean="0"/>
                  <a:t>overfit</a:t>
                </a:r>
                <a:r>
                  <a:rPr lang="en-US" sz="1800" dirty="0" smtClean="0"/>
                  <a:t>, it follows </a:t>
                </a:r>
                <a:r>
                  <a:rPr lang="en-US" sz="1800" dirty="0"/>
                  <a:t>the training data very </a:t>
                </a:r>
                <a:r>
                  <a:rPr lang="en-US" sz="1800" dirty="0" smtClean="0"/>
                  <a:t>accurately, especially for a small number of training samples</a:t>
                </a:r>
              </a:p>
              <a:p>
                <a:r>
                  <a:rPr lang="en-US" sz="1800" dirty="0" smtClean="0"/>
                  <a:t>Increasing the number of training samples averages out the overfitting of noise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for a small number of training </a:t>
                </a:r>
                <a:r>
                  <a:rPr lang="en-US" sz="1800" dirty="0" smtClean="0"/>
                  <a:t>examples,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𝑣𝑎𝑙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1800" dirty="0"/>
                  <a:t> is high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low</a:t>
                </a:r>
              </a:p>
              <a:p>
                <a:r>
                  <a:rPr lang="en-US" sz="1800" dirty="0" smtClean="0"/>
                  <a:t>As the </a:t>
                </a:r>
                <a:r>
                  <a:rPr lang="en-US" sz="1800" dirty="0"/>
                  <a:t>number of training </a:t>
                </a:r>
                <a:r>
                  <a:rPr lang="en-US" sz="1800" dirty="0" smtClean="0"/>
                  <a:t>examples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𝑣𝑎𝑙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decreases </a:t>
                </a:r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increases (slightly)</a:t>
                </a:r>
                <a:endParaRPr lang="en-US" sz="18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1962309"/>
              </a:xfrm>
              <a:blipFill>
                <a:blip r:embed="rId3"/>
                <a:stretch>
                  <a:fillRect l="-370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930083" y="2725623"/>
            <a:ext cx="3790387" cy="2436927"/>
            <a:chOff x="4930083" y="2725623"/>
            <a:chExt cx="3790387" cy="2436927"/>
          </a:xfrm>
        </p:grpSpPr>
        <p:sp>
          <p:nvSpPr>
            <p:cNvPr id="5" name="TextBox 4"/>
            <p:cNvSpPr txBox="1"/>
            <p:nvPr/>
          </p:nvSpPr>
          <p:spPr>
            <a:xfrm>
              <a:off x="5045225" y="4239220"/>
              <a:ext cx="367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the case of overfitting, more training examples do improve performance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930083" y="2725623"/>
              <a:ext cx="1801580" cy="1377961"/>
              <a:chOff x="4927098" y="2353553"/>
              <a:chExt cx="1801580" cy="1377961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4927098" y="2453476"/>
                <a:ext cx="1801580" cy="1278038"/>
                <a:chOff x="5994875" y="2154203"/>
                <a:chExt cx="2465669" cy="2025768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5994875" y="2154203"/>
                  <a:ext cx="2465669" cy="1615049"/>
                  <a:chOff x="982869" y="2190750"/>
                  <a:chExt cx="4198731" cy="2286000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982869" y="2190750"/>
                    <a:ext cx="4198731" cy="2286000"/>
                    <a:chOff x="982869" y="2190750"/>
                    <a:chExt cx="4198731" cy="2286000"/>
                  </a:xfrm>
                </p:grpSpPr>
                <p:cxnSp>
                  <p:nvCxnSpPr>
                    <p:cNvPr id="86" name="Straight Arrow Connector 85"/>
                    <p:cNvCxnSpPr/>
                    <p:nvPr/>
                  </p:nvCxnSpPr>
                  <p:spPr>
                    <a:xfrm flipV="1">
                      <a:off x="1981200" y="2190750"/>
                      <a:ext cx="0" cy="228600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Arrow Connector 86"/>
                    <p:cNvCxnSpPr/>
                    <p:nvPr/>
                  </p:nvCxnSpPr>
                  <p:spPr>
                    <a:xfrm>
                      <a:off x="1311074" y="4171950"/>
                      <a:ext cx="3870526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/>
                        <p:cNvSpPr txBox="1"/>
                        <p:nvPr/>
                      </p:nvSpPr>
                      <p:spPr>
                        <a:xfrm>
                          <a:off x="982869" y="2195688"/>
                          <a:ext cx="536698" cy="3702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82869" y="2195688"/>
                          <a:ext cx="536698" cy="370292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r="-89474" b="-6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/>
                        <p:cNvSpPr txBox="1"/>
                        <p:nvPr/>
                      </p:nvSpPr>
                      <p:spPr>
                        <a:xfrm>
                          <a:off x="3138457" y="4101846"/>
                          <a:ext cx="533398" cy="3702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38457" y="4101846"/>
                          <a:ext cx="533398" cy="370292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b="-2963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76" name="Oval 75"/>
                  <p:cNvSpPr/>
                  <p:nvPr/>
                </p:nvSpPr>
                <p:spPr>
                  <a:xfrm>
                    <a:off x="2171700" y="4008094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2672481" y="2728037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605001" y="2560082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3795501" y="2271718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4652128" y="2195518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6460401" y="3789696"/>
                      <a:ext cx="2000143" cy="3902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000" b="0" i="1" dirty="0" smtClean="0">
                              <a:latin typeface="Cambria Math" charset="0"/>
                            </a:rPr>
                            <m:t>𝑚</m:t>
                          </m:r>
                        </m:oMath>
                      </a14:m>
                      <a:r>
                        <a:rPr lang="en-US" sz="1000" dirty="0"/>
                        <a:t> small </a:t>
                      </a:r>
                      <a14:m>
                        <m:oMath xmlns:m="http://schemas.openxmlformats.org/officeDocument/2006/math">
                          <m:r>
                            <a:rPr lang="is-IS" sz="1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→</m:t>
                          </m:r>
                        </m:oMath>
                      </a14:m>
                      <a:r>
                        <a:rPr lang="en-US" sz="1000" dirty="0"/>
                        <a:t> error large </a:t>
                      </a: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0401" y="3789696"/>
                      <a:ext cx="2000143" cy="39027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146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4" name="Freeform 113"/>
              <p:cNvSpPr/>
              <p:nvPr/>
            </p:nvSpPr>
            <p:spPr>
              <a:xfrm>
                <a:off x="5427665" y="2353553"/>
                <a:ext cx="1102726" cy="962417"/>
              </a:xfrm>
              <a:custGeom>
                <a:avLst/>
                <a:gdLst>
                  <a:gd name="connsiteX0" fmla="*/ 0 w 2514600"/>
                  <a:gd name="connsiteY0" fmla="*/ 1921933 h 1921933"/>
                  <a:gd name="connsiteX1" fmla="*/ 194733 w 2514600"/>
                  <a:gd name="connsiteY1" fmla="*/ 1540933 h 1921933"/>
                  <a:gd name="connsiteX2" fmla="*/ 448733 w 2514600"/>
                  <a:gd name="connsiteY2" fmla="*/ 1447800 h 1921933"/>
                  <a:gd name="connsiteX3" fmla="*/ 643467 w 2514600"/>
                  <a:gd name="connsiteY3" fmla="*/ 355600 h 1921933"/>
                  <a:gd name="connsiteX4" fmla="*/ 1058333 w 2514600"/>
                  <a:gd name="connsiteY4" fmla="*/ 677333 h 1921933"/>
                  <a:gd name="connsiteX5" fmla="*/ 1312333 w 2514600"/>
                  <a:gd name="connsiteY5" fmla="*/ 677333 h 1921933"/>
                  <a:gd name="connsiteX6" fmla="*/ 1515533 w 2514600"/>
                  <a:gd name="connsiteY6" fmla="*/ 355600 h 1921933"/>
                  <a:gd name="connsiteX7" fmla="*/ 1659467 w 2514600"/>
                  <a:gd name="connsiteY7" fmla="*/ 262467 h 1921933"/>
                  <a:gd name="connsiteX8" fmla="*/ 2006600 w 2514600"/>
                  <a:gd name="connsiteY8" fmla="*/ 457200 h 1921933"/>
                  <a:gd name="connsiteX9" fmla="*/ 2514600 w 2514600"/>
                  <a:gd name="connsiteY9" fmla="*/ 0 h 1921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14600" h="1921933">
                    <a:moveTo>
                      <a:pt x="0" y="1921933"/>
                    </a:moveTo>
                    <a:cubicBezTo>
                      <a:pt x="59972" y="1770944"/>
                      <a:pt x="119944" y="1619955"/>
                      <a:pt x="194733" y="1540933"/>
                    </a:cubicBezTo>
                    <a:cubicBezTo>
                      <a:pt x="269522" y="1461911"/>
                      <a:pt x="373944" y="1645355"/>
                      <a:pt x="448733" y="1447800"/>
                    </a:cubicBezTo>
                    <a:cubicBezTo>
                      <a:pt x="523522" y="1250245"/>
                      <a:pt x="541867" y="484011"/>
                      <a:pt x="643467" y="355600"/>
                    </a:cubicBezTo>
                    <a:cubicBezTo>
                      <a:pt x="745067" y="227189"/>
                      <a:pt x="946855" y="623711"/>
                      <a:pt x="1058333" y="677333"/>
                    </a:cubicBezTo>
                    <a:cubicBezTo>
                      <a:pt x="1169811" y="730955"/>
                      <a:pt x="1236133" y="730955"/>
                      <a:pt x="1312333" y="677333"/>
                    </a:cubicBezTo>
                    <a:cubicBezTo>
                      <a:pt x="1388533" y="623711"/>
                      <a:pt x="1457677" y="424744"/>
                      <a:pt x="1515533" y="355600"/>
                    </a:cubicBezTo>
                    <a:cubicBezTo>
                      <a:pt x="1573389" y="286456"/>
                      <a:pt x="1577623" y="245534"/>
                      <a:pt x="1659467" y="262467"/>
                    </a:cubicBezTo>
                    <a:cubicBezTo>
                      <a:pt x="1741312" y="279400"/>
                      <a:pt x="1864078" y="500944"/>
                      <a:pt x="2006600" y="457200"/>
                    </a:cubicBezTo>
                    <a:cubicBezTo>
                      <a:pt x="2149122" y="413455"/>
                      <a:pt x="2415822" y="80433"/>
                      <a:pt x="2514600" y="0"/>
                    </a:cubicBez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18890" y="2825543"/>
              <a:ext cx="1801580" cy="1278039"/>
              <a:chOff x="6915905" y="2453473"/>
              <a:chExt cx="1801580" cy="127803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915905" y="2453473"/>
                <a:ext cx="1801580" cy="1278039"/>
                <a:chOff x="5994875" y="2154202"/>
                <a:chExt cx="2465669" cy="2025769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5994875" y="2154202"/>
                  <a:ext cx="2465669" cy="1615050"/>
                  <a:chOff x="982869" y="2190750"/>
                  <a:chExt cx="4198731" cy="2286000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82869" y="2190750"/>
                    <a:ext cx="4198731" cy="2286000"/>
                    <a:chOff x="982869" y="2190750"/>
                    <a:chExt cx="4198731" cy="2286000"/>
                  </a:xfrm>
                </p:grpSpPr>
                <p:cxnSp>
                  <p:nvCxnSpPr>
                    <p:cNvPr id="44" name="Straight Arrow Connector 43"/>
                    <p:cNvCxnSpPr/>
                    <p:nvPr/>
                  </p:nvCxnSpPr>
                  <p:spPr>
                    <a:xfrm flipV="1">
                      <a:off x="1981200" y="2190750"/>
                      <a:ext cx="0" cy="228600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>
                      <a:off x="1311073" y="4171950"/>
                      <a:ext cx="3870527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/>
                        <p:cNvSpPr txBox="1"/>
                        <p:nvPr/>
                      </p:nvSpPr>
                      <p:spPr>
                        <a:xfrm>
                          <a:off x="982869" y="2195688"/>
                          <a:ext cx="536698" cy="3702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1100" b="0" i="1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82869" y="2195688"/>
                          <a:ext cx="536698" cy="370292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r="-89474" b="-6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TextBox 46"/>
                        <p:cNvSpPr txBox="1"/>
                        <p:nvPr/>
                      </p:nvSpPr>
                      <p:spPr>
                        <a:xfrm>
                          <a:off x="3138457" y="4101846"/>
                          <a:ext cx="533398" cy="3702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p:txBody>
                    </p:sp>
                  </mc:Choice>
                  <mc:Fallback xmlns="">
                    <p:sp>
                      <p:nvSpPr>
                        <p:cNvPr id="47" name="TextBox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38457" y="4101846"/>
                          <a:ext cx="533398" cy="370292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b="-2963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3" name="Oval 32"/>
                  <p:cNvSpPr/>
                  <p:nvPr/>
                </p:nvSpPr>
                <p:spPr>
                  <a:xfrm>
                    <a:off x="2171700" y="3723084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2171700" y="4008094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2555024" y="3389820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2651327" y="2998113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2672481" y="2728037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2971800" y="2560082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3605001" y="2560082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3795501" y="2271718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4076700" y="2414582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4458093" y="2380834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4652128" y="2195518"/>
                    <a:ext cx="76200" cy="762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28600" indent="-228600" algn="ctr">
                      <a:buFont typeface="+mj-lt"/>
                      <a:buAutoNum type="arabicPeriod"/>
                    </a:pPr>
                    <a:endParaRPr lang="en-US" sz="110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6460401" y="3789696"/>
                      <a:ext cx="2000143" cy="3902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000" b="0" i="1" dirty="0" smtClean="0">
                              <a:latin typeface="Cambria Math" charset="0"/>
                            </a:rPr>
                            <m:t>𝑚</m:t>
                          </m:r>
                        </m:oMath>
                      </a14:m>
                      <a:r>
                        <a:rPr lang="en-US" sz="1000" dirty="0"/>
                        <a:t> large </a:t>
                      </a:r>
                      <a14:m>
                        <m:oMath xmlns:m="http://schemas.openxmlformats.org/officeDocument/2006/math">
                          <m:r>
                            <a:rPr lang="is-IS" sz="1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→</m:t>
                          </m:r>
                        </m:oMath>
                      </a14:m>
                      <a:r>
                        <a:rPr lang="en-US" sz="1000" dirty="0"/>
                        <a:t> error small</a:t>
                      </a: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0401" y="3789696"/>
                      <a:ext cx="2000143" cy="39027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146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5" name="Freeform 114"/>
              <p:cNvSpPr/>
              <p:nvPr/>
            </p:nvSpPr>
            <p:spPr>
              <a:xfrm>
                <a:off x="7348276" y="2502460"/>
                <a:ext cx="1170921" cy="847193"/>
              </a:xfrm>
              <a:custGeom>
                <a:avLst/>
                <a:gdLst>
                  <a:gd name="connsiteX0" fmla="*/ 0 w 2978870"/>
                  <a:gd name="connsiteY0" fmla="*/ 1857081 h 1857081"/>
                  <a:gd name="connsiteX1" fmla="*/ 593889 w 2978870"/>
                  <a:gd name="connsiteY1" fmla="*/ 716438 h 1857081"/>
                  <a:gd name="connsiteX2" fmla="*/ 1423447 w 2978870"/>
                  <a:gd name="connsiteY2" fmla="*/ 150829 h 1857081"/>
                  <a:gd name="connsiteX3" fmla="*/ 2978870 w 2978870"/>
                  <a:gd name="connsiteY3" fmla="*/ 0 h 185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8870" h="1857081">
                    <a:moveTo>
                      <a:pt x="0" y="1857081"/>
                    </a:moveTo>
                    <a:cubicBezTo>
                      <a:pt x="178324" y="1428947"/>
                      <a:pt x="356648" y="1000813"/>
                      <a:pt x="593889" y="716438"/>
                    </a:cubicBezTo>
                    <a:cubicBezTo>
                      <a:pt x="831130" y="432063"/>
                      <a:pt x="1025950" y="270235"/>
                      <a:pt x="1423447" y="150829"/>
                    </a:cubicBezTo>
                    <a:cubicBezTo>
                      <a:pt x="1820944" y="31423"/>
                      <a:pt x="2744771" y="10998"/>
                      <a:pt x="2978870" y="0"/>
                    </a:cubicBez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82130" y="2944876"/>
            <a:ext cx="3505200" cy="2141474"/>
            <a:chOff x="481781" y="2453148"/>
            <a:chExt cx="3505200" cy="2141474"/>
          </a:xfrm>
        </p:grpSpPr>
        <p:grpSp>
          <p:nvGrpSpPr>
            <p:cNvPr id="11" name="Group 10"/>
            <p:cNvGrpSpPr/>
            <p:nvPr/>
          </p:nvGrpSpPr>
          <p:grpSpPr>
            <a:xfrm>
              <a:off x="481781" y="2453148"/>
              <a:ext cx="3505200" cy="2141474"/>
              <a:chOff x="2321859" y="2952751"/>
              <a:chExt cx="4002745" cy="205906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321859" y="2952751"/>
                <a:ext cx="4002745" cy="2059064"/>
                <a:chOff x="2321859" y="2952751"/>
                <a:chExt cx="4002745" cy="20590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321859" y="2952751"/>
                  <a:ext cx="4002745" cy="2059064"/>
                  <a:chOff x="4876800" y="2749336"/>
                  <a:chExt cx="3429009" cy="2250378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4876800" y="2749336"/>
                    <a:ext cx="3429000" cy="2097822"/>
                    <a:chOff x="1311074" y="2190750"/>
                    <a:chExt cx="3870526" cy="2286000"/>
                  </a:xfrm>
                </p:grpSpPr>
                <p:cxnSp>
                  <p:nvCxnSpPr>
                    <p:cNvPr id="22" name="Straight Arrow Connector 21"/>
                    <p:cNvCxnSpPr/>
                    <p:nvPr/>
                  </p:nvCxnSpPr>
                  <p:spPr>
                    <a:xfrm flipV="1">
                      <a:off x="1981200" y="2190750"/>
                      <a:ext cx="0" cy="228600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>
                      <a:off x="1311074" y="4171950"/>
                      <a:ext cx="3870526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1311074" y="2202749"/>
                      <a:ext cx="670125" cy="3668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 dirty="0"/>
                        <a:t>Error</a:t>
                      </a: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5905502" y="4663072"/>
                        <a:ext cx="2400307" cy="33664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sz="1100" dirty="0"/>
                          <a:t>N</a:t>
                        </a:r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b="0" i="0" dirty="0" smtClean="0">
                                <a:latin typeface="Cambria Math" charset="0"/>
                              </a:rPr>
                              <m:t>umber</m:t>
                            </m:r>
                            <m:r>
                              <a:rPr lang="en-US" sz="1100" b="0" i="0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b="0" i="0" dirty="0" smtClean="0">
                                <a:latin typeface="Cambria Math" charset="0"/>
                              </a:rPr>
                              <m:t>of</m:t>
                            </m:r>
                            <m:r>
                              <a:rPr lang="en-US" sz="1100" b="0" i="0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b="0" i="0" dirty="0" smtClean="0">
                                <a:latin typeface="Cambria Math" charset="0"/>
                              </a:rPr>
                              <m:t>training</m:t>
                            </m:r>
                            <m:r>
                              <a:rPr lang="en-US" sz="1100" b="0" i="0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b="0" i="0" dirty="0" smtClean="0">
                                <a:latin typeface="Cambria Math" charset="0"/>
                              </a:rPr>
                              <m:t>examples</m:t>
                            </m:r>
                            <m:r>
                              <a:rPr lang="en-US" sz="1100" b="0" i="0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100" b="0" i="1" dirty="0" smtClean="0">
                                <a:latin typeface="Cambria Math" charset="0"/>
                              </a:rPr>
                              <m:t>𝑚</m:t>
                            </m:r>
                          </m:oMath>
                        </a14:m>
                        <a:r>
                          <a:rPr lang="en-US" sz="11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1" name="Rectangle 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05502" y="4663072"/>
                        <a:ext cx="2400307" cy="33664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5326847" y="3455886"/>
                      <a:ext cx="815548" cy="30777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𝑣𝑎𝑙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𝜷</m:t>
                                </m:r>
                              </m:e>
                            </m:d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6" name="Rectangle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847" y="3455886"/>
                      <a:ext cx="815548" cy="30777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5329591" y="4140153"/>
                    <a:ext cx="903517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𝑡𝑟𝑎𝑖𝑛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𝜷</m:t>
                              </m:r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591" y="4140153"/>
                    <a:ext cx="903517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Freeform 7"/>
            <p:cNvSpPr/>
            <p:nvPr/>
          </p:nvSpPr>
          <p:spPr>
            <a:xfrm>
              <a:off x="1234021" y="2680513"/>
              <a:ext cx="2647507" cy="780798"/>
            </a:xfrm>
            <a:custGeom>
              <a:avLst/>
              <a:gdLst>
                <a:gd name="connsiteX0" fmla="*/ 0 w 2647507"/>
                <a:gd name="connsiteY0" fmla="*/ 0 h 744279"/>
                <a:gd name="connsiteX1" fmla="*/ 382772 w 2647507"/>
                <a:gd name="connsiteY1" fmla="*/ 361507 h 744279"/>
                <a:gd name="connsiteX2" fmla="*/ 1467293 w 2647507"/>
                <a:gd name="connsiteY2" fmla="*/ 627321 h 744279"/>
                <a:gd name="connsiteX3" fmla="*/ 2647507 w 2647507"/>
                <a:gd name="connsiteY3" fmla="*/ 744279 h 744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7507" h="744279">
                  <a:moveTo>
                    <a:pt x="0" y="0"/>
                  </a:moveTo>
                  <a:cubicBezTo>
                    <a:pt x="69111" y="128477"/>
                    <a:pt x="138223" y="256954"/>
                    <a:pt x="382772" y="361507"/>
                  </a:cubicBezTo>
                  <a:cubicBezTo>
                    <a:pt x="627321" y="466060"/>
                    <a:pt x="1089837" y="563526"/>
                    <a:pt x="1467293" y="627321"/>
                  </a:cubicBezTo>
                  <a:cubicBezTo>
                    <a:pt x="1844749" y="691116"/>
                    <a:pt x="2417135" y="738963"/>
                    <a:pt x="2647507" y="744279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 flipV="1">
              <a:off x="1244009" y="3603524"/>
              <a:ext cx="2647507" cy="528639"/>
            </a:xfrm>
            <a:custGeom>
              <a:avLst/>
              <a:gdLst>
                <a:gd name="connsiteX0" fmla="*/ 0 w 2647507"/>
                <a:gd name="connsiteY0" fmla="*/ 0 h 744279"/>
                <a:gd name="connsiteX1" fmla="*/ 382772 w 2647507"/>
                <a:gd name="connsiteY1" fmla="*/ 361507 h 744279"/>
                <a:gd name="connsiteX2" fmla="*/ 1467293 w 2647507"/>
                <a:gd name="connsiteY2" fmla="*/ 627321 h 744279"/>
                <a:gd name="connsiteX3" fmla="*/ 2647507 w 2647507"/>
                <a:gd name="connsiteY3" fmla="*/ 744279 h 744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7507" h="744279">
                  <a:moveTo>
                    <a:pt x="0" y="0"/>
                  </a:moveTo>
                  <a:cubicBezTo>
                    <a:pt x="69111" y="128477"/>
                    <a:pt x="138223" y="256954"/>
                    <a:pt x="382772" y="361507"/>
                  </a:cubicBezTo>
                  <a:cubicBezTo>
                    <a:pt x="627321" y="466060"/>
                    <a:pt x="1089837" y="563526"/>
                    <a:pt x="1467293" y="627321"/>
                  </a:cubicBezTo>
                  <a:cubicBezTo>
                    <a:pt x="1844749" y="691116"/>
                    <a:pt x="2417135" y="738963"/>
                    <a:pt x="2647507" y="744279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6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Curves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1157"/>
            <a:ext cx="4040188" cy="479822"/>
          </a:xfrm>
        </p:spPr>
        <p:txBody>
          <a:bodyPr/>
          <a:lstStyle/>
          <a:p>
            <a:r>
              <a:rPr lang="en-US" dirty="0"/>
              <a:t>To avoid overfitting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14550"/>
                <a:ext cx="4040188" cy="248007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Decrease the complexity of the model</a:t>
                </a:r>
              </a:p>
              <a:p>
                <a:r>
                  <a:rPr lang="en-US" dirty="0" smtClean="0"/>
                  <a:t>Increase the number of training samples</a:t>
                </a:r>
                <a:endParaRPr lang="en-US" dirty="0"/>
              </a:p>
              <a:p>
                <a:r>
                  <a:rPr lang="en-US" dirty="0"/>
                  <a:t>Increase the regularization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14550"/>
                <a:ext cx="4040188" cy="2480072"/>
              </a:xfrm>
              <a:blipFill>
                <a:blip r:embed="rId3"/>
                <a:stretch>
                  <a:fillRect l="-1961" t="-1966" r="-151" b="-3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31157"/>
            <a:ext cx="4041775" cy="479822"/>
          </a:xfrm>
        </p:spPr>
        <p:txBody>
          <a:bodyPr/>
          <a:lstStyle/>
          <a:p>
            <a:r>
              <a:rPr lang="en-US" dirty="0"/>
              <a:t>To avoid </a:t>
            </a:r>
            <a:r>
              <a:rPr lang="en-US" dirty="0" err="1"/>
              <a:t>underfitting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14550"/>
                <a:ext cx="4041775" cy="248007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Increase the complexity, or change the architecture, of the model</a:t>
                </a:r>
              </a:p>
              <a:p>
                <a:pPr lvl="1"/>
                <a:r>
                  <a:rPr lang="en-US" dirty="0" smtClean="0"/>
                  <a:t>Utilize additional features </a:t>
                </a:r>
              </a:p>
              <a:p>
                <a:pPr lvl="1"/>
                <a:r>
                  <a:rPr lang="en-US" dirty="0" smtClean="0"/>
                  <a:t>Increase the connectivity and number of nodes </a:t>
                </a:r>
              </a:p>
              <a:p>
                <a:pPr lvl="1"/>
                <a:r>
                  <a:rPr lang="en-US" dirty="0" smtClean="0"/>
                  <a:t>Increase the number of layers</a:t>
                </a:r>
              </a:p>
              <a:p>
                <a:pPr lvl="1"/>
                <a:r>
                  <a:rPr lang="en-US" dirty="0" smtClean="0"/>
                  <a:t>Utilize basis expansion, e.g., polynomial expansion </a:t>
                </a:r>
              </a:p>
              <a:p>
                <a:r>
                  <a:rPr lang="en-US" dirty="0" smtClean="0"/>
                  <a:t>Decrease </a:t>
                </a:r>
                <a:r>
                  <a:rPr lang="en-US" dirty="0"/>
                  <a:t>the regularization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14550"/>
                <a:ext cx="4041775" cy="2480072"/>
              </a:xfrm>
              <a:blipFill>
                <a:blip r:embed="rId4"/>
                <a:stretch>
                  <a:fillRect l="-1207" t="-3194" b="-2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2"/>
          <p:cNvSpPr txBox="1">
            <a:spLocks/>
          </p:cNvSpPr>
          <p:nvPr/>
        </p:nvSpPr>
        <p:spPr>
          <a:xfrm>
            <a:off x="457200" y="1147764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9663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196424</TotalTime>
  <Words>544</Words>
  <Application>Microsoft Macintosh PowerPoint</Application>
  <PresentationFormat>On-screen Show (16:9)</PresentationFormat>
  <Paragraphs>71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Cambria Math</vt:lpstr>
      <vt:lpstr>Arial</vt:lpstr>
      <vt:lpstr>Office Theme</vt:lpstr>
      <vt:lpstr>Modern Machine Learning — Learning Curves</vt:lpstr>
      <vt:lpstr>Learning Curves</vt:lpstr>
      <vt:lpstr>Learning Curves</vt:lpstr>
      <vt:lpstr>Learning Curves</vt:lpstr>
      <vt:lpstr>Learning Curves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Barner</dc:creator>
  <cp:lastModifiedBy>Kenneth Barner</cp:lastModifiedBy>
  <cp:revision>791</cp:revision>
  <dcterms:created xsi:type="dcterms:W3CDTF">2013-01-03T21:27:43Z</dcterms:created>
  <dcterms:modified xsi:type="dcterms:W3CDTF">2017-03-12T14:43:36Z</dcterms:modified>
</cp:coreProperties>
</file>