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03" r:id="rId3"/>
    <p:sldId id="307" r:id="rId4"/>
    <p:sldId id="304" r:id="rId5"/>
    <p:sldId id="305" r:id="rId6"/>
    <p:sldId id="309" r:id="rId7"/>
    <p:sldId id="310" r:id="rId8"/>
    <p:sldId id="30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Barner" initials="K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A8"/>
    <a:srgbClr val="013D7D"/>
    <a:srgbClr val="FFFDAF"/>
    <a:srgbClr val="00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674" autoAdjust="0"/>
  </p:normalViewPr>
  <p:slideViewPr>
    <p:cSldViewPr>
      <p:cViewPr varScale="1">
        <p:scale>
          <a:sx n="62" d="100"/>
          <a:sy n="62" d="100"/>
        </p:scale>
        <p:origin x="58" y="7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E7C9-5D4F-614A-921D-C489325FF67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1797-899B-2642-AA0F-D80DDB75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7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3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08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1456"/>
            <a:ext cx="3810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99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-95250"/>
            <a:ext cx="4495800" cy="8262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8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Modern Machine Learning —</a:t>
            </a:r>
            <a:br>
              <a:rPr lang="en-US" sz="2800" dirty="0" smtClean="0"/>
            </a:br>
            <a:r>
              <a:rPr lang="en-US" sz="2800" dirty="0" smtClean="0"/>
              <a:t>K-means Algorithm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Kenneth E. </a:t>
            </a:r>
            <a:r>
              <a:rPr lang="en-US" dirty="0" err="1"/>
              <a:t>Barner</a:t>
            </a:r>
            <a:endParaRPr lang="en-US" dirty="0"/>
          </a:p>
          <a:p>
            <a:r>
              <a:rPr lang="en-US" dirty="0"/>
              <a:t>Department of Electrical and Computer Engineering</a:t>
            </a:r>
          </a:p>
          <a:p>
            <a:r>
              <a:rPr lang="en-US" dirty="0"/>
              <a:t>University of Delaware</a:t>
            </a:r>
          </a:p>
        </p:txBody>
      </p:sp>
    </p:spTree>
    <p:extLst>
      <p:ext uri="{BB962C8B-B14F-4D97-AF65-F5344CB8AC3E}">
        <p14:creationId xmlns:p14="http://schemas.microsoft.com/office/powerpoint/2010/main" val="2723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Objective:</a:t>
            </a:r>
            <a:r>
              <a:rPr lang="en-US" sz="1600" dirty="0" smtClean="0"/>
              <a:t> Develop model-free methods for classification and pattern recognition</a:t>
            </a:r>
            <a:endParaRPr lang="en-US" sz="1600" b="1" dirty="0" smtClean="0"/>
          </a:p>
          <a:p>
            <a:r>
              <a:rPr lang="en-US" sz="1600" dirty="0" smtClean="0"/>
              <a:t>K-means is an unsupervised learning technique (does not use class label information) that separates the data into clusters</a:t>
            </a:r>
          </a:p>
          <a:p>
            <a:r>
              <a:rPr lang="en-US" sz="1600" dirty="0" smtClean="0"/>
              <a:t>K-means converges to a solution iteratively, minimizing a cost function</a:t>
            </a:r>
          </a:p>
          <a:p>
            <a:r>
              <a:rPr lang="en-US" sz="1600" dirty="0"/>
              <a:t>Clustering algorithms can help us find patterns and interpret unlabeled </a:t>
            </a:r>
            <a:r>
              <a:rPr lang="en-US" sz="1600" dirty="0" smtClean="0"/>
              <a:t>data</a:t>
            </a:r>
            <a:endParaRPr lang="en-US" sz="16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/>
              <a:t>Applications </a:t>
            </a:r>
            <a:r>
              <a:rPr lang="en-US" sz="1600" dirty="0" smtClean="0"/>
              <a:t>include </a:t>
            </a:r>
            <a:r>
              <a:rPr lang="en-US" sz="1600" dirty="0"/>
              <a:t>social network </a:t>
            </a:r>
            <a:r>
              <a:rPr lang="en-US" sz="1600" dirty="0" smtClean="0"/>
              <a:t>analysis, search engines, and </a:t>
            </a:r>
            <a:r>
              <a:rPr lang="en-US" sz="1600" dirty="0"/>
              <a:t>market </a:t>
            </a:r>
            <a:r>
              <a:rPr lang="en-US" sz="1600" dirty="0" smtClean="0"/>
              <a:t>segmentation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K-means Clustering Methodology:</a:t>
            </a:r>
            <a:r>
              <a:rPr lang="en-US" sz="1600" dirty="0"/>
              <a:t> Establish clusters and cluster centers in a set of unlabeled data. Choose a desired number of clusters and iteratively adjust the cluster centers to minimize the </a:t>
            </a:r>
            <a:r>
              <a:rPr lang="en-US" sz="1600" dirty="0" smtClean="0"/>
              <a:t>within-cluster </a:t>
            </a:r>
            <a:r>
              <a:rPr lang="en-US" sz="1600" dirty="0"/>
              <a:t>variance.</a:t>
            </a:r>
          </a:p>
          <a:p>
            <a:pPr marL="0" indent="0">
              <a:buNone/>
            </a:pPr>
            <a:r>
              <a:rPr lang="en-US" sz="1600" dirty="0"/>
              <a:t>Given an initial set of </a:t>
            </a:r>
            <a:r>
              <a:rPr lang="en-US" sz="1600" dirty="0" smtClean="0"/>
              <a:t>cluster centers: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Identify the training points that are closest to each individual cluster center — samples closest to a given centroid constitute that centroid’s cluster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Update the cluster centroids by taking the mean of samples within a given centroid</a:t>
            </a:r>
          </a:p>
          <a:p>
            <a:pPr marL="0" indent="0">
              <a:buNone/>
            </a:pPr>
            <a:r>
              <a:rPr lang="en-US" sz="1600" dirty="0" smtClean="0"/>
              <a:t>Rei</a:t>
            </a:r>
            <a:r>
              <a:rPr lang="en-US" sz="1600" dirty="0" smtClean="0"/>
              <a:t>terate </a:t>
            </a:r>
            <a:r>
              <a:rPr lang="en-US" sz="1600" dirty="0"/>
              <a:t>these steps until </a:t>
            </a:r>
            <a:r>
              <a:rPr lang="en-US" sz="1600" dirty="0" smtClean="0"/>
              <a:t>convergenc</a:t>
            </a:r>
            <a:r>
              <a:rPr lang="en-US" sz="1600" dirty="0" smtClean="0"/>
              <a:t>e</a:t>
            </a:r>
            <a:r>
              <a:rPr lang="en-US" sz="1600" dirty="0" smtClean="0"/>
              <a:t> is reached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Example: </a:t>
            </a:r>
            <a:r>
              <a:rPr lang="en-US" sz="2000" dirty="0" smtClean="0"/>
              <a:t>Graphical illustration of K-means clustering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      Examples,       Centroids   </a:t>
            </a:r>
          </a:p>
          <a:p>
            <a:endParaRPr lang="en-US" sz="2000" dirty="0" smtClean="0"/>
          </a:p>
        </p:txBody>
      </p:sp>
      <p:grpSp>
        <p:nvGrpSpPr>
          <p:cNvPr id="326" name="Group 325"/>
          <p:cNvGrpSpPr/>
          <p:nvPr/>
        </p:nvGrpSpPr>
        <p:grpSpPr>
          <a:xfrm>
            <a:off x="76200" y="2231916"/>
            <a:ext cx="2864139" cy="2777700"/>
            <a:chOff x="76200" y="1659363"/>
            <a:chExt cx="2864139" cy="2777700"/>
          </a:xfrm>
        </p:grpSpPr>
        <p:grpSp>
          <p:nvGrpSpPr>
            <p:cNvPr id="139" name="Group 138"/>
            <p:cNvGrpSpPr/>
            <p:nvPr/>
          </p:nvGrpSpPr>
          <p:grpSpPr>
            <a:xfrm>
              <a:off x="76200" y="1740477"/>
              <a:ext cx="2864139" cy="2696586"/>
              <a:chOff x="224735" y="1631475"/>
              <a:chExt cx="2864139" cy="2696586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224735" y="1631475"/>
                <a:ext cx="2864139" cy="2696586"/>
                <a:chOff x="224735" y="1631475"/>
                <a:chExt cx="2864139" cy="269658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24735" y="1631475"/>
                  <a:ext cx="2864139" cy="2696586"/>
                  <a:chOff x="3434661" y="2181438"/>
                  <a:chExt cx="2376842" cy="2343656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3434661" y="2181438"/>
                    <a:ext cx="2376842" cy="2052944"/>
                    <a:chOff x="1181547" y="2213362"/>
                    <a:chExt cx="3954421" cy="2897072"/>
                  </a:xfrm>
                </p:grpSpPr>
                <p:grpSp>
                  <p:nvGrpSpPr>
                    <p:cNvPr id="8" name="Group 7"/>
                    <p:cNvGrpSpPr/>
                    <p:nvPr/>
                  </p:nvGrpSpPr>
                  <p:grpSpPr>
                    <a:xfrm>
                      <a:off x="1181547" y="2213362"/>
                      <a:ext cx="3954421" cy="2897072"/>
                      <a:chOff x="1181547" y="2213362"/>
                      <a:chExt cx="3954421" cy="2897072"/>
                    </a:xfrm>
                  </p:grpSpPr>
                  <p:cxnSp>
                    <p:nvCxnSpPr>
                      <p:cNvPr id="22" name="Straight Arrow Connector 21"/>
                      <p:cNvCxnSpPr/>
                      <p:nvPr/>
                    </p:nvCxnSpPr>
                    <p:spPr>
                      <a:xfrm flipV="1">
                        <a:off x="1594518" y="2213362"/>
                        <a:ext cx="19596" cy="2519587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>
                        <a:off x="1265442" y="4732949"/>
                        <a:ext cx="3870526" cy="0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4" name="TextBox 23"/>
                          <p:cNvSpPr txBox="1"/>
                          <p:nvPr/>
                        </p:nvSpPr>
                        <p:spPr>
                          <a:xfrm>
                            <a:off x="1181547" y="2252867"/>
                            <a:ext cx="536697" cy="37748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TextBox 2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81547" y="2252867"/>
                            <a:ext cx="536697" cy="377484"/>
                          </a:xfrm>
                          <a:prstGeom prst="rect">
                            <a:avLst/>
                          </a:prstGeom>
                          <a:blipFill rotWithShape="0"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TextBox 24"/>
                          <p:cNvSpPr txBox="1"/>
                          <p:nvPr/>
                        </p:nvSpPr>
                        <p:spPr>
                          <a:xfrm>
                            <a:off x="2966337" y="4732950"/>
                            <a:ext cx="533400" cy="37748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TextBox 2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66337" y="4732950"/>
                            <a:ext cx="533400" cy="377484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2028538" y="3833885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2171700" y="4008094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2373164" y="3740427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2162751" y="3646969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2449365" y="4038059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373164" y="3383852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88785" y="3553511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2688785" y="3927343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2688785" y="3290394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2975399" y="3740427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3004405" y="3383852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796777" y="4257599"/>
                    <a:ext cx="1936386" cy="2674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Iteration 1</a:t>
                    </a:r>
                    <a:endParaRPr lang="en-US" sz="1400" dirty="0" smtClean="0">
                      <a:ea typeface="Cambria Math" charset="0"/>
                      <a:cs typeface="Cambria Math" charset="0"/>
                    </a:endParaRPr>
                  </a:p>
                </p:txBody>
              </p:sp>
            </p:grpSp>
            <p:sp>
              <p:nvSpPr>
                <p:cNvPr id="68" name="Oval 67"/>
                <p:cNvSpPr/>
                <p:nvPr/>
              </p:nvSpPr>
              <p:spPr>
                <a:xfrm>
                  <a:off x="1828800" y="3181350"/>
                  <a:ext cx="55191" cy="621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1932491" y="3323389"/>
                  <a:ext cx="55191" cy="621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078409" y="3105150"/>
                  <a:ext cx="55191" cy="621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1926009" y="3028950"/>
                  <a:ext cx="55191" cy="621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133600" y="3347821"/>
                  <a:ext cx="55191" cy="621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2078409" y="2814421"/>
                  <a:ext cx="55191" cy="621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2307009" y="2952750"/>
                  <a:ext cx="55191" cy="621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307009" y="3257550"/>
                  <a:ext cx="55191" cy="621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307009" y="2738221"/>
                  <a:ext cx="55191" cy="621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514600" y="3105150"/>
                  <a:ext cx="55191" cy="621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535609" y="2814421"/>
                  <a:ext cx="55191" cy="621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79" name="Oval 78"/>
              <p:cNvSpPr/>
              <p:nvPr/>
            </p:nvSpPr>
            <p:spPr>
              <a:xfrm>
                <a:off x="1828800" y="2176679"/>
                <a:ext cx="55191" cy="6212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32491" y="2318718"/>
                <a:ext cx="55191" cy="6212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078409" y="2100479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926009" y="2024279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133600" y="2343150"/>
                <a:ext cx="55191" cy="6212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78409" y="1809750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307009" y="1948079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07009" y="2252879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307009" y="1733550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14600" y="2100479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35609" y="1809750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1640800" y="2756952"/>
              <a:ext cx="165908" cy="152400"/>
              <a:chOff x="3345928" y="971550"/>
              <a:chExt cx="165908" cy="152400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>
                <a:off x="3345928" y="971550"/>
                <a:ext cx="165908" cy="1524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3345928" y="971550"/>
                <a:ext cx="165908" cy="1524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 276"/>
            <p:cNvGrpSpPr/>
            <p:nvPr/>
          </p:nvGrpSpPr>
          <p:grpSpPr>
            <a:xfrm>
              <a:off x="1708552" y="1659363"/>
              <a:ext cx="165908" cy="152400"/>
              <a:chOff x="3345928" y="971550"/>
              <a:chExt cx="165908" cy="152400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>
                <a:off x="3345928" y="971550"/>
                <a:ext cx="165908" cy="1524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flipV="1">
                <a:off x="3345928" y="971550"/>
                <a:ext cx="165908" cy="1524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279"/>
            <p:cNvGrpSpPr/>
            <p:nvPr/>
          </p:nvGrpSpPr>
          <p:grpSpPr>
            <a:xfrm>
              <a:off x="2592383" y="3367282"/>
              <a:ext cx="165908" cy="152400"/>
              <a:chOff x="3345928" y="971550"/>
              <a:chExt cx="165908" cy="15240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3345928" y="971550"/>
                <a:ext cx="165908" cy="15240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flipV="1">
                <a:off x="3345928" y="971550"/>
                <a:ext cx="165908" cy="15240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2" name="Group 511"/>
          <p:cNvGrpSpPr/>
          <p:nvPr/>
        </p:nvGrpSpPr>
        <p:grpSpPr>
          <a:xfrm>
            <a:off x="3106556" y="2309734"/>
            <a:ext cx="2864139" cy="2696586"/>
            <a:chOff x="3106556" y="1887568"/>
            <a:chExt cx="2864139" cy="2696586"/>
          </a:xfrm>
        </p:grpSpPr>
        <p:cxnSp>
          <p:nvCxnSpPr>
            <p:cNvPr id="381" name="Straight Arrow Connector 380"/>
            <p:cNvCxnSpPr/>
            <p:nvPr/>
          </p:nvCxnSpPr>
          <p:spPr>
            <a:xfrm flipH="1">
              <a:off x="4508597" y="2984794"/>
              <a:ext cx="248785" cy="7886"/>
            </a:xfrm>
            <a:prstGeom prst="straightConnector1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8" name="Group 507"/>
            <p:cNvGrpSpPr/>
            <p:nvPr/>
          </p:nvGrpSpPr>
          <p:grpSpPr>
            <a:xfrm>
              <a:off x="3106556" y="1887568"/>
              <a:ext cx="2864139" cy="2696586"/>
              <a:chOff x="3106556" y="1737181"/>
              <a:chExt cx="2864139" cy="2696586"/>
            </a:xfrm>
          </p:grpSpPr>
          <p:cxnSp>
            <p:nvCxnSpPr>
              <p:cNvPr id="382" name="Straight Arrow Connector 381"/>
              <p:cNvCxnSpPr/>
              <p:nvPr/>
            </p:nvCxnSpPr>
            <p:spPr>
              <a:xfrm flipH="1" flipV="1">
                <a:off x="5361999" y="3312745"/>
                <a:ext cx="317167" cy="127441"/>
              </a:xfrm>
              <a:prstGeom prst="straightConnector1">
                <a:avLst/>
              </a:prstGeom>
              <a:ln w="19050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Group 443"/>
              <p:cNvGrpSpPr/>
              <p:nvPr/>
            </p:nvGrpSpPr>
            <p:grpSpPr>
              <a:xfrm>
                <a:off x="3106556" y="1737181"/>
                <a:ext cx="2864139" cy="2696586"/>
                <a:chOff x="3106556" y="1737181"/>
                <a:chExt cx="2864139" cy="2696586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3106556" y="1737181"/>
                  <a:ext cx="2864139" cy="2696586"/>
                  <a:chOff x="76200" y="1740477"/>
                  <a:chExt cx="2864139" cy="2696586"/>
                </a:xfrm>
              </p:grpSpPr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76200" y="1740477"/>
                    <a:ext cx="2864139" cy="2696586"/>
                    <a:chOff x="224735" y="1631475"/>
                    <a:chExt cx="2864139" cy="2696586"/>
                  </a:xfrm>
                </p:grpSpPr>
                <p:grpSp>
                  <p:nvGrpSpPr>
                    <p:cNvPr id="338" name="Group 337"/>
                    <p:cNvGrpSpPr/>
                    <p:nvPr/>
                  </p:nvGrpSpPr>
                  <p:grpSpPr>
                    <a:xfrm>
                      <a:off x="224735" y="1631475"/>
                      <a:ext cx="2864139" cy="2696586"/>
                      <a:chOff x="224735" y="1631475"/>
                      <a:chExt cx="2864139" cy="2696586"/>
                    </a:xfrm>
                  </p:grpSpPr>
                  <p:grpSp>
                    <p:nvGrpSpPr>
                      <p:cNvPr id="350" name="Group 349"/>
                      <p:cNvGrpSpPr/>
                      <p:nvPr/>
                    </p:nvGrpSpPr>
                    <p:grpSpPr>
                      <a:xfrm>
                        <a:off x="224735" y="1631475"/>
                        <a:ext cx="2864139" cy="2696586"/>
                        <a:chOff x="3434661" y="2181438"/>
                        <a:chExt cx="2376842" cy="2343656"/>
                      </a:xfrm>
                    </p:grpSpPr>
                    <p:grpSp>
                      <p:nvGrpSpPr>
                        <p:cNvPr id="362" name="Group 361"/>
                        <p:cNvGrpSpPr/>
                        <p:nvPr/>
                      </p:nvGrpSpPr>
                      <p:grpSpPr>
                        <a:xfrm>
                          <a:off x="3434661" y="2181438"/>
                          <a:ext cx="2376842" cy="2052944"/>
                          <a:chOff x="1181547" y="2213362"/>
                          <a:chExt cx="3954421" cy="2897072"/>
                        </a:xfrm>
                      </p:grpSpPr>
                      <p:grpSp>
                        <p:nvGrpSpPr>
                          <p:cNvPr id="364" name="Group 363"/>
                          <p:cNvGrpSpPr/>
                          <p:nvPr/>
                        </p:nvGrpSpPr>
                        <p:grpSpPr>
                          <a:xfrm>
                            <a:off x="1181547" y="2213362"/>
                            <a:ext cx="3954421" cy="2897072"/>
                            <a:chOff x="1181547" y="2213362"/>
                            <a:chExt cx="3954421" cy="2897072"/>
                          </a:xfrm>
                        </p:grpSpPr>
                        <p:cxnSp>
                          <p:nvCxnSpPr>
                            <p:cNvPr id="376" name="Straight Arrow Connector 375"/>
                            <p:cNvCxnSpPr/>
                            <p:nvPr/>
                          </p:nvCxnSpPr>
                          <p:spPr>
                            <a:xfrm flipV="1">
                              <a:off x="1594518" y="2213362"/>
                              <a:ext cx="19596" cy="2519587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77" name="Straight Arrow Connector 376"/>
                            <p:cNvCxnSpPr/>
                            <p:nvPr/>
                          </p:nvCxnSpPr>
                          <p:spPr>
                            <a:xfrm>
                              <a:off x="1265442" y="4732949"/>
                              <a:ext cx="3870526" cy="0"/>
                            </a:xfrm>
                            <a:prstGeom prst="straightConnector1">
                              <a:avLst/>
                            </a:prstGeom>
                            <a:ln w="28575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378" name="TextBox 377"/>
                                <p:cNvSpPr txBox="1"/>
                                <p:nvPr/>
                              </p:nvSpPr>
                              <p:spPr>
                                <a:xfrm>
                                  <a:off x="1181547" y="2252867"/>
                                  <a:ext cx="536697" cy="37748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US" sz="1400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378" name="TextBox 377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181547" y="2252867"/>
                                  <a:ext cx="536697" cy="377484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5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379" name="TextBox 378"/>
                                <p:cNvSpPr txBox="1"/>
                                <p:nvPr/>
                              </p:nvSpPr>
                              <p:spPr>
                                <a:xfrm>
                                  <a:off x="2966337" y="4732950"/>
                                  <a:ext cx="533400" cy="37748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US" sz="1400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379" name="TextBox 378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2966337" y="4732950"/>
                                  <a:ext cx="533400" cy="377484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6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sp>
                        <p:nvSpPr>
                          <p:cNvPr id="365" name="Oval 364"/>
                          <p:cNvSpPr/>
                          <p:nvPr/>
                        </p:nvSpPr>
                        <p:spPr>
                          <a:xfrm>
                            <a:off x="2028538" y="3833885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366" name="Oval 365"/>
                          <p:cNvSpPr/>
                          <p:nvPr/>
                        </p:nvSpPr>
                        <p:spPr>
                          <a:xfrm>
                            <a:off x="2171700" y="4008094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367" name="Oval 366"/>
                          <p:cNvSpPr/>
                          <p:nvPr/>
                        </p:nvSpPr>
                        <p:spPr>
                          <a:xfrm>
                            <a:off x="2373164" y="3740427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368" name="Oval 367"/>
                          <p:cNvSpPr/>
                          <p:nvPr/>
                        </p:nvSpPr>
                        <p:spPr>
                          <a:xfrm>
                            <a:off x="2162751" y="3646969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369" name="Oval 368"/>
                          <p:cNvSpPr/>
                          <p:nvPr/>
                        </p:nvSpPr>
                        <p:spPr>
                          <a:xfrm>
                            <a:off x="2449365" y="4038059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370" name="Oval 369"/>
                          <p:cNvSpPr/>
                          <p:nvPr/>
                        </p:nvSpPr>
                        <p:spPr>
                          <a:xfrm>
                            <a:off x="2373164" y="3383852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371" name="Oval 370"/>
                          <p:cNvSpPr/>
                          <p:nvPr/>
                        </p:nvSpPr>
                        <p:spPr>
                          <a:xfrm>
                            <a:off x="2688785" y="3553511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372" name="Oval 371"/>
                          <p:cNvSpPr/>
                          <p:nvPr/>
                        </p:nvSpPr>
                        <p:spPr>
                          <a:xfrm>
                            <a:off x="2688785" y="3927343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373" name="Oval 372"/>
                          <p:cNvSpPr/>
                          <p:nvPr/>
                        </p:nvSpPr>
                        <p:spPr>
                          <a:xfrm>
                            <a:off x="2688785" y="3290394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374" name="Oval 373"/>
                          <p:cNvSpPr/>
                          <p:nvPr/>
                        </p:nvSpPr>
                        <p:spPr>
                          <a:xfrm>
                            <a:off x="2975399" y="3740427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375" name="Oval 374"/>
                          <p:cNvSpPr/>
                          <p:nvPr/>
                        </p:nvSpPr>
                        <p:spPr>
                          <a:xfrm>
                            <a:off x="3004405" y="3383852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</p:grpSp>
                    <p:sp>
                      <p:nvSpPr>
                        <p:cNvPr id="363" name="TextBox 362"/>
                        <p:cNvSpPr txBox="1"/>
                        <p:nvPr/>
                      </p:nvSpPr>
                      <p:spPr>
                        <a:xfrm>
                          <a:off x="3796777" y="4257599"/>
                          <a:ext cx="1936386" cy="26749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/>
                            <a:t>Iteration </a:t>
                          </a:r>
                          <a:r>
                            <a:rPr lang="en-US" sz="1400" dirty="0" smtClean="0"/>
                            <a:t>2</a:t>
                          </a:r>
                          <a:endParaRPr lang="en-US" sz="1400" dirty="0">
                            <a:ea typeface="Cambria Math" charset="0"/>
                            <a:cs typeface="Cambria Math" charset="0"/>
                          </a:endParaRPr>
                        </a:p>
                      </p:txBody>
                    </p:sp>
                  </p:grpSp>
                  <p:sp>
                    <p:nvSpPr>
                      <p:cNvPr id="351" name="Oval 350"/>
                      <p:cNvSpPr/>
                      <p:nvPr/>
                    </p:nvSpPr>
                    <p:spPr>
                      <a:xfrm>
                        <a:off x="1828800" y="3181350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352" name="Oval 351"/>
                      <p:cNvSpPr/>
                      <p:nvPr/>
                    </p:nvSpPr>
                    <p:spPr>
                      <a:xfrm>
                        <a:off x="1932491" y="3323389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353" name="Oval 352"/>
                      <p:cNvSpPr/>
                      <p:nvPr/>
                    </p:nvSpPr>
                    <p:spPr>
                      <a:xfrm>
                        <a:off x="2078409" y="3105150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354" name="Oval 353"/>
                      <p:cNvSpPr/>
                      <p:nvPr/>
                    </p:nvSpPr>
                    <p:spPr>
                      <a:xfrm>
                        <a:off x="1926009" y="3028950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355" name="Oval 354"/>
                      <p:cNvSpPr/>
                      <p:nvPr/>
                    </p:nvSpPr>
                    <p:spPr>
                      <a:xfrm>
                        <a:off x="2133600" y="3347821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356" name="Oval 355"/>
                      <p:cNvSpPr/>
                      <p:nvPr/>
                    </p:nvSpPr>
                    <p:spPr>
                      <a:xfrm>
                        <a:off x="2078409" y="2814421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357" name="Oval 356"/>
                      <p:cNvSpPr/>
                      <p:nvPr/>
                    </p:nvSpPr>
                    <p:spPr>
                      <a:xfrm>
                        <a:off x="2307009" y="2952750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358" name="Oval 357"/>
                      <p:cNvSpPr/>
                      <p:nvPr/>
                    </p:nvSpPr>
                    <p:spPr>
                      <a:xfrm>
                        <a:off x="2307009" y="3257550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359" name="Oval 358"/>
                      <p:cNvSpPr/>
                      <p:nvPr/>
                    </p:nvSpPr>
                    <p:spPr>
                      <a:xfrm>
                        <a:off x="2307009" y="2738221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360" name="Oval 359"/>
                      <p:cNvSpPr/>
                      <p:nvPr/>
                    </p:nvSpPr>
                    <p:spPr>
                      <a:xfrm>
                        <a:off x="2514600" y="3105150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361" name="Oval 360"/>
                      <p:cNvSpPr/>
                      <p:nvPr/>
                    </p:nvSpPr>
                    <p:spPr>
                      <a:xfrm>
                        <a:off x="2535609" y="2814421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sp>
                  <p:nvSpPr>
                    <p:cNvPr id="339" name="Oval 338"/>
                    <p:cNvSpPr/>
                    <p:nvPr/>
                  </p:nvSpPr>
                  <p:spPr>
                    <a:xfrm>
                      <a:off x="1828800" y="2176679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40" name="Oval 339"/>
                    <p:cNvSpPr/>
                    <p:nvPr/>
                  </p:nvSpPr>
                  <p:spPr>
                    <a:xfrm>
                      <a:off x="1932491" y="2318718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41" name="Oval 340"/>
                    <p:cNvSpPr/>
                    <p:nvPr/>
                  </p:nvSpPr>
                  <p:spPr>
                    <a:xfrm>
                      <a:off x="2078409" y="2100479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42" name="Oval 341"/>
                    <p:cNvSpPr/>
                    <p:nvPr/>
                  </p:nvSpPr>
                  <p:spPr>
                    <a:xfrm>
                      <a:off x="1926009" y="2024279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43" name="Oval 342"/>
                    <p:cNvSpPr/>
                    <p:nvPr/>
                  </p:nvSpPr>
                  <p:spPr>
                    <a:xfrm>
                      <a:off x="2133600" y="23431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44" name="Oval 343"/>
                    <p:cNvSpPr/>
                    <p:nvPr/>
                  </p:nvSpPr>
                  <p:spPr>
                    <a:xfrm>
                      <a:off x="2078409" y="18097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45" name="Oval 344"/>
                    <p:cNvSpPr/>
                    <p:nvPr/>
                  </p:nvSpPr>
                  <p:spPr>
                    <a:xfrm>
                      <a:off x="2307009" y="1948079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46" name="Oval 345"/>
                    <p:cNvSpPr/>
                    <p:nvPr/>
                  </p:nvSpPr>
                  <p:spPr>
                    <a:xfrm>
                      <a:off x="2307009" y="2252879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47" name="Oval 346"/>
                    <p:cNvSpPr/>
                    <p:nvPr/>
                  </p:nvSpPr>
                  <p:spPr>
                    <a:xfrm>
                      <a:off x="2307009" y="17335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48" name="Oval 347"/>
                    <p:cNvSpPr/>
                    <p:nvPr/>
                  </p:nvSpPr>
                  <p:spPr>
                    <a:xfrm>
                      <a:off x="2514600" y="2100479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49" name="Oval 348"/>
                    <p:cNvSpPr/>
                    <p:nvPr/>
                  </p:nvSpPr>
                  <p:spPr>
                    <a:xfrm>
                      <a:off x="2535609" y="18097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1324912" y="2777393"/>
                    <a:ext cx="165908" cy="152400"/>
                    <a:chOff x="3030040" y="991991"/>
                    <a:chExt cx="165908" cy="152400"/>
                  </a:xfrm>
                </p:grpSpPr>
                <p:cxnSp>
                  <p:nvCxnSpPr>
                    <p:cNvPr id="336" name="Straight Connector 335"/>
                    <p:cNvCxnSpPr/>
                    <p:nvPr/>
                  </p:nvCxnSpPr>
                  <p:spPr>
                    <a:xfrm>
                      <a:off x="3030040" y="991991"/>
                      <a:ext cx="165908" cy="15240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7" name="Straight Connector 336"/>
                    <p:cNvCxnSpPr/>
                    <p:nvPr/>
                  </p:nvCxnSpPr>
                  <p:spPr>
                    <a:xfrm flipV="1">
                      <a:off x="3030040" y="991991"/>
                      <a:ext cx="165908" cy="15240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2115742" y="2050254"/>
                    <a:ext cx="165908" cy="152400"/>
                    <a:chOff x="3753118" y="1362441"/>
                    <a:chExt cx="165908" cy="152400"/>
                  </a:xfrm>
                </p:grpSpPr>
                <p:cxnSp>
                  <p:nvCxnSpPr>
                    <p:cNvPr id="391" name="Straight Connector 390"/>
                    <p:cNvCxnSpPr/>
                    <p:nvPr/>
                  </p:nvCxnSpPr>
                  <p:spPr>
                    <a:xfrm>
                      <a:off x="3753118" y="1362441"/>
                      <a:ext cx="165908" cy="152400"/>
                    </a:xfrm>
                    <a:prstGeom prst="line">
                      <a:avLst/>
                    </a:prstGeom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2" name="Straight Connector 391"/>
                    <p:cNvCxnSpPr/>
                    <p:nvPr/>
                  </p:nvCxnSpPr>
                  <p:spPr>
                    <a:xfrm flipV="1">
                      <a:off x="3753118" y="1362441"/>
                      <a:ext cx="165908" cy="152400"/>
                    </a:xfrm>
                    <a:prstGeom prst="line">
                      <a:avLst/>
                    </a:prstGeom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84" name="Straight Connector 383"/>
                <p:cNvCxnSpPr/>
                <p:nvPr/>
              </p:nvCxnSpPr>
              <p:spPr>
                <a:xfrm>
                  <a:off x="5168840" y="3172548"/>
                  <a:ext cx="165908" cy="15240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/>
                <p:cNvCxnSpPr/>
                <p:nvPr/>
              </p:nvCxnSpPr>
              <p:spPr>
                <a:xfrm flipV="1">
                  <a:off x="5168840" y="3172548"/>
                  <a:ext cx="165908" cy="15240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9" name="Straight Arrow Connector 388"/>
              <p:cNvCxnSpPr>
                <a:endCxn id="345" idx="2"/>
              </p:cNvCxnSpPr>
              <p:nvPr/>
            </p:nvCxnSpPr>
            <p:spPr>
              <a:xfrm>
                <a:off x="4829453" y="1749151"/>
                <a:ext cx="359377" cy="335699"/>
              </a:xfrm>
              <a:prstGeom prst="straightConnector1">
                <a:avLst/>
              </a:prstGeom>
              <a:ln w="19050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1" name="Group 510"/>
          <p:cNvGrpSpPr/>
          <p:nvPr/>
        </p:nvGrpSpPr>
        <p:grpSpPr>
          <a:xfrm>
            <a:off x="6152335" y="2313564"/>
            <a:ext cx="2864139" cy="2696586"/>
            <a:chOff x="6152335" y="1891398"/>
            <a:chExt cx="2864139" cy="2696586"/>
          </a:xfrm>
        </p:grpSpPr>
        <p:cxnSp>
          <p:nvCxnSpPr>
            <p:cNvPr id="498" name="Straight Arrow Connector 497"/>
            <p:cNvCxnSpPr/>
            <p:nvPr/>
          </p:nvCxnSpPr>
          <p:spPr>
            <a:xfrm flipH="1">
              <a:off x="7172447" y="3005671"/>
              <a:ext cx="314407" cy="99479"/>
            </a:xfrm>
            <a:prstGeom prst="straightConnector1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Group 509"/>
            <p:cNvGrpSpPr/>
            <p:nvPr/>
          </p:nvGrpSpPr>
          <p:grpSpPr>
            <a:xfrm>
              <a:off x="6152335" y="1891398"/>
              <a:ext cx="2864139" cy="2696586"/>
              <a:chOff x="6152335" y="1741011"/>
              <a:chExt cx="2864139" cy="2696586"/>
            </a:xfrm>
          </p:grpSpPr>
          <p:grpSp>
            <p:nvGrpSpPr>
              <p:cNvPr id="445" name="Group 444"/>
              <p:cNvGrpSpPr/>
              <p:nvPr/>
            </p:nvGrpSpPr>
            <p:grpSpPr>
              <a:xfrm>
                <a:off x="6152335" y="1741011"/>
                <a:ext cx="2864139" cy="2696586"/>
                <a:chOff x="3106556" y="1737181"/>
                <a:chExt cx="2864139" cy="2696586"/>
              </a:xfrm>
            </p:grpSpPr>
            <p:grpSp>
              <p:nvGrpSpPr>
                <p:cNvPr id="446" name="Group 445"/>
                <p:cNvGrpSpPr/>
                <p:nvPr/>
              </p:nvGrpSpPr>
              <p:grpSpPr>
                <a:xfrm>
                  <a:off x="3106556" y="1737181"/>
                  <a:ext cx="2864139" cy="2696586"/>
                  <a:chOff x="76200" y="1740477"/>
                  <a:chExt cx="2864139" cy="2696586"/>
                </a:xfrm>
              </p:grpSpPr>
              <p:grpSp>
                <p:nvGrpSpPr>
                  <p:cNvPr id="449" name="Group 448"/>
                  <p:cNvGrpSpPr/>
                  <p:nvPr/>
                </p:nvGrpSpPr>
                <p:grpSpPr>
                  <a:xfrm>
                    <a:off x="76200" y="1740477"/>
                    <a:ext cx="2864139" cy="2696586"/>
                    <a:chOff x="224735" y="1631475"/>
                    <a:chExt cx="2864139" cy="2696586"/>
                  </a:xfrm>
                </p:grpSpPr>
                <p:grpSp>
                  <p:nvGrpSpPr>
                    <p:cNvPr id="456" name="Group 455"/>
                    <p:cNvGrpSpPr/>
                    <p:nvPr/>
                  </p:nvGrpSpPr>
                  <p:grpSpPr>
                    <a:xfrm>
                      <a:off x="224735" y="1631475"/>
                      <a:ext cx="2864139" cy="2696586"/>
                      <a:chOff x="224735" y="1631475"/>
                      <a:chExt cx="2864139" cy="2696586"/>
                    </a:xfrm>
                  </p:grpSpPr>
                  <p:grpSp>
                    <p:nvGrpSpPr>
                      <p:cNvPr id="468" name="Group 467"/>
                      <p:cNvGrpSpPr/>
                      <p:nvPr/>
                    </p:nvGrpSpPr>
                    <p:grpSpPr>
                      <a:xfrm>
                        <a:off x="224735" y="1631475"/>
                        <a:ext cx="2864139" cy="2696586"/>
                        <a:chOff x="3434661" y="2181438"/>
                        <a:chExt cx="2376842" cy="2343656"/>
                      </a:xfrm>
                    </p:grpSpPr>
                    <p:grpSp>
                      <p:nvGrpSpPr>
                        <p:cNvPr id="480" name="Group 479"/>
                        <p:cNvGrpSpPr/>
                        <p:nvPr/>
                      </p:nvGrpSpPr>
                      <p:grpSpPr>
                        <a:xfrm>
                          <a:off x="3434661" y="2181438"/>
                          <a:ext cx="2376842" cy="2052944"/>
                          <a:chOff x="1181547" y="2213362"/>
                          <a:chExt cx="3954421" cy="2897072"/>
                        </a:xfrm>
                      </p:grpSpPr>
                      <p:grpSp>
                        <p:nvGrpSpPr>
                          <p:cNvPr id="482" name="Group 481"/>
                          <p:cNvGrpSpPr/>
                          <p:nvPr/>
                        </p:nvGrpSpPr>
                        <p:grpSpPr>
                          <a:xfrm>
                            <a:off x="1181547" y="2213362"/>
                            <a:ext cx="3954421" cy="2897072"/>
                            <a:chOff x="1181547" y="2213362"/>
                            <a:chExt cx="3954421" cy="2897072"/>
                          </a:xfrm>
                        </p:grpSpPr>
                        <p:cxnSp>
                          <p:nvCxnSpPr>
                            <p:cNvPr id="494" name="Straight Arrow Connector 493"/>
                            <p:cNvCxnSpPr/>
                            <p:nvPr/>
                          </p:nvCxnSpPr>
                          <p:spPr>
                            <a:xfrm flipV="1">
                              <a:off x="1594518" y="2213362"/>
                              <a:ext cx="19596" cy="2519587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5" name="Straight Arrow Connector 494"/>
                            <p:cNvCxnSpPr/>
                            <p:nvPr/>
                          </p:nvCxnSpPr>
                          <p:spPr>
                            <a:xfrm>
                              <a:off x="1265442" y="4732949"/>
                              <a:ext cx="3870526" cy="0"/>
                            </a:xfrm>
                            <a:prstGeom prst="straightConnector1">
                              <a:avLst/>
                            </a:prstGeom>
                            <a:ln w="28575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496" name="TextBox 495"/>
                                <p:cNvSpPr txBox="1"/>
                                <p:nvPr/>
                              </p:nvSpPr>
                              <p:spPr>
                                <a:xfrm>
                                  <a:off x="1181547" y="2252867"/>
                                  <a:ext cx="536697" cy="37748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US" sz="1400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496" name="TextBox 495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181547" y="2252867"/>
                                  <a:ext cx="536697" cy="377484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7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497" name="TextBox 496"/>
                                <p:cNvSpPr txBox="1"/>
                                <p:nvPr/>
                              </p:nvSpPr>
                              <p:spPr>
                                <a:xfrm>
                                  <a:off x="2966337" y="4732950"/>
                                  <a:ext cx="533400" cy="37748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US" sz="1400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497" name="TextBox 496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2966337" y="4732950"/>
                                  <a:ext cx="533400" cy="377484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8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sp>
                        <p:nvSpPr>
                          <p:cNvPr id="483" name="Oval 482"/>
                          <p:cNvSpPr/>
                          <p:nvPr/>
                        </p:nvSpPr>
                        <p:spPr>
                          <a:xfrm>
                            <a:off x="2028538" y="3833885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484" name="Oval 483"/>
                          <p:cNvSpPr/>
                          <p:nvPr/>
                        </p:nvSpPr>
                        <p:spPr>
                          <a:xfrm>
                            <a:off x="2171700" y="4008094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485" name="Oval 484"/>
                          <p:cNvSpPr/>
                          <p:nvPr/>
                        </p:nvSpPr>
                        <p:spPr>
                          <a:xfrm>
                            <a:off x="2373164" y="3740427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486" name="Oval 485"/>
                          <p:cNvSpPr/>
                          <p:nvPr/>
                        </p:nvSpPr>
                        <p:spPr>
                          <a:xfrm>
                            <a:off x="2162751" y="3646969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487" name="Oval 486"/>
                          <p:cNvSpPr/>
                          <p:nvPr/>
                        </p:nvSpPr>
                        <p:spPr>
                          <a:xfrm>
                            <a:off x="2449365" y="4038059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488" name="Oval 487"/>
                          <p:cNvSpPr/>
                          <p:nvPr/>
                        </p:nvSpPr>
                        <p:spPr>
                          <a:xfrm>
                            <a:off x="2373164" y="3383852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489" name="Oval 488"/>
                          <p:cNvSpPr/>
                          <p:nvPr/>
                        </p:nvSpPr>
                        <p:spPr>
                          <a:xfrm>
                            <a:off x="2688785" y="3553511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490" name="Oval 489"/>
                          <p:cNvSpPr/>
                          <p:nvPr/>
                        </p:nvSpPr>
                        <p:spPr>
                          <a:xfrm>
                            <a:off x="2688785" y="3927343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491" name="Oval 490"/>
                          <p:cNvSpPr/>
                          <p:nvPr/>
                        </p:nvSpPr>
                        <p:spPr>
                          <a:xfrm>
                            <a:off x="2688785" y="3290394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492" name="Oval 491"/>
                          <p:cNvSpPr/>
                          <p:nvPr/>
                        </p:nvSpPr>
                        <p:spPr>
                          <a:xfrm>
                            <a:off x="2975399" y="3740427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  <p:sp>
                        <p:nvSpPr>
                          <p:cNvPr id="493" name="Oval 492"/>
                          <p:cNvSpPr/>
                          <p:nvPr/>
                        </p:nvSpPr>
                        <p:spPr>
                          <a:xfrm>
                            <a:off x="3004405" y="3383852"/>
                            <a:ext cx="76200" cy="76200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/>
                          </a:p>
                        </p:txBody>
                      </p:sp>
                    </p:grpSp>
                    <p:sp>
                      <p:nvSpPr>
                        <p:cNvPr id="481" name="TextBox 480"/>
                        <p:cNvSpPr txBox="1"/>
                        <p:nvPr/>
                      </p:nvSpPr>
                      <p:spPr>
                        <a:xfrm>
                          <a:off x="3796777" y="4257599"/>
                          <a:ext cx="1936386" cy="26749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/>
                            <a:t>Iteration </a:t>
                          </a:r>
                          <a:r>
                            <a:rPr lang="en-US" sz="1400" dirty="0" smtClean="0"/>
                            <a:t>3</a:t>
                          </a:r>
                          <a:endParaRPr lang="en-US" sz="1400" dirty="0">
                            <a:ea typeface="Cambria Math" charset="0"/>
                            <a:cs typeface="Cambria Math" charset="0"/>
                          </a:endParaRPr>
                        </a:p>
                      </p:txBody>
                    </p:sp>
                  </p:grpSp>
                  <p:sp>
                    <p:nvSpPr>
                      <p:cNvPr id="469" name="Oval 468"/>
                      <p:cNvSpPr/>
                      <p:nvPr/>
                    </p:nvSpPr>
                    <p:spPr>
                      <a:xfrm>
                        <a:off x="1828800" y="3181350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70" name="Oval 469"/>
                      <p:cNvSpPr/>
                      <p:nvPr/>
                    </p:nvSpPr>
                    <p:spPr>
                      <a:xfrm>
                        <a:off x="1932491" y="3323389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71" name="Oval 470"/>
                      <p:cNvSpPr/>
                      <p:nvPr/>
                    </p:nvSpPr>
                    <p:spPr>
                      <a:xfrm>
                        <a:off x="2078409" y="3105150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72" name="Oval 471"/>
                      <p:cNvSpPr/>
                      <p:nvPr/>
                    </p:nvSpPr>
                    <p:spPr>
                      <a:xfrm>
                        <a:off x="1926009" y="3028950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73" name="Oval 472"/>
                      <p:cNvSpPr/>
                      <p:nvPr/>
                    </p:nvSpPr>
                    <p:spPr>
                      <a:xfrm>
                        <a:off x="2133600" y="3347821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74" name="Oval 473"/>
                      <p:cNvSpPr/>
                      <p:nvPr/>
                    </p:nvSpPr>
                    <p:spPr>
                      <a:xfrm>
                        <a:off x="2078409" y="2814421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75" name="Oval 474"/>
                      <p:cNvSpPr/>
                      <p:nvPr/>
                    </p:nvSpPr>
                    <p:spPr>
                      <a:xfrm>
                        <a:off x="2307009" y="2952750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76" name="Oval 475"/>
                      <p:cNvSpPr/>
                      <p:nvPr/>
                    </p:nvSpPr>
                    <p:spPr>
                      <a:xfrm>
                        <a:off x="2307009" y="3257550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77" name="Oval 476"/>
                      <p:cNvSpPr/>
                      <p:nvPr/>
                    </p:nvSpPr>
                    <p:spPr>
                      <a:xfrm>
                        <a:off x="2307009" y="2738221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78" name="Oval 477"/>
                      <p:cNvSpPr/>
                      <p:nvPr/>
                    </p:nvSpPr>
                    <p:spPr>
                      <a:xfrm>
                        <a:off x="2514600" y="3105150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79" name="Oval 478"/>
                      <p:cNvSpPr/>
                      <p:nvPr/>
                    </p:nvSpPr>
                    <p:spPr>
                      <a:xfrm>
                        <a:off x="2535609" y="2814421"/>
                        <a:ext cx="55191" cy="6212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sp>
                  <p:nvSpPr>
                    <p:cNvPr id="457" name="Oval 456"/>
                    <p:cNvSpPr/>
                    <p:nvPr/>
                  </p:nvSpPr>
                  <p:spPr>
                    <a:xfrm>
                      <a:off x="1828800" y="2176679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58" name="Oval 457"/>
                    <p:cNvSpPr/>
                    <p:nvPr/>
                  </p:nvSpPr>
                  <p:spPr>
                    <a:xfrm>
                      <a:off x="1932491" y="2318718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59" name="Oval 458"/>
                    <p:cNvSpPr/>
                    <p:nvPr/>
                  </p:nvSpPr>
                  <p:spPr>
                    <a:xfrm>
                      <a:off x="2078409" y="2100479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60" name="Oval 459"/>
                    <p:cNvSpPr/>
                    <p:nvPr/>
                  </p:nvSpPr>
                  <p:spPr>
                    <a:xfrm>
                      <a:off x="1926009" y="2024279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61" name="Oval 460"/>
                    <p:cNvSpPr/>
                    <p:nvPr/>
                  </p:nvSpPr>
                  <p:spPr>
                    <a:xfrm>
                      <a:off x="2133600" y="23431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62" name="Oval 461"/>
                    <p:cNvSpPr/>
                    <p:nvPr/>
                  </p:nvSpPr>
                  <p:spPr>
                    <a:xfrm>
                      <a:off x="2078409" y="18097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63" name="Oval 462"/>
                    <p:cNvSpPr/>
                    <p:nvPr/>
                  </p:nvSpPr>
                  <p:spPr>
                    <a:xfrm>
                      <a:off x="2307009" y="1948079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64" name="Oval 463"/>
                    <p:cNvSpPr/>
                    <p:nvPr/>
                  </p:nvSpPr>
                  <p:spPr>
                    <a:xfrm>
                      <a:off x="2307009" y="2252879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65" name="Oval 464"/>
                    <p:cNvSpPr/>
                    <p:nvPr/>
                  </p:nvSpPr>
                  <p:spPr>
                    <a:xfrm>
                      <a:off x="2307009" y="17335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66" name="Oval 465"/>
                    <p:cNvSpPr/>
                    <p:nvPr/>
                  </p:nvSpPr>
                  <p:spPr>
                    <a:xfrm>
                      <a:off x="2514600" y="2100479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67" name="Oval 466"/>
                    <p:cNvSpPr/>
                    <p:nvPr/>
                  </p:nvSpPr>
                  <p:spPr>
                    <a:xfrm>
                      <a:off x="2535609" y="18097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450" name="Group 449"/>
                  <p:cNvGrpSpPr/>
                  <p:nvPr/>
                </p:nvGrpSpPr>
                <p:grpSpPr>
                  <a:xfrm>
                    <a:off x="1008553" y="2881525"/>
                    <a:ext cx="165908" cy="152400"/>
                    <a:chOff x="2713681" y="1096123"/>
                    <a:chExt cx="165908" cy="152400"/>
                  </a:xfrm>
                </p:grpSpPr>
                <p:cxnSp>
                  <p:nvCxnSpPr>
                    <p:cNvPr id="454" name="Straight Connector 453"/>
                    <p:cNvCxnSpPr/>
                    <p:nvPr/>
                  </p:nvCxnSpPr>
                  <p:spPr>
                    <a:xfrm>
                      <a:off x="2713681" y="1096123"/>
                      <a:ext cx="165908" cy="15240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5" name="Straight Connector 454"/>
                    <p:cNvCxnSpPr/>
                    <p:nvPr/>
                  </p:nvCxnSpPr>
                  <p:spPr>
                    <a:xfrm flipV="1">
                      <a:off x="2713681" y="1096123"/>
                      <a:ext cx="165908" cy="15240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5003159" y="3083768"/>
                  <a:ext cx="165908" cy="15240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/>
                <p:cNvCxnSpPr/>
                <p:nvPr/>
              </p:nvCxnSpPr>
              <p:spPr>
                <a:xfrm flipV="1">
                  <a:off x="5003159" y="3083768"/>
                  <a:ext cx="165908" cy="15240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Group 508"/>
              <p:cNvGrpSpPr/>
              <p:nvPr/>
            </p:nvGrpSpPr>
            <p:grpSpPr>
              <a:xfrm>
                <a:off x="8033220" y="2103230"/>
                <a:ext cx="264354" cy="1162079"/>
                <a:chOff x="8033220" y="2103230"/>
                <a:chExt cx="264354" cy="1162079"/>
              </a:xfrm>
            </p:grpSpPr>
            <p:cxnSp>
              <p:nvCxnSpPr>
                <p:cNvPr id="500" name="Straight Arrow Connector 499"/>
                <p:cNvCxnSpPr/>
                <p:nvPr/>
              </p:nvCxnSpPr>
              <p:spPr>
                <a:xfrm flipH="1">
                  <a:off x="8131490" y="2117386"/>
                  <a:ext cx="166084" cy="62044"/>
                </a:xfrm>
                <a:prstGeom prst="straightConnector1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/>
                <p:cNvCxnSpPr/>
                <p:nvPr/>
              </p:nvCxnSpPr>
              <p:spPr>
                <a:xfrm>
                  <a:off x="8033220" y="2103230"/>
                  <a:ext cx="165908" cy="15240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/>
                <p:nvPr/>
              </p:nvCxnSpPr>
              <p:spPr>
                <a:xfrm flipV="1">
                  <a:off x="8033220" y="2103230"/>
                  <a:ext cx="165908" cy="15240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Arrow Connector 503"/>
                <p:cNvCxnSpPr/>
                <p:nvPr/>
              </p:nvCxnSpPr>
              <p:spPr>
                <a:xfrm flipH="1" flipV="1">
                  <a:off x="8151271" y="3179426"/>
                  <a:ext cx="130812" cy="85883"/>
                </a:xfrm>
                <a:prstGeom prst="straightConnector1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16" name="Oval 515"/>
          <p:cNvSpPr/>
          <p:nvPr/>
        </p:nvSpPr>
        <p:spPr>
          <a:xfrm flipV="1">
            <a:off x="688664" y="1718735"/>
            <a:ext cx="104692" cy="1138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64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519" name="Group 518"/>
          <p:cNvGrpSpPr/>
          <p:nvPr/>
        </p:nvGrpSpPr>
        <p:grpSpPr>
          <a:xfrm>
            <a:off x="2047757" y="1696269"/>
            <a:ext cx="165908" cy="152400"/>
            <a:chOff x="2145563" y="1731428"/>
            <a:chExt cx="165908" cy="152400"/>
          </a:xfrm>
        </p:grpSpPr>
        <p:cxnSp>
          <p:nvCxnSpPr>
            <p:cNvPr id="517" name="Straight Connector 516"/>
            <p:cNvCxnSpPr/>
            <p:nvPr/>
          </p:nvCxnSpPr>
          <p:spPr>
            <a:xfrm>
              <a:off x="2145563" y="1731428"/>
              <a:ext cx="165908" cy="152400"/>
            </a:xfrm>
            <a:prstGeom prst="line">
              <a:avLst/>
            </a:prstGeom>
            <a:ln w="19050">
              <a:solidFill>
                <a:srgbClr val="0064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flipV="1">
              <a:off x="2145563" y="1731428"/>
              <a:ext cx="165908" cy="152400"/>
            </a:xfrm>
            <a:prstGeom prst="line">
              <a:avLst/>
            </a:prstGeom>
            <a:ln w="19050">
              <a:solidFill>
                <a:srgbClr val="0064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35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K-means Optimization Problem</a:t>
                </a:r>
              </a:p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be the data points,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charset="0"/>
                      </a:rPr>
                      <m:t>𝑖</m:t>
                    </m:r>
                    <m:r>
                      <a:rPr lang="en-US" sz="2000" i="1" dirty="0" smtClean="0">
                        <a:latin typeface="Cambria Math" charset="0"/>
                      </a:rPr>
                      <m:t>=1,</m:t>
                    </m:r>
                    <m:r>
                      <a:rPr lang="mr-IN" sz="2000" i="1" dirty="0" smtClean="0">
                        <a:latin typeface="Cambria Math" charset="0"/>
                      </a:rPr>
                      <m:t>…</m:t>
                    </m:r>
                    <m:r>
                      <a:rPr lang="en-US" sz="2000" i="1" dirty="0" smtClean="0">
                        <a:latin typeface="Cambria Math" charset="0"/>
                      </a:rPr>
                      <m:t>,</m:t>
                    </m:r>
                    <m:r>
                      <a:rPr lang="en-US" sz="2000" i="1" dirty="0" smtClean="0">
                        <a:latin typeface="Cambria Math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be the cluster centroids,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charset="0"/>
                      </a:rPr>
                      <m:t>𝑘</m:t>
                    </m:r>
                    <m:r>
                      <a:rPr lang="en-US" sz="2000" i="1" dirty="0">
                        <a:latin typeface="Cambria Math" charset="0"/>
                      </a:rPr>
                      <m:t>=1,</m:t>
                    </m:r>
                    <m:r>
                      <a:rPr lang="mr-IN" sz="2000" i="1" dirty="0">
                        <a:latin typeface="Cambria Math" charset="0"/>
                      </a:rPr>
                      <m:t>…</m:t>
                    </m:r>
                    <m:r>
                      <a:rPr lang="en-US" sz="2000" i="1" dirty="0">
                        <a:latin typeface="Cambria Math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charset="0"/>
                      </a:rPr>
                      <m:t>𝐾</m:t>
                    </m:r>
                    <m:r>
                      <a:rPr lang="en-US" sz="2000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Let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be the cluster </a:t>
                </a:r>
                <a:r>
                  <a:rPr lang="en-US" sz="2000" dirty="0" smtClean="0"/>
                  <a:t>centroid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charset="0"/>
                      </a:rPr>
                      <m:t>𝑖</m:t>
                    </m:r>
                    <m:r>
                      <a:rPr lang="en-US" sz="2000" i="1" dirty="0">
                        <a:latin typeface="Cambria Math" charset="0"/>
                      </a:rPr>
                      <m:t>=1,</m:t>
                    </m:r>
                    <m:r>
                      <a:rPr lang="mr-IN" sz="2000" i="1" dirty="0">
                        <a:latin typeface="Cambria Math" charset="0"/>
                      </a:rPr>
                      <m:t>…</m:t>
                    </m:r>
                    <m:r>
                      <a:rPr lang="en-US" sz="2000" i="1" dirty="0">
                        <a:latin typeface="Cambria Math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charset="0"/>
                      </a:rPr>
                      <m:t>𝑚</m:t>
                    </m:r>
                    <m:r>
                      <a:rPr lang="en-US" sz="2000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 smtClean="0"/>
                  <a:t>K-means minimizes the following cost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charset="0"/>
                        </a:rPr>
                        <m:t>𝐽</m:t>
                      </m:r>
                      <m:r>
                        <a:rPr lang="en-US" sz="2000" i="1" dirty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charset="0"/>
                        </a:rPr>
                        <m:t>,…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sub>
                      </m:sSub>
                      <m:r>
                        <a:rPr lang="en-US" sz="2000" i="1" dirty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Observation: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𝐽</m:t>
                    </m:r>
                    <m:r>
                      <a:rPr lang="en-US" sz="2000" i="1" dirty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,…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𝝁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𝝁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the total within-cluster variance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54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K-means algorithm</a:t>
                </a:r>
                <a:endParaRPr lang="en-US" sz="2000" b="1" dirty="0"/>
              </a:p>
              <a:p>
                <a:pPr marL="0" indent="347472">
                  <a:buNone/>
                </a:pPr>
                <a:r>
                  <a:rPr lang="en-US" sz="1300" b="1" dirty="0" smtClean="0"/>
                  <a:t>Input: </a:t>
                </a:r>
                <a14:m>
                  <m:oMath xmlns:m="http://schemas.openxmlformats.org/officeDocument/2006/math">
                    <m:r>
                      <a:rPr lang="en-US" sz="1300" i="1" dirty="0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1300" b="1" dirty="0" smtClean="0"/>
                  <a:t> </a:t>
                </a:r>
                <a:r>
                  <a:rPr lang="en-US" sz="1300" dirty="0" smtClean="0"/>
                  <a:t>(number of clusters), training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00" b="0" i="1" smtClean="0">
                            <a:latin typeface="Cambria Math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300" b="0" i="0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1" i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300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lang="en-US" sz="1300" b="1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300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3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13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300" b="1" dirty="0" smtClean="0"/>
                  <a:t> </a:t>
                </a:r>
                <a:r>
                  <a:rPr lang="en-US" sz="13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300" b="0" i="1" dirty="0" smtClean="0">
                        <a:latin typeface="Cambria Math" charset="0"/>
                      </a:rPr>
                      <m:t>𝑞</m:t>
                    </m:r>
                    <m:r>
                      <a:rPr lang="en-US" sz="1300" i="1" dirty="0" smtClean="0">
                        <a:latin typeface="Cambria Math" charset="0"/>
                      </a:rPr>
                      <m:t>=1,</m:t>
                    </m:r>
                    <m:r>
                      <a:rPr lang="en-US" sz="1300" b="0" i="1" dirty="0" smtClean="0">
                        <a:latin typeface="Cambria Math" charset="0"/>
                      </a:rPr>
                      <m:t>…,</m:t>
                    </m:r>
                    <m:r>
                      <a:rPr lang="en-US" sz="1300" b="0" i="1" dirty="0" smtClean="0">
                        <a:latin typeface="Cambria Math" charset="0"/>
                      </a:rPr>
                      <m:t>𝑚</m:t>
                    </m:r>
                  </m:oMath>
                </a14:m>
                <a:endParaRPr lang="en-US" sz="1300" b="1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300" dirty="0" smtClean="0"/>
                  <a:t>Randomly generate/select cluster centroids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1">
                                <a:latin typeface="Cambria Math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00" i="1">
                            <a:latin typeface="Cambria Math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1">
                                <a:latin typeface="Cambria Math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sz="13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1" i="1">
                            <a:latin typeface="Cambria Math" charset="0"/>
                          </a:rPr>
                          <m:t>𝝁</m:t>
                        </m:r>
                      </m:e>
                      <m:sub>
                        <m:r>
                          <a:rPr lang="en-US" sz="1300" i="1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sz="1300" b="1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3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3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13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3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1300" b="0" i="1" dirty="0" smtClean="0">
                        <a:latin typeface="Cambria Math" charset="0"/>
                      </a:rPr>
                      <m:t>𝑘</m:t>
                    </m:r>
                    <m:r>
                      <a:rPr lang="en-US" sz="1300" i="1" dirty="0">
                        <a:latin typeface="Cambria Math" charset="0"/>
                      </a:rPr>
                      <m:t>=1,…,</m:t>
                    </m:r>
                    <m:r>
                      <a:rPr lang="en-US" sz="1300" b="0" i="1" dirty="0" smtClean="0">
                        <a:latin typeface="Cambria Math" charset="0"/>
                      </a:rPr>
                      <m:t>𝐾</m:t>
                    </m:r>
                  </m:oMath>
                </a14:m>
                <a:endParaRPr lang="en-US" sz="13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300" dirty="0" smtClean="0"/>
                  <a:t>Repeat {</a:t>
                </a:r>
              </a:p>
              <a:p>
                <a:pPr marL="400050" lvl="1" indent="0">
                  <a:buNone/>
                </a:pPr>
                <a:r>
                  <a:rPr lang="en-US" sz="1300" dirty="0" smtClean="0"/>
                  <a:t>	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i="0" dirty="0" smtClean="0">
                        <a:latin typeface="Cambria Math" charset="0"/>
                      </a:rPr>
                      <m:t>or</m:t>
                    </m:r>
                    <m:r>
                      <a:rPr lang="en-US" sz="1300" i="0" dirty="0" smtClean="0">
                        <a:latin typeface="Cambria Math" charset="0"/>
                      </a:rPr>
                      <m:t> </m:t>
                    </m:r>
                    <m:r>
                      <a:rPr lang="en-US" sz="1300" i="1" dirty="0" err="1" smtClean="0">
                        <a:latin typeface="Cambria Math" charset="0"/>
                      </a:rPr>
                      <m:t>𝑖</m:t>
                    </m:r>
                    <m:r>
                      <a:rPr lang="en-US" sz="1300" i="1" dirty="0" smtClean="0">
                        <a:latin typeface="Cambria Math" charset="0"/>
                      </a:rPr>
                      <m:t>=1</m:t>
                    </m:r>
                    <m:r>
                      <a:rPr lang="en-US" sz="1300" b="0" i="1" dirty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dirty="0" smtClean="0">
                        <a:latin typeface="Cambria Math" charset="0"/>
                      </a:rPr>
                      <m:t>to</m:t>
                    </m:r>
                    <m:r>
                      <a:rPr lang="en-US" sz="1300" b="0" i="1" dirty="0" smtClean="0">
                        <a:latin typeface="Cambria Math" charset="0"/>
                      </a:rPr>
                      <m:t> </m:t>
                    </m:r>
                    <m:r>
                      <a:rPr lang="en-US" sz="1300" b="0" i="1" dirty="0" smtClean="0">
                        <a:latin typeface="Cambria Math" charset="0"/>
                      </a:rPr>
                      <m:t>𝑚</m:t>
                    </m:r>
                  </m:oMath>
                </a14:m>
                <a:endParaRPr lang="en-US" sz="1300" dirty="0" smtClean="0"/>
              </a:p>
              <a:p>
                <a:pPr marL="1257300" lvl="3" indent="0">
                  <a:buNone/>
                </a:pPr>
                <a:r>
                  <a:rPr lang="en-US" sz="1300" dirty="0" smtClean="0"/>
                  <a:t>Cluster assignment by 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300" i="1" dirty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mr-IN" sz="13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 dirty="0">
                            <a:latin typeface="Cambria Math" charset="0"/>
                          </a:rPr>
                          <m:t>arg</m:t>
                        </m:r>
                        <m:limLow>
                          <m:limLowPr>
                            <m:ctrlPr>
                              <a:rPr lang="mr-IN" sz="13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sz="1300" dirty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300" b="0" i="1" dirty="0" smtClean="0">
                                <a:latin typeface="Cambria Math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13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3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1" i="1">
                                        <a:latin typeface="Cambria Math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300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1" i="1">
                                        <a:latin typeface="Cambria Math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3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sz="1300" b="1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300" dirty="0" smtClean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i="1" dirty="0">
                        <a:latin typeface="Cambria Math" charset="0"/>
                      </a:rPr>
                      <m:t>k</m:t>
                    </m:r>
                    <m:r>
                      <a:rPr lang="en-US" sz="1300" i="1" dirty="0">
                        <a:latin typeface="Cambria Math" charset="0"/>
                      </a:rPr>
                      <m:t>=1,…,</m:t>
                    </m:r>
                    <m:r>
                      <a:rPr lang="en-US" sz="1300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13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300" dirty="0" smtClean="0"/>
                  <a:t> is the label of the cluster to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1" i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3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3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300" dirty="0" smtClean="0"/>
                  <a:t>is to be assigned</a:t>
                </a:r>
              </a:p>
              <a:p>
                <a:pPr marL="400050" lvl="1" indent="0">
                  <a:buNone/>
                </a:pPr>
                <a:r>
                  <a:rPr lang="en-US" sz="1300" dirty="0" smtClean="0"/>
                  <a:t>	</a:t>
                </a:r>
                <a:r>
                  <a:rPr lang="en-US" sz="1300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dirty="0">
                        <a:latin typeface="Cambria Math" charset="0"/>
                      </a:rPr>
                      <m:t>or</m:t>
                    </m:r>
                    <m:r>
                      <a:rPr lang="en-US" sz="1300" dirty="0">
                        <a:latin typeface="Cambria Math" charset="0"/>
                      </a:rPr>
                      <m:t> </m:t>
                    </m:r>
                    <m:r>
                      <a:rPr lang="en-US" sz="1300" i="1" dirty="0" err="1">
                        <a:latin typeface="Cambria Math" charset="0"/>
                      </a:rPr>
                      <m:t>𝑖</m:t>
                    </m:r>
                    <m:r>
                      <a:rPr lang="en-US" sz="1300" i="1" dirty="0">
                        <a:latin typeface="Cambria Math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1300" dirty="0">
                        <a:latin typeface="Cambria Math" charset="0"/>
                      </a:rPr>
                      <m:t>to</m:t>
                    </m:r>
                    <m:r>
                      <a:rPr lang="en-US" sz="1300" i="1" dirty="0">
                        <a:latin typeface="Cambria Math" charset="0"/>
                      </a:rPr>
                      <m:t> </m:t>
                    </m:r>
                    <m:r>
                      <a:rPr lang="en-US" sz="1300" b="0" i="1" dirty="0" smtClean="0">
                        <a:latin typeface="Cambria Math" charset="0"/>
                      </a:rPr>
                      <m:t>𝐾</m:t>
                    </m:r>
                  </m:oMath>
                </a14:m>
                <a:endParaRPr lang="en-US" sz="1300" dirty="0"/>
              </a:p>
              <a:p>
                <a:pPr marL="1257300" lvl="3" indent="0">
                  <a:buNone/>
                </a:pPr>
                <a:r>
                  <a:rPr lang="en-US" sz="1300" dirty="0" smtClean="0"/>
                  <a:t>Update the cluster position as</a:t>
                </a:r>
                <a:endParaRPr lang="en-US" sz="1300" i="1" dirty="0" smtClean="0">
                  <a:latin typeface="Cambria Math" charset="0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1" i="1">
                              <a:latin typeface="Cambria Math" charset="0"/>
                            </a:rPr>
                            <m:t>𝝁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13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3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1300" i="1">
                              <a:latin typeface="Cambria Math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30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3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3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300" i="1">
                              <a:latin typeface="Cambria Math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1" i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3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1300" dirty="0" smtClean="0"/>
              </a:p>
              <a:p>
                <a:pPr marL="1257300" lvl="3" indent="0">
                  <a:buNone/>
                </a:pPr>
                <a:r>
                  <a:rPr lang="en-US" sz="13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300" dirty="0" smtClean="0"/>
                  <a:t> is the number of elements assigned to cluster </a:t>
                </a:r>
                <a14:m>
                  <m:oMath xmlns:m="http://schemas.openxmlformats.org/officeDocument/2006/math">
                    <m:r>
                      <a:rPr lang="en-US" sz="13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300" dirty="0" smtClean="0"/>
                  <a:t>. Therefore we update the cluster positions taking the mean of the elements in the cluster</a:t>
                </a:r>
              </a:p>
              <a:p>
                <a:pPr marL="0" indent="0">
                  <a:buNone/>
                </a:pPr>
                <a:r>
                  <a:rPr lang="en-US" sz="1300" dirty="0" smtClean="0"/>
                  <a:t>	}  repeat until convergence (number of iterations or cluster variation criteria)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077" r="-444" b="-1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4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4400" y="1200151"/>
            <a:ext cx="39624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Note:</a:t>
            </a:r>
          </a:p>
          <a:p>
            <a:r>
              <a:rPr lang="en-US" sz="1600" dirty="0" smtClean="0"/>
              <a:t>Cluster centroids </a:t>
            </a:r>
            <a:r>
              <a:rPr lang="en-US" sz="1600" dirty="0"/>
              <a:t>are depicted by “</a:t>
            </a:r>
            <a:r>
              <a:rPr lang="en-US" sz="1600" dirty="0" smtClean="0"/>
              <a:t>O”s </a:t>
            </a:r>
          </a:p>
          <a:p>
            <a:r>
              <a:rPr lang="en-US" sz="1600" dirty="0" smtClean="0"/>
              <a:t>Lines depict classification boundaries, determined by distance to each centroid</a:t>
            </a:r>
          </a:p>
          <a:p>
            <a:r>
              <a:rPr lang="en-US" sz="1600" dirty="0" smtClean="0"/>
              <a:t>Convergence occurs after 20 iterations of the K-means algorithm</a:t>
            </a:r>
          </a:p>
          <a:p>
            <a:pPr marL="0" indent="0">
              <a:buNone/>
            </a:pPr>
            <a:r>
              <a:rPr lang="en-US" sz="1600" b="1" dirty="0" smtClean="0"/>
              <a:t>Observations:</a:t>
            </a:r>
          </a:p>
          <a:p>
            <a:r>
              <a:rPr lang="en-US" sz="1600" dirty="0" smtClean="0"/>
              <a:t>The partitions form </a:t>
            </a:r>
            <a:r>
              <a:rPr lang="en-US" sz="1600" dirty="0" err="1" smtClean="0">
                <a:solidFill>
                  <a:schemeClr val="accent2"/>
                </a:solidFill>
              </a:rPr>
              <a:t>Voronoi</a:t>
            </a:r>
            <a:r>
              <a:rPr lang="en-US" sz="1600" dirty="0" smtClean="0">
                <a:solidFill>
                  <a:schemeClr val="accent2"/>
                </a:solidFill>
              </a:rPr>
              <a:t> cells</a:t>
            </a:r>
            <a:r>
              <a:rPr lang="en-US" sz="1600" dirty="0" smtClean="0"/>
              <a:t> and the partitioning is referred to as </a:t>
            </a:r>
            <a:r>
              <a:rPr lang="en-US" sz="1600" dirty="0" err="1" smtClean="0">
                <a:solidFill>
                  <a:schemeClr val="accent2"/>
                </a:solidFill>
              </a:rPr>
              <a:t>Voronoi</a:t>
            </a:r>
            <a:r>
              <a:rPr lang="en-US" sz="1600" dirty="0" smtClean="0">
                <a:solidFill>
                  <a:schemeClr val="accent2"/>
                </a:solidFill>
              </a:rPr>
              <a:t> tessellation</a:t>
            </a:r>
          </a:p>
          <a:p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K-means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01" y="711399"/>
            <a:ext cx="4209699" cy="4070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4370" y="4705350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Successive </a:t>
            </a:r>
            <a:r>
              <a:rPr lang="en-US" sz="1200" dirty="0"/>
              <a:t>iterations of the K-means clustering </a:t>
            </a:r>
            <a:r>
              <a:rPr lang="en-US" sz="1200" dirty="0" smtClean="0"/>
              <a:t>algorithm on data from three classes.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51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neuralnetworksanddeeplearning.com/images/mnist_100_digi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9" y="834036"/>
            <a:ext cx="3611887" cy="288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>
            <a:spLocks noGrp="1"/>
          </p:cNvSpPr>
          <p:nvPr/>
        </p:nvSpPr>
        <p:spPr>
          <a:xfrm>
            <a:off x="152400" y="3726621"/>
            <a:ext cx="3962400" cy="13140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878" indent="-34287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5" indent="-285732" algn="l" defTabSz="91434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31" indent="-228586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03" indent="-228586" algn="l" defTabSz="91434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77" indent="-228586" algn="l" defTabSz="91434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9" indent="-228586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3" indent="-228586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95" indent="-228586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67" indent="-228586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Training set: 60,000 examples.</a:t>
            </a:r>
          </a:p>
          <a:p>
            <a:r>
              <a:rPr lang="en-US" sz="1200" dirty="0" smtClean="0"/>
              <a:t>Test set: 10,000 examples.</a:t>
            </a:r>
          </a:p>
          <a:p>
            <a:r>
              <a:rPr lang="en-US" sz="1200" dirty="0" smtClean="0"/>
              <a:t>Digits have been size-normalized and centered in a fixed-size image (28x28 pixels). </a:t>
            </a:r>
          </a:p>
          <a:p>
            <a:r>
              <a:rPr lang="en-US" sz="1200" dirty="0" smtClean="0"/>
              <a:t>Grayscale images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Image classification </a:t>
            </a:r>
            <a:r>
              <a:rPr lang="en-US" sz="1200" dirty="0" smtClean="0"/>
              <a:t>benchmark</a:t>
            </a:r>
            <a:endParaRPr lang="en-US" sz="1200" dirty="0" smtClean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Example: K-means clustering on Handwritten Digits Classification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4343400" y="810070"/>
            <a:ext cx="4783394" cy="4100353"/>
            <a:chOff x="4343400" y="810070"/>
            <a:chExt cx="4783394" cy="4100353"/>
          </a:xfrm>
        </p:grpSpPr>
        <p:pic>
          <p:nvPicPr>
            <p:cNvPr id="1026" name="Picture 2" descr="../../_images/sphx_glr_plot_kmeans_digits_00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6" r="7103"/>
            <a:stretch/>
          </p:blipFill>
          <p:spPr bwMode="auto">
            <a:xfrm>
              <a:off x="4343400" y="810070"/>
              <a:ext cx="4495800" cy="397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554794" y="4510313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000" dirty="0" smtClean="0"/>
                <a:t>Code available from:</a:t>
              </a:r>
            </a:p>
            <a:p>
              <a:r>
                <a:rPr lang="en-US" sz="1000" dirty="0" smtClean="0"/>
                <a:t>http</a:t>
              </a:r>
              <a:r>
                <a:rPr lang="en-US" sz="1000" dirty="0"/>
                <a:t>://scikit-learn.org/stable/auto_examples/cluster/plot_kmeans_digits.html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9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400" b="1" dirty="0" smtClean="0"/>
                  <a:t>Summary:</a:t>
                </a:r>
                <a:endParaRPr lang="en-US" sz="1400" dirty="0" smtClean="0"/>
              </a:p>
              <a:p>
                <a:r>
                  <a:rPr lang="en-US" sz="1400" dirty="0" smtClean="0"/>
                  <a:t>K-means </a:t>
                </a:r>
                <a:r>
                  <a:rPr lang="en-US" sz="1400" dirty="0"/>
                  <a:t>is </a:t>
                </a:r>
                <a:r>
                  <a:rPr lang="en-US" sz="1400" dirty="0" smtClean="0"/>
                  <a:t>a model-free, unsupervised </a:t>
                </a:r>
                <a:r>
                  <a:rPr lang="en-US" sz="1400" dirty="0"/>
                  <a:t>learning technique (does not use class label information) that separates the data into </a:t>
                </a:r>
                <a:r>
                  <a:rPr lang="en-US" sz="1400" dirty="0" smtClean="0"/>
                  <a:t>clusters.</a:t>
                </a:r>
                <a:endParaRPr lang="en-US" sz="1400" dirty="0" smtClean="0"/>
              </a:p>
              <a:p>
                <a:r>
                  <a:rPr lang="en-US" sz="1400" dirty="0"/>
                  <a:t>K-means Algorithm </a:t>
                </a:r>
                <a:r>
                  <a:rPr lang="en-US" sz="1400" dirty="0" smtClean="0"/>
                  <a:t>description</a:t>
                </a:r>
                <a:r>
                  <a:rPr lang="en-US" sz="1400" dirty="0" smtClean="0"/>
                  <a:t>:</a:t>
                </a:r>
                <a:endParaRPr lang="en-US" sz="1400" b="1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1400" b="1" dirty="0" smtClean="0"/>
                  <a:t>Initialization: </a:t>
                </a:r>
                <a:r>
                  <a:rPr lang="en-US" sz="1400" dirty="0" smtClean="0"/>
                  <a:t>Randomly initialize the position of the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1400" dirty="0" smtClean="0"/>
                  <a:t> cluster </a:t>
                </a:r>
                <a:r>
                  <a:rPr lang="en-US" sz="1400" dirty="0" smtClean="0"/>
                  <a:t>centroids.</a:t>
                </a:r>
                <a:endParaRPr lang="en-US" sz="1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1400" b="1" dirty="0" smtClean="0"/>
                  <a:t>Cluster assignment: </a:t>
                </a:r>
                <a:r>
                  <a:rPr lang="en-US" sz="1400" dirty="0" smtClean="0"/>
                  <a:t>Each example is assigned to a cluster based on its distance to the cluster centroids, i.e., assigned to cluster represented by the closest </a:t>
                </a:r>
                <a:r>
                  <a:rPr lang="en-US" sz="1400" dirty="0" smtClean="0"/>
                  <a:t>centroid.</a:t>
                </a:r>
                <a:endParaRPr lang="en-US" sz="1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1400" b="1" dirty="0" smtClean="0"/>
                  <a:t>Cluster centroids update: </a:t>
                </a:r>
                <a:r>
                  <a:rPr lang="en-US" sz="1400" dirty="0" smtClean="0"/>
                  <a:t>The positions of the cluster centroids are updated, moving them to the means of the points in the </a:t>
                </a:r>
                <a:r>
                  <a:rPr lang="en-US" sz="1400" dirty="0" smtClean="0"/>
                  <a:t>cluster.</a:t>
                </a:r>
                <a:endParaRPr lang="en-US" sz="1400" dirty="0" smtClean="0"/>
              </a:p>
              <a:p>
                <a:pPr marL="457200" lvl="1" indent="0">
                  <a:buNone/>
                </a:pPr>
                <a:r>
                  <a:rPr lang="en-US" sz="1400" dirty="0" smtClean="0"/>
                  <a:t>The previous steps are repeated until the positions of the centroids do not vary or a predefined number of iterations is </a:t>
                </a:r>
                <a:r>
                  <a:rPr lang="en-US" sz="1400" dirty="0" smtClean="0"/>
                  <a:t>reached.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b="1" dirty="0" smtClean="0"/>
                  <a:t>Note:</a:t>
                </a:r>
                <a:r>
                  <a:rPr lang="en-US" sz="1400" dirty="0" smtClean="0"/>
                  <a:t> The K-means algorithm reduces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charset="0"/>
                      </a:rPr>
                      <m:t>𝐽</m:t>
                    </m:r>
                    <m:r>
                      <a:rPr lang="en-US" sz="1400" i="1" dirty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>
                        <a:latin typeface="Cambria Math" charset="0"/>
                      </a:rPr>
                      <m:t>,…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400" i="1" dirty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charset="0"/>
                          </a:rPr>
                          <m:t>𝝁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charset="0"/>
                          </a:rPr>
                          <m:t>𝝁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sz="1400" i="1" dirty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mr-IN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sz="1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 dirty="0">
                            <a:latin typeface="Cambria Math" charset="0"/>
                          </a:rPr>
                          <m:t>𝑖</m:t>
                        </m:r>
                        <m:r>
                          <a:rPr lang="en-US" sz="1400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1400" i="1" dirty="0">
                            <a:latin typeface="Cambria Math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latin typeface="Cambria Math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latin typeface="Cambria Math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dirty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1" dirty="0" smtClean="0"/>
                  <a:t> </a:t>
                </a:r>
                <a:r>
                  <a:rPr lang="en-US" sz="1400" dirty="0" smtClean="0"/>
                  <a:t>at each iteration, so convergence is assured. However, 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the realized solution may be a suboptimal</a:t>
                </a:r>
                <a:r>
                  <a:rPr lang="en-US" sz="1400" dirty="0" smtClean="0"/>
                  <a:t>, </a:t>
                </a:r>
                <a:r>
                  <a:rPr lang="en-US" sz="1400" smtClean="0"/>
                  <a:t>local </a:t>
                </a:r>
                <a:r>
                  <a:rPr lang="en-US" sz="1400" smtClean="0"/>
                  <a:t>minima.</a:t>
                </a:r>
                <a:endParaRPr lang="en-US" sz="1400" b="1" dirty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22" t="-359" b="-3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51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203857</TotalTime>
  <Words>456</Words>
  <Application>Microsoft Office PowerPoint</Application>
  <PresentationFormat>On-screen Show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Mangal</vt:lpstr>
      <vt:lpstr>Office Theme</vt:lpstr>
      <vt:lpstr>Modern Machine Learning — K-means Algorithm</vt:lpstr>
      <vt:lpstr>K-means Algorithm</vt:lpstr>
      <vt:lpstr>K-means Algorithm</vt:lpstr>
      <vt:lpstr>K-means Algorithm</vt:lpstr>
      <vt:lpstr>K-means Algorithm</vt:lpstr>
      <vt:lpstr>Example: K-means clustering</vt:lpstr>
      <vt:lpstr>Example: K-means clustering on Handwritten Digits Classification</vt:lpstr>
      <vt:lpstr>K-means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Barner</dc:creator>
  <cp:lastModifiedBy>Jon Shanahan</cp:lastModifiedBy>
  <cp:revision>823</cp:revision>
  <dcterms:created xsi:type="dcterms:W3CDTF">2013-01-03T21:27:43Z</dcterms:created>
  <dcterms:modified xsi:type="dcterms:W3CDTF">2017-03-21T14:17:46Z</dcterms:modified>
</cp:coreProperties>
</file>