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13" r:id="rId3"/>
    <p:sldId id="304" r:id="rId4"/>
    <p:sldId id="303" r:id="rId5"/>
    <p:sldId id="309" r:id="rId6"/>
    <p:sldId id="308" r:id="rId7"/>
    <p:sldId id="310" r:id="rId8"/>
    <p:sldId id="311" r:id="rId9"/>
    <p:sldId id="312" r:id="rId10"/>
    <p:sldId id="314" r:id="rId11"/>
    <p:sldId id="31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Barner" initials="K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A8"/>
    <a:srgbClr val="013D7D"/>
    <a:srgbClr val="FFFDAF"/>
    <a:srgbClr val="00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4" autoAdjust="0"/>
    <p:restoredTop sz="94688" autoAdjust="0"/>
  </p:normalViewPr>
  <p:slideViewPr>
    <p:cSldViewPr>
      <p:cViewPr varScale="1">
        <p:scale>
          <a:sx n="128" d="100"/>
          <a:sy n="128" d="100"/>
        </p:scale>
        <p:origin x="274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1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5E7C9-5D4F-614A-921D-C489325FF677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91797-899B-2642-AA0F-D80DDB75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0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3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37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53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56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54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4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1456"/>
            <a:ext cx="3810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4114800" y="57150"/>
            <a:ext cx="4572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299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0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-95250"/>
            <a:ext cx="4572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-95250"/>
            <a:ext cx="4495800" cy="8262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7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-95250"/>
            <a:ext cx="4572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0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9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A52CD-79FD-4C78-A17F-7707F2493CE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0" y="5715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86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Modern Machine Learning —</a:t>
            </a:r>
            <a:br>
              <a:rPr lang="en-US" sz="2800" dirty="0" smtClean="0"/>
            </a:br>
            <a:r>
              <a:rPr lang="en-US" sz="2800" dirty="0" smtClean="0"/>
              <a:t>K-means Initialization, Number of </a:t>
            </a:r>
            <a:r>
              <a:rPr lang="en-US" sz="2800" dirty="0" smtClean="0"/>
              <a:t>Centroids, </a:t>
            </a:r>
            <a:r>
              <a:rPr lang="en-US" sz="2800" dirty="0"/>
              <a:t>&amp; Learning </a:t>
            </a:r>
            <a:r>
              <a:rPr lang="en-US" sz="2800" dirty="0" smtClean="0"/>
              <a:t>Vector Quantization </a:t>
            </a:r>
            <a:r>
              <a:rPr lang="en-US" sz="2800" dirty="0"/>
              <a:t>(LVQ)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Kenneth E. </a:t>
            </a:r>
            <a:r>
              <a:rPr lang="en-US" dirty="0" err="1"/>
              <a:t>Barner</a:t>
            </a:r>
            <a:endParaRPr lang="en-US" dirty="0"/>
          </a:p>
          <a:p>
            <a:r>
              <a:rPr lang="en-US" dirty="0"/>
              <a:t>Department of Electrical and Computer Engineering</a:t>
            </a:r>
          </a:p>
          <a:p>
            <a:r>
              <a:rPr lang="en-US" dirty="0"/>
              <a:t>University of Delaware</a:t>
            </a:r>
          </a:p>
        </p:txBody>
      </p:sp>
    </p:spTree>
    <p:extLst>
      <p:ext uri="{BB962C8B-B14F-4D97-AF65-F5344CB8AC3E}">
        <p14:creationId xmlns:p14="http://schemas.microsoft.com/office/powerpoint/2010/main" val="2723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3395" y="1002031"/>
            <a:ext cx="2556146" cy="40957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Example: </a:t>
            </a:r>
            <a:r>
              <a:rPr lang="en-US" dirty="0" smtClean="0"/>
              <a:t>Simulated data with three classes and five prototypes per class. Samples within each class follow a mixture of </a:t>
            </a:r>
            <a:r>
              <a:rPr lang="en-US" dirty="0" smtClean="0"/>
              <a:t>Gaussian distributions. </a:t>
            </a:r>
            <a:r>
              <a:rPr lang="en-US" dirty="0" smtClean="0"/>
              <a:t>Broken purple lines denote the Bayes decision boundary.</a:t>
            </a:r>
          </a:p>
          <a:p>
            <a:pPr marL="0" indent="0">
              <a:buNone/>
            </a:pPr>
            <a:r>
              <a:rPr lang="en-US" b="1" dirty="0" smtClean="0"/>
              <a:t>Observation:</a:t>
            </a:r>
            <a:r>
              <a:rPr lang="en-US" dirty="0" smtClean="0"/>
              <a:t> The LVQ boundaries more closely resemble the optimal Bayes decision </a:t>
            </a:r>
            <a:r>
              <a:rPr lang="en-US" dirty="0" smtClean="0"/>
              <a:t>boundaries.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Learning Vector Quantization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13346" y="3954899"/>
            <a:ext cx="30064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</a:t>
            </a:r>
            <a:r>
              <a:rPr lang="en-US" sz="1400" dirty="0" smtClean="0"/>
              <a:t>eft Panel</a:t>
            </a:r>
            <a:r>
              <a:rPr lang="en-US" sz="1400" dirty="0"/>
              <a:t>:</a:t>
            </a:r>
            <a:r>
              <a:rPr lang="en-US" sz="1400" dirty="0" smtClean="0"/>
              <a:t> The </a:t>
            </a:r>
            <a:r>
              <a:rPr lang="en-US" sz="1400" dirty="0"/>
              <a:t>prototypes were </a:t>
            </a:r>
            <a:r>
              <a:rPr lang="en-US" sz="1400" dirty="0" smtClean="0"/>
              <a:t>obtained </a:t>
            </a:r>
            <a:r>
              <a:rPr lang="en-US" sz="1400" dirty="0"/>
              <a:t>by applying the K-means clustering </a:t>
            </a:r>
            <a:r>
              <a:rPr lang="en-US" sz="1400" dirty="0" smtClean="0"/>
              <a:t>algorithm </a:t>
            </a:r>
            <a:r>
              <a:rPr lang="en-US" sz="1400" dirty="0"/>
              <a:t>separately in each class.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13347" y="838200"/>
            <a:ext cx="3006453" cy="2986951"/>
            <a:chOff x="1117872" y="838200"/>
            <a:chExt cx="3006453" cy="298695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7872" y="838200"/>
              <a:ext cx="3006453" cy="27813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25482" y="3548152"/>
              <a:ext cx="2391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(a) K-means, 5 Prototypes per Class</a:t>
              </a:r>
              <a:endParaRPr lang="en-US" sz="12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76094" y="828675"/>
            <a:ext cx="2991706" cy="3211920"/>
            <a:chOff x="5029200" y="828675"/>
            <a:chExt cx="2991706" cy="321192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9200" y="828675"/>
              <a:ext cx="2991706" cy="27813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69219" y="3548152"/>
              <a:ext cx="211166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(b) LQA, </a:t>
              </a:r>
              <a:r>
                <a:rPr lang="en-US" sz="1200" dirty="0"/>
                <a:t>5 Prototypes per Class</a:t>
              </a:r>
            </a:p>
            <a:p>
              <a:endParaRPr lang="en-US" sz="1400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076094" y="3954899"/>
            <a:ext cx="29917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Right panel</a:t>
            </a:r>
            <a:r>
              <a:rPr lang="en-US" sz="1400" dirty="0"/>
              <a:t>:</a:t>
            </a:r>
            <a:r>
              <a:rPr lang="en-US" sz="1400" dirty="0" smtClean="0"/>
              <a:t> </a:t>
            </a:r>
            <a:r>
              <a:rPr lang="en-US" sz="1400" dirty="0"/>
              <a:t>the LVQ </a:t>
            </a:r>
            <a:r>
              <a:rPr lang="en-US" sz="1400" dirty="0" smtClean="0"/>
              <a:t>algorithm, starting from </a:t>
            </a:r>
            <a:r>
              <a:rPr lang="en-US" sz="1400" dirty="0"/>
              <a:t>the K-means </a:t>
            </a:r>
            <a:r>
              <a:rPr lang="en-US" sz="1400" dirty="0" smtClean="0"/>
              <a:t>solution, </a:t>
            </a:r>
            <a:r>
              <a:rPr lang="en-US" sz="1400" dirty="0"/>
              <a:t>moves the prototypes away from the decision </a:t>
            </a:r>
            <a:r>
              <a:rPr lang="en-US" sz="1400" dirty="0" smtClean="0"/>
              <a:t>boundaries.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88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Initialization, #</a:t>
            </a:r>
            <a:r>
              <a:rPr lang="en-US" dirty="0" smtClean="0"/>
              <a:t> </a:t>
            </a:r>
            <a:r>
              <a:rPr lang="en-US" dirty="0"/>
              <a:t>of Centroids &amp; </a:t>
            </a:r>
            <a:r>
              <a:rPr lang="en-US" dirty="0" smtClean="0"/>
              <a:t>LVQ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95350"/>
                <a:ext cx="8229600" cy="3886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200" b="1" dirty="0" smtClean="0"/>
                  <a:t>Summary:</a:t>
                </a:r>
                <a:endParaRPr lang="en-US" sz="1200" dirty="0" smtClean="0"/>
              </a:p>
              <a:p>
                <a:r>
                  <a:rPr lang="en-US" sz="1200" dirty="0" smtClean="0"/>
                  <a:t>K-means </a:t>
                </a:r>
                <a:r>
                  <a:rPr lang="en-US" sz="1200" dirty="0"/>
                  <a:t>is </a:t>
                </a:r>
                <a:r>
                  <a:rPr lang="en-US" sz="1200" dirty="0" smtClean="0"/>
                  <a:t>a model-free, unsupervised </a:t>
                </a:r>
                <a:r>
                  <a:rPr lang="en-US" sz="1200" dirty="0"/>
                  <a:t>learning technique (does not use class label information) that separates the data into </a:t>
                </a:r>
                <a:r>
                  <a:rPr lang="en-US" sz="1200" dirty="0" smtClean="0"/>
                  <a:t>clusters.</a:t>
                </a:r>
                <a:endParaRPr lang="en-US" sz="1200" dirty="0" smtClean="0"/>
              </a:p>
              <a:p>
                <a:r>
                  <a:rPr lang="en-US" sz="1200" dirty="0" smtClean="0"/>
                  <a:t>K-means requires specification of the initial clusters and the number of clusters, after which cluster centroids are adaptively </a:t>
                </a:r>
                <a:r>
                  <a:rPr lang="en-US" sz="1200" dirty="0" smtClean="0"/>
                  <a:t>updated.</a:t>
                </a:r>
                <a:endParaRPr lang="en-US" sz="1200" dirty="0" smtClean="0"/>
              </a:p>
              <a:p>
                <a:r>
                  <a:rPr lang="en-US" sz="1200" dirty="0" smtClean="0"/>
                  <a:t>The K-means optimization typically results in a local minimum solution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centroid initialization impacts final </a:t>
                </a:r>
                <a:r>
                  <a:rPr lang="en-US" sz="1200" dirty="0" smtClean="0"/>
                  <a:t>result.</a:t>
                </a:r>
                <a:endParaRPr lang="en-US" sz="1200" b="1" dirty="0"/>
              </a:p>
              <a:p>
                <a:r>
                  <a:rPr lang="en-US" sz="1200" dirty="0" smtClean="0"/>
                  <a:t>Absent </a:t>
                </a:r>
                <a:r>
                  <a:rPr lang="en-US" sz="1200" i="1" dirty="0" smtClean="0"/>
                  <a:t>a priori</a:t>
                </a:r>
                <a:r>
                  <a:rPr lang="en-US" sz="1200" dirty="0" smtClean="0"/>
                  <a:t> information on the classes, </a:t>
                </a:r>
                <a:r>
                  <a:rPr lang="en-US" sz="1200" dirty="0">
                    <a:solidFill>
                      <a:schemeClr val="accent2"/>
                    </a:solidFill>
                  </a:rPr>
                  <a:t>random initialization</a:t>
                </a:r>
                <a:r>
                  <a:rPr lang="en-US" sz="1200" dirty="0"/>
                  <a:t> </a:t>
                </a:r>
                <a:r>
                  <a:rPr lang="en-US" sz="1200" dirty="0" smtClean="0"/>
                  <a:t>is typically utilized, i.e., </a:t>
                </a:r>
                <a:r>
                  <a:rPr lang="en-US" sz="1200" dirty="0"/>
                  <a:t>run K-means several </a:t>
                </a:r>
                <a:r>
                  <a:rPr lang="en-US" sz="1200" dirty="0" smtClean="0"/>
                  <a:t>times with </a:t>
                </a:r>
                <a:r>
                  <a:rPr lang="en-US" sz="1200" dirty="0"/>
                  <a:t>unique initializations, choosing the solution that yields the </a:t>
                </a:r>
                <a:r>
                  <a:rPr lang="en-US" sz="1200" dirty="0" smtClean="0"/>
                  <a:t>best performance (smallest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charset="0"/>
                      </a:rPr>
                      <m:t>𝐽</m:t>
                    </m:r>
                    <m:r>
                      <a:rPr lang="en-US" sz="1200" i="1" dirty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 dirty="0">
                        <a:latin typeface="Cambria Math" charset="0"/>
                      </a:rPr>
                      <m:t>,…</m:t>
                    </m:r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1200" i="1" dirty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sz="1200" i="1" dirty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charset="0"/>
                          </a:rPr>
                          <m:t>𝝁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charset="0"/>
                          </a:rPr>
                          <m:t>𝝁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𝐾</m:t>
                        </m:r>
                      </m:sub>
                    </m:sSub>
                    <m:r>
                      <a:rPr lang="en-US" sz="1200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200" dirty="0" smtClean="0"/>
                  <a:t>)</a:t>
                </a:r>
              </a:p>
              <a:p>
                <a:r>
                  <a:rPr lang="en-US" sz="1200" dirty="0"/>
                  <a:t>The </a:t>
                </a:r>
                <a:r>
                  <a:rPr lang="en-US" sz="1200" dirty="0">
                    <a:solidFill>
                      <a:schemeClr val="accent2"/>
                    </a:solidFill>
                  </a:rPr>
                  <a:t>elbow method </a:t>
                </a:r>
                <a:r>
                  <a:rPr lang="en-US" sz="1200" dirty="0" smtClean="0"/>
                  <a:t>can be utilized to determine the </a:t>
                </a:r>
                <a:r>
                  <a:rPr lang="en-US" sz="1200" dirty="0"/>
                  <a:t>number of </a:t>
                </a:r>
                <a:r>
                  <a:rPr lang="en-US" sz="1200" dirty="0" smtClean="0"/>
                  <a:t>clusters:</a:t>
                </a:r>
                <a:endParaRPr lang="en-US" sz="1200" dirty="0"/>
              </a:p>
              <a:p>
                <a:pPr lvl="1"/>
                <a:r>
                  <a:rPr lang="en-US" sz="1200" dirty="0"/>
                  <a:t>Optimize the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1200" dirty="0"/>
                  <a:t>-means algorithm for a range of clusters,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1200" dirty="0"/>
                  <a:t>, computing the cost function value for each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1200" dirty="0"/>
                  <a:t> value</a:t>
                </a:r>
              </a:p>
              <a:p>
                <a:pPr lvl="1"/>
                <a:r>
                  <a:rPr lang="en-US" sz="1200" dirty="0"/>
                  <a:t>Plot the cost function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 dirty="0">
                            <a:latin typeface="Cambria Math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200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as a function of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charset="0"/>
                      </a:rPr>
                      <m:t>𝐾</m:t>
                    </m:r>
                    <m:r>
                      <a:rPr lang="en-US" sz="1200" i="1" dirty="0">
                        <a:latin typeface="Cambria Math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Select the number of clusters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1200" dirty="0"/>
                  <a:t> for which the cost function starts leveling off, referred to as the elbow of the </a:t>
                </a:r>
                <a:r>
                  <a:rPr lang="en-US" sz="1200" dirty="0" smtClean="0"/>
                  <a:t>curve</a:t>
                </a:r>
              </a:p>
              <a:p>
                <a:r>
                  <a:rPr lang="en-US" sz="1200" dirty="0" smtClean="0">
                    <a:solidFill>
                      <a:schemeClr val="accent2"/>
                    </a:solidFill>
                  </a:rPr>
                  <a:t>Learning </a:t>
                </a:r>
                <a:r>
                  <a:rPr lang="en-US" sz="1200" dirty="0">
                    <a:solidFill>
                      <a:schemeClr val="accent2"/>
                    </a:solidFill>
                  </a:rPr>
                  <a:t>Vector Quantization </a:t>
                </a:r>
                <a:r>
                  <a:rPr lang="en-US" sz="1200" dirty="0"/>
                  <a:t>(LVQ</a:t>
                </a:r>
                <a:r>
                  <a:rPr lang="en-US" sz="1200" dirty="0" smtClean="0"/>
                  <a:t>) is a prototype approach that</a:t>
                </a:r>
                <a:r>
                  <a:rPr lang="en-US" sz="1200" b="1" dirty="0" smtClean="0"/>
                  <a:t> </a:t>
                </a:r>
                <a:r>
                  <a:rPr lang="en-US" sz="1200" dirty="0"/>
                  <a:t>assigns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charset="0"/>
                      </a:rPr>
                      <m:t>𝑅</m:t>
                    </m:r>
                  </m:oMath>
                </a14:m>
                <a:r>
                  <a:rPr lang="en-US" sz="1200" dirty="0"/>
                  <a:t> prototypes,</a:t>
                </a:r>
                <a:r>
                  <a:rPr lang="en-US" sz="12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𝐩</m:t>
                        </m:r>
                      </m:e>
                      <m:sub>
                        <m:r>
                          <a:rPr lang="en-US" sz="1200" i="1" dirty="0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sz="1200" i="1" dirty="0">
                            <a:latin typeface="Cambria Math" charset="0"/>
                          </a:rPr>
                          <m:t>(</m:t>
                        </m:r>
                        <m:r>
                          <a:rPr lang="en-US" sz="1200" i="1" dirty="0">
                            <a:latin typeface="Cambria Math" charset="0"/>
                          </a:rPr>
                          <m:t>𝑘</m:t>
                        </m:r>
                        <m:r>
                          <a:rPr lang="en-US" sz="1200" i="1" dirty="0">
                            <a:latin typeface="Cambria Math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200" dirty="0"/>
                  <a:t>, to each </a:t>
                </a:r>
                <a:r>
                  <a:rPr lang="en-US" sz="1200" dirty="0" smtClean="0"/>
                  <a:t>of </a:t>
                </a:r>
                <a:r>
                  <a:rPr lang="en-US" sz="1200" dirty="0"/>
                  <a:t>the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charset="0"/>
                      </a:rPr>
                      <m:t> </m:t>
                    </m:r>
                    <m:r>
                      <a:rPr lang="en-US" sz="1200" i="1" dirty="0">
                        <a:latin typeface="Cambria Math" charset="0"/>
                      </a:rPr>
                      <m:t>𝐾</m:t>
                    </m:r>
                    <m:r>
                      <a:rPr lang="en-US" sz="12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classes</a:t>
                </a:r>
                <a:endParaRPr lang="en-US" sz="1200" dirty="0"/>
              </a:p>
              <a:p>
                <a:r>
                  <a:rPr lang="en-US" sz="1200" dirty="0" smtClean="0"/>
                  <a:t>The LVQ prototypes </a:t>
                </a:r>
                <a:r>
                  <a:rPr lang="en-US" sz="1200" dirty="0"/>
                  <a:t>are representations of the points (vectors) within a particular class</a:t>
                </a:r>
              </a:p>
              <a:p>
                <a:r>
                  <a:rPr lang="en-US" sz="1200" dirty="0"/>
                  <a:t>The positions of the prototypes are adjusted iteratively. The training points attract prototypes of the correct class, and repel other prototypes</a:t>
                </a:r>
                <a:r>
                  <a:rPr lang="en-US" sz="1200" dirty="0" smtClean="0"/>
                  <a:t>.</a:t>
                </a:r>
              </a:p>
              <a:p>
                <a:r>
                  <a:rPr lang="en-US" sz="1200" dirty="0" smtClean="0"/>
                  <a:t>In operation, LVQ determines the class of an observation sample according to the closest </a:t>
                </a:r>
                <a:r>
                  <a:rPr lang="en-US" sz="1200" dirty="0" smtClean="0"/>
                  <a:t>prototype.</a:t>
                </a:r>
                <a:endParaRPr lang="en-US" sz="1200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95350"/>
                <a:ext cx="8229600" cy="3886200"/>
              </a:xfrm>
              <a:blipFill rotWithShape="0">
                <a:blip r:embed="rId3"/>
                <a:stretch>
                  <a:fillRect t="-157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45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Initialization, #</a:t>
            </a:r>
            <a:r>
              <a:rPr lang="en-US" dirty="0" smtClean="0"/>
              <a:t> </a:t>
            </a:r>
            <a:r>
              <a:rPr lang="en-US" dirty="0"/>
              <a:t>of Centroids &amp; </a:t>
            </a:r>
            <a:r>
              <a:rPr lang="en-US" dirty="0" smtClean="0"/>
              <a:t>LVQ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200" b="1" dirty="0" smtClean="0"/>
                  <a:t>Recall K-means Summary:</a:t>
                </a:r>
                <a:endParaRPr lang="en-US" sz="1200" dirty="0" smtClean="0"/>
              </a:p>
              <a:p>
                <a:r>
                  <a:rPr lang="en-US" sz="1200" dirty="0" smtClean="0"/>
                  <a:t>K-means </a:t>
                </a:r>
                <a:r>
                  <a:rPr lang="en-US" sz="1200" dirty="0"/>
                  <a:t>is </a:t>
                </a:r>
                <a:r>
                  <a:rPr lang="en-US" sz="1200" dirty="0" smtClean="0"/>
                  <a:t>a model-free, unsupervised </a:t>
                </a:r>
                <a:r>
                  <a:rPr lang="en-US" sz="1200" dirty="0"/>
                  <a:t>learning technique (does not use class label information) that separates the data into </a:t>
                </a:r>
                <a:r>
                  <a:rPr lang="en-US" sz="1200" dirty="0" smtClean="0"/>
                  <a:t>clusters</a:t>
                </a:r>
              </a:p>
              <a:p>
                <a:r>
                  <a:rPr lang="en-US" sz="1200" dirty="0"/>
                  <a:t>K-means Algorithm </a:t>
                </a:r>
                <a:r>
                  <a:rPr lang="en-US" sz="1200" dirty="0" smtClean="0"/>
                  <a:t>Description:</a:t>
                </a:r>
                <a:endParaRPr lang="en-US" sz="1200" b="1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1200" b="1" dirty="0" smtClean="0"/>
                  <a:t>Initialization: </a:t>
                </a:r>
                <a:r>
                  <a:rPr lang="en-US" sz="1200" dirty="0" smtClean="0"/>
                  <a:t>Randomly initialize the position of the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1200" dirty="0" smtClean="0"/>
                  <a:t> cluster </a:t>
                </a:r>
                <a:r>
                  <a:rPr lang="en-US" sz="1200" dirty="0" smtClean="0"/>
                  <a:t>centroids.</a:t>
                </a:r>
                <a:endParaRPr lang="en-US" sz="12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1200" b="1" dirty="0" smtClean="0"/>
                  <a:t>Cluster assignment: </a:t>
                </a:r>
                <a:r>
                  <a:rPr lang="en-US" sz="1200" dirty="0" smtClean="0"/>
                  <a:t>Each example is assigned to a cluster based on its distance to the cluster centroids, i.e., assigned to cluster represented by the closest </a:t>
                </a:r>
                <a:r>
                  <a:rPr lang="en-US" sz="1200" dirty="0" smtClean="0"/>
                  <a:t>centroid.</a:t>
                </a:r>
                <a:endParaRPr lang="en-US" sz="12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1200" b="1" dirty="0" smtClean="0"/>
                  <a:t>Cluster centroids update: </a:t>
                </a:r>
                <a:r>
                  <a:rPr lang="en-US" sz="1200" dirty="0" smtClean="0"/>
                  <a:t>The positions of the cluster centroids are updated, moving them to the means of the points in the </a:t>
                </a:r>
                <a:r>
                  <a:rPr lang="en-US" sz="1200" dirty="0" smtClean="0"/>
                  <a:t>cluster.</a:t>
                </a:r>
                <a:endParaRPr lang="en-US" sz="1200" dirty="0" smtClean="0"/>
              </a:p>
              <a:p>
                <a:pPr marL="457200" lvl="1" indent="0">
                  <a:buNone/>
                </a:pPr>
                <a:r>
                  <a:rPr lang="en-US" sz="1200" dirty="0" smtClean="0"/>
                  <a:t>The previous steps are repeated until the positions of the centroids do not </a:t>
                </a:r>
                <a:r>
                  <a:rPr lang="en-US" sz="1200" dirty="0" smtClean="0"/>
                  <a:t>vary, </a:t>
                </a:r>
                <a:r>
                  <a:rPr lang="en-US" sz="1200" dirty="0" smtClean="0"/>
                  <a:t>or a predefined number of iterations is reached</a:t>
                </a:r>
              </a:p>
              <a:p>
                <a:pPr marL="0" indent="0">
                  <a:buNone/>
                </a:pPr>
                <a:r>
                  <a:rPr lang="en-US" sz="1200" b="1" dirty="0" smtClean="0"/>
                  <a:t>Observations:</a:t>
                </a:r>
              </a:p>
              <a:p>
                <a:r>
                  <a:rPr lang="en-US" sz="1200" dirty="0" smtClean="0"/>
                  <a:t>The number of clusters must be determined along with initial centroid </a:t>
                </a:r>
                <a:r>
                  <a:rPr lang="en-US" sz="1200" dirty="0" smtClean="0"/>
                  <a:t>assignments.</a:t>
                </a:r>
                <a:endParaRPr lang="en-US" sz="1200" dirty="0" smtClean="0"/>
              </a:p>
              <a:p>
                <a:r>
                  <a:rPr lang="en-US" sz="1200" dirty="0" smtClean="0"/>
                  <a:t>In the adaption process, only samples within a cluster influence the cluster centroid location; how can we account for samples across the decision boundary in this type of algorithm?</a:t>
                </a:r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80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76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Initialization, # of Centroids &amp; LVQ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114800" cy="339447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Recall:</a:t>
                </a:r>
                <a:r>
                  <a:rPr lang="en-US" sz="2000" dirty="0" smtClean="0"/>
                  <a:t> the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-means optimization procedure reduces (is not increasing) the objective cost function at each iteration, but may yield a local minimum, rather than a global </a:t>
                </a:r>
                <a:r>
                  <a:rPr lang="en-US" sz="2000" dirty="0" smtClean="0"/>
                  <a:t>minimum.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centroid initialization impacts final </a:t>
                </a:r>
                <a:r>
                  <a:rPr lang="en-US" sz="2000" dirty="0" smtClean="0"/>
                  <a:t>result.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Cluster Centroid Initialization</a:t>
                </a:r>
                <a:endParaRPr lang="en-US" sz="2000" b="1" dirty="0"/>
              </a:p>
              <a:p>
                <a:r>
                  <a:rPr lang="en-US" sz="2000" dirty="0" smtClean="0"/>
                  <a:t>It is a common practice to utilize</a:t>
                </a:r>
                <a:r>
                  <a:rPr lang="en-US" sz="2000" dirty="0" smtClean="0">
                    <a:solidFill>
                      <a:schemeClr val="accent2"/>
                    </a:solidFill>
                  </a:rPr>
                  <a:t> random initialization</a:t>
                </a:r>
                <a:r>
                  <a:rPr lang="en-US" sz="2000" dirty="0" smtClean="0"/>
                  <a:t> to set the initial cluster </a:t>
                </a:r>
                <a:r>
                  <a:rPr lang="en-US" sz="2000" dirty="0" smtClean="0"/>
                  <a:t>centers.</a:t>
                </a:r>
                <a:endParaRPr lang="en-US" sz="2000" dirty="0" smtClean="0"/>
              </a:p>
              <a:p>
                <a:r>
                  <a:rPr lang="en-US" sz="2000" dirty="0" smtClean="0"/>
                  <a:t>If we have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centroids, we can randomly select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data points, setting the selected points as the initial </a:t>
                </a:r>
                <a:r>
                  <a:rPr lang="en-US" sz="2000" dirty="0" smtClean="0"/>
                  <a:t>centroids.</a:t>
                </a:r>
                <a:endParaRPr lang="en-US" sz="2000" dirty="0" smtClean="0"/>
              </a:p>
              <a:p>
                <a:r>
                  <a:rPr lang="en-US" sz="2000" dirty="0" smtClean="0"/>
                  <a:t>The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-means result, at convergence, is dependent on the initialization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114800" cy="3394472"/>
              </a:xfrm>
              <a:blipFill rotWithShape="0">
                <a:blip r:embed="rId3"/>
                <a:stretch>
                  <a:fillRect l="-741" t="-1795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540122" y="3137545"/>
            <a:ext cx="2394734" cy="1894467"/>
            <a:chOff x="-13413" y="1659363"/>
            <a:chExt cx="3103833" cy="2557723"/>
          </a:xfrm>
        </p:grpSpPr>
        <p:grpSp>
          <p:nvGrpSpPr>
            <p:cNvPr id="6" name="Group 5"/>
            <p:cNvGrpSpPr/>
            <p:nvPr/>
          </p:nvGrpSpPr>
          <p:grpSpPr>
            <a:xfrm>
              <a:off x="-13413" y="1729743"/>
              <a:ext cx="3103833" cy="2487343"/>
              <a:chOff x="135122" y="1620741"/>
              <a:chExt cx="3103833" cy="248734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35122" y="1620741"/>
                <a:ext cx="3103833" cy="2487343"/>
                <a:chOff x="135122" y="1620741"/>
                <a:chExt cx="3103833" cy="2487343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35122" y="1620741"/>
                  <a:ext cx="3103833" cy="2487343"/>
                  <a:chOff x="3360294" y="2172109"/>
                  <a:chExt cx="2575755" cy="2161799"/>
                </a:xfrm>
              </p:grpSpPr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3360294" y="2172109"/>
                    <a:ext cx="2575755" cy="2062271"/>
                    <a:chOff x="1057820" y="2200198"/>
                    <a:chExt cx="4285358" cy="2910235"/>
                  </a:xfrm>
                </p:grpSpPr>
                <p:grpSp>
                  <p:nvGrpSpPr>
                    <p:cNvPr id="43" name="Group 42"/>
                    <p:cNvGrpSpPr/>
                    <p:nvPr/>
                  </p:nvGrpSpPr>
                  <p:grpSpPr>
                    <a:xfrm>
                      <a:off x="1057820" y="2200198"/>
                      <a:ext cx="4285358" cy="2910235"/>
                      <a:chOff x="1057820" y="2200198"/>
                      <a:chExt cx="4285358" cy="2910235"/>
                    </a:xfrm>
                  </p:grpSpPr>
                  <p:cxnSp>
                    <p:nvCxnSpPr>
                      <p:cNvPr id="55" name="Straight Arrow Connector 54"/>
                      <p:cNvCxnSpPr/>
                      <p:nvPr/>
                    </p:nvCxnSpPr>
                    <p:spPr>
                      <a:xfrm flipV="1">
                        <a:off x="1594518" y="2213362"/>
                        <a:ext cx="19596" cy="2519587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Straight Arrow Connector 55"/>
                      <p:cNvCxnSpPr/>
                      <p:nvPr/>
                    </p:nvCxnSpPr>
                    <p:spPr>
                      <a:xfrm>
                        <a:off x="1265442" y="4732949"/>
                        <a:ext cx="3870526" cy="0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7" name="TextBox 56"/>
                          <p:cNvSpPr txBox="1"/>
                          <p:nvPr/>
                        </p:nvSpPr>
                        <p:spPr>
                          <a:xfrm>
                            <a:off x="1057820" y="2200198"/>
                            <a:ext cx="536697" cy="37748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7" name="TextBox 5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57820" y="2200198"/>
                            <a:ext cx="536697" cy="377484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 b="-2631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8" name="TextBox 57"/>
                          <p:cNvSpPr txBox="1"/>
                          <p:nvPr/>
                        </p:nvSpPr>
                        <p:spPr>
                          <a:xfrm>
                            <a:off x="4809779" y="4732949"/>
                            <a:ext cx="533399" cy="37748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8" name="TextBox 5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809779" y="4732949"/>
                            <a:ext cx="533399" cy="377484"/>
                          </a:xfrm>
                          <a:prstGeom prst="rect">
                            <a:avLst/>
                          </a:prstGeom>
                          <a:blipFill rotWithShape="0">
                            <a:blip r:embed="rId5"/>
                            <a:stretch>
                              <a:fillRect b="-2631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2028538" y="3833885"/>
                      <a:ext cx="76200" cy="7620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2171700" y="4008094"/>
                      <a:ext cx="76200" cy="7620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46" name="Oval 45"/>
                    <p:cNvSpPr/>
                    <p:nvPr/>
                  </p:nvSpPr>
                  <p:spPr>
                    <a:xfrm>
                      <a:off x="2373164" y="3740427"/>
                      <a:ext cx="76200" cy="7620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162751" y="3646969"/>
                      <a:ext cx="76200" cy="7620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449365" y="4038059"/>
                      <a:ext cx="76200" cy="7620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2373164" y="3383852"/>
                      <a:ext cx="76200" cy="7620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2688785" y="3553511"/>
                      <a:ext cx="76200" cy="7620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51" name="Oval 50"/>
                    <p:cNvSpPr/>
                    <p:nvPr/>
                  </p:nvSpPr>
                  <p:spPr>
                    <a:xfrm>
                      <a:off x="2688785" y="3927343"/>
                      <a:ext cx="76200" cy="7620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2688785" y="3290394"/>
                      <a:ext cx="76200" cy="7620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2975399" y="3740427"/>
                      <a:ext cx="76200" cy="7620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3004405" y="3383852"/>
                      <a:ext cx="76200" cy="7620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548393" y="3972763"/>
                    <a:ext cx="2070875" cy="3611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I</a:t>
                    </a:r>
                    <a:r>
                      <a:rPr lang="en-US" sz="1400" dirty="0" smtClean="0"/>
                      <a:t>nitialization 2 solution</a:t>
                    </a:r>
                    <a:endParaRPr lang="en-US" sz="1400" dirty="0" smtClean="0">
                      <a:ea typeface="Cambria Math" charset="0"/>
                      <a:cs typeface="Cambria Math" charset="0"/>
                    </a:endParaRPr>
                  </a:p>
                </p:txBody>
              </p:sp>
            </p:grpSp>
            <p:sp>
              <p:nvSpPr>
                <p:cNvPr id="30" name="Oval 29"/>
                <p:cNvSpPr/>
                <p:nvPr/>
              </p:nvSpPr>
              <p:spPr>
                <a:xfrm>
                  <a:off x="1828800" y="3181350"/>
                  <a:ext cx="55191" cy="6212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932491" y="3323389"/>
                  <a:ext cx="55191" cy="6212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078409" y="3105150"/>
                  <a:ext cx="55191" cy="6212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926009" y="3028950"/>
                  <a:ext cx="55191" cy="6212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133600" y="3347821"/>
                  <a:ext cx="55191" cy="6212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2078409" y="2814421"/>
                  <a:ext cx="55191" cy="6212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307009" y="2952750"/>
                  <a:ext cx="55191" cy="6212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307009" y="3257550"/>
                  <a:ext cx="55191" cy="6212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307009" y="2738221"/>
                  <a:ext cx="55191" cy="6212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514600" y="3105150"/>
                  <a:ext cx="55191" cy="6212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2535609" y="2814421"/>
                  <a:ext cx="55191" cy="62129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8" name="Oval 17"/>
              <p:cNvSpPr/>
              <p:nvPr/>
            </p:nvSpPr>
            <p:spPr>
              <a:xfrm>
                <a:off x="1828800" y="2176679"/>
                <a:ext cx="55191" cy="6212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32491" y="2318718"/>
                <a:ext cx="55191" cy="6212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078409" y="2100479"/>
                <a:ext cx="55191" cy="6212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26009" y="2024279"/>
                <a:ext cx="55191" cy="6212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133600" y="2343150"/>
                <a:ext cx="55191" cy="6212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078409" y="1809750"/>
                <a:ext cx="55191" cy="6212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307009" y="1948079"/>
                <a:ext cx="55191" cy="6212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307009" y="2252879"/>
                <a:ext cx="55191" cy="6212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307009" y="1733550"/>
                <a:ext cx="55191" cy="6212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514600" y="2100479"/>
                <a:ext cx="55191" cy="6212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535609" y="1809750"/>
                <a:ext cx="55191" cy="6212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40800" y="2756952"/>
              <a:ext cx="165908" cy="152400"/>
              <a:chOff x="3345928" y="971550"/>
              <a:chExt cx="165908" cy="1524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3345928" y="971550"/>
                <a:ext cx="165908" cy="1524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3345928" y="971550"/>
                <a:ext cx="165908" cy="1524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1708552" y="1659363"/>
              <a:ext cx="165908" cy="152400"/>
              <a:chOff x="3345928" y="971550"/>
              <a:chExt cx="165908" cy="15240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3345928" y="971550"/>
                <a:ext cx="165908" cy="15240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3345928" y="971550"/>
                <a:ext cx="165908" cy="15240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592383" y="3367282"/>
              <a:ext cx="165908" cy="152400"/>
              <a:chOff x="3345928" y="971550"/>
              <a:chExt cx="165908" cy="152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345928" y="971550"/>
                <a:ext cx="165908" cy="15240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3345928" y="971550"/>
                <a:ext cx="165908" cy="15240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/>
          <p:cNvGrpSpPr/>
          <p:nvPr/>
        </p:nvGrpSpPr>
        <p:grpSpPr>
          <a:xfrm>
            <a:off x="5539820" y="1155921"/>
            <a:ext cx="2395036" cy="1863362"/>
            <a:chOff x="6044981" y="1741010"/>
            <a:chExt cx="3131727" cy="2473746"/>
          </a:xfrm>
        </p:grpSpPr>
        <p:grpSp>
          <p:nvGrpSpPr>
            <p:cNvPr id="62" name="Group 61"/>
            <p:cNvGrpSpPr/>
            <p:nvPr/>
          </p:nvGrpSpPr>
          <p:grpSpPr>
            <a:xfrm>
              <a:off x="6044981" y="1741010"/>
              <a:ext cx="3131727" cy="2473746"/>
              <a:chOff x="2999202" y="1737180"/>
              <a:chExt cx="3131727" cy="2473746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2999202" y="1737180"/>
                <a:ext cx="3131727" cy="2473746"/>
                <a:chOff x="-31154" y="1740476"/>
                <a:chExt cx="3131727" cy="2473746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-31154" y="1740476"/>
                  <a:ext cx="3131727" cy="2473746"/>
                  <a:chOff x="117381" y="1631474"/>
                  <a:chExt cx="3131727" cy="2473746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117381" y="1631474"/>
                    <a:ext cx="3131727" cy="2473746"/>
                    <a:chOff x="117381" y="1631474"/>
                    <a:chExt cx="3131727" cy="2473746"/>
                  </a:xfrm>
                </p:grpSpPr>
                <p:grpSp>
                  <p:nvGrpSpPr>
                    <p:cNvPr id="87" name="Group 86"/>
                    <p:cNvGrpSpPr/>
                    <p:nvPr/>
                  </p:nvGrpSpPr>
                  <p:grpSpPr>
                    <a:xfrm>
                      <a:off x="117381" y="1631474"/>
                      <a:ext cx="3131727" cy="2473746"/>
                      <a:chOff x="3345572" y="2181438"/>
                      <a:chExt cx="2598903" cy="2149982"/>
                    </a:xfrm>
                  </p:grpSpPr>
                  <p:grpSp>
                    <p:nvGrpSpPr>
                      <p:cNvPr id="99" name="Group 98"/>
                      <p:cNvGrpSpPr/>
                      <p:nvPr/>
                    </p:nvGrpSpPr>
                    <p:grpSpPr>
                      <a:xfrm>
                        <a:off x="3345572" y="2181438"/>
                        <a:ext cx="2598903" cy="2041370"/>
                        <a:chOff x="1033328" y="2213362"/>
                        <a:chExt cx="4323872" cy="2880739"/>
                      </a:xfrm>
                    </p:grpSpPr>
                    <p:grpSp>
                      <p:nvGrpSpPr>
                        <p:cNvPr id="101" name="Group 100"/>
                        <p:cNvGrpSpPr/>
                        <p:nvPr/>
                      </p:nvGrpSpPr>
                      <p:grpSpPr>
                        <a:xfrm>
                          <a:off x="1033328" y="2213362"/>
                          <a:ext cx="4323872" cy="2880739"/>
                          <a:chOff x="1033328" y="2213362"/>
                          <a:chExt cx="4323872" cy="2880739"/>
                        </a:xfrm>
                      </p:grpSpPr>
                      <p:cxnSp>
                        <p:nvCxnSpPr>
                          <p:cNvPr id="113" name="Straight Arrow Connector 112"/>
                          <p:cNvCxnSpPr/>
                          <p:nvPr/>
                        </p:nvCxnSpPr>
                        <p:spPr>
                          <a:xfrm flipV="1">
                            <a:off x="1594518" y="2213362"/>
                            <a:ext cx="19596" cy="251958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chemeClr val="accent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4" name="Straight Arrow Connector 113"/>
                          <p:cNvCxnSpPr/>
                          <p:nvPr/>
                        </p:nvCxnSpPr>
                        <p:spPr>
                          <a:xfrm>
                            <a:off x="1265442" y="4732949"/>
                            <a:ext cx="3870526" cy="0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15" name="TextBox 114"/>
                              <p:cNvSpPr txBox="1"/>
                              <p:nvPr/>
                            </p:nvSpPr>
                            <p:spPr>
                              <a:xfrm>
                                <a:off x="1033328" y="2252746"/>
                                <a:ext cx="536697" cy="37748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sz="14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15" name="TextBox 114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033328" y="2252746"/>
                                <a:ext cx="536697" cy="377484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6"/>
                                <a:stretch>
                                  <a:fillRect b="-23684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16" name="TextBox 115"/>
                              <p:cNvSpPr txBox="1"/>
                              <p:nvPr/>
                            </p:nvSpPr>
                            <p:spPr>
                              <a:xfrm>
                                <a:off x="4823799" y="4716617"/>
                                <a:ext cx="533401" cy="37748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sz="14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16" name="TextBox 115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4823799" y="4716617"/>
                                <a:ext cx="533401" cy="377484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7"/>
                                <a:stretch>
                                  <a:fillRect b="-23684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sp>
                      <p:nvSpPr>
                        <p:cNvPr id="102" name="Oval 101"/>
                        <p:cNvSpPr/>
                        <p:nvPr/>
                      </p:nvSpPr>
                      <p:spPr>
                        <a:xfrm>
                          <a:off x="2028538" y="3833885"/>
                          <a:ext cx="76200" cy="76200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/>
                        </a:p>
                      </p:txBody>
                    </p:sp>
                    <p:sp>
                      <p:nvSpPr>
                        <p:cNvPr id="103" name="Oval 102"/>
                        <p:cNvSpPr/>
                        <p:nvPr/>
                      </p:nvSpPr>
                      <p:spPr>
                        <a:xfrm>
                          <a:off x="2171700" y="4008094"/>
                          <a:ext cx="76200" cy="76200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/>
                        </a:p>
                      </p:txBody>
                    </p:sp>
                    <p:sp>
                      <p:nvSpPr>
                        <p:cNvPr id="104" name="Oval 103"/>
                        <p:cNvSpPr/>
                        <p:nvPr/>
                      </p:nvSpPr>
                      <p:spPr>
                        <a:xfrm>
                          <a:off x="2373164" y="3740427"/>
                          <a:ext cx="76200" cy="76200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/>
                        </a:p>
                      </p:txBody>
                    </p:sp>
                    <p:sp>
                      <p:nvSpPr>
                        <p:cNvPr id="105" name="Oval 104"/>
                        <p:cNvSpPr/>
                        <p:nvPr/>
                      </p:nvSpPr>
                      <p:spPr>
                        <a:xfrm>
                          <a:off x="2162751" y="3646969"/>
                          <a:ext cx="76200" cy="76200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/>
                        </a:p>
                      </p:txBody>
                    </p:sp>
                    <p:sp>
                      <p:nvSpPr>
                        <p:cNvPr id="106" name="Oval 105"/>
                        <p:cNvSpPr/>
                        <p:nvPr/>
                      </p:nvSpPr>
                      <p:spPr>
                        <a:xfrm>
                          <a:off x="2449365" y="4038059"/>
                          <a:ext cx="76200" cy="76200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/>
                        </a:p>
                      </p:txBody>
                    </p:sp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2373164" y="3383852"/>
                          <a:ext cx="76200" cy="76200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/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2688785" y="3553511"/>
                          <a:ext cx="76200" cy="76200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/>
                        </a:p>
                      </p:txBody>
                    </p:sp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2688785" y="3927343"/>
                          <a:ext cx="76200" cy="76200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/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2688785" y="3290394"/>
                          <a:ext cx="76200" cy="76200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/>
                        </a:p>
                      </p:txBody>
                    </p:sp>
                    <p:sp>
                      <p:nvSpPr>
                        <p:cNvPr id="111" name="Oval 110"/>
                        <p:cNvSpPr/>
                        <p:nvPr/>
                      </p:nvSpPr>
                      <p:spPr>
                        <a:xfrm>
                          <a:off x="2975399" y="3740427"/>
                          <a:ext cx="76200" cy="76200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/>
                        </a:p>
                      </p:txBody>
                    </p:sp>
                    <p:sp>
                      <p:nvSpPr>
                        <p:cNvPr id="112" name="Oval 111"/>
                        <p:cNvSpPr/>
                        <p:nvPr/>
                      </p:nvSpPr>
                      <p:spPr>
                        <a:xfrm>
                          <a:off x="3004405" y="3383852"/>
                          <a:ext cx="76200" cy="76200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/>
                        </a:p>
                      </p:txBody>
                    </p:sp>
                  </p:grpSp>
                  <p:sp>
                    <p:nvSpPr>
                      <p:cNvPr id="100" name="TextBox 99"/>
                      <p:cNvSpPr txBox="1"/>
                      <p:nvPr/>
                    </p:nvSpPr>
                    <p:spPr>
                      <a:xfrm>
                        <a:off x="3535665" y="3976301"/>
                        <a:ext cx="2040704" cy="3551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Initialization </a:t>
                        </a:r>
                        <a:r>
                          <a:rPr lang="en-US" sz="1400" smtClean="0"/>
                          <a:t>1 solution</a:t>
                        </a:r>
                        <a:endParaRPr lang="en-US" sz="1400" dirty="0">
                          <a:ea typeface="Cambria Math" charset="0"/>
                          <a:cs typeface="Cambria Math" charset="0"/>
                        </a:endParaRPr>
                      </a:p>
                    </p:txBody>
                  </p:sp>
                </p:grpSp>
                <p:sp>
                  <p:nvSpPr>
                    <p:cNvPr id="88" name="Oval 87"/>
                    <p:cNvSpPr/>
                    <p:nvPr/>
                  </p:nvSpPr>
                  <p:spPr>
                    <a:xfrm>
                      <a:off x="1828800" y="3181350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89" name="Oval 88"/>
                    <p:cNvSpPr/>
                    <p:nvPr/>
                  </p:nvSpPr>
                  <p:spPr>
                    <a:xfrm>
                      <a:off x="1932491" y="3323389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2078409" y="3105150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1926009" y="3028950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92" name="Oval 91"/>
                    <p:cNvSpPr/>
                    <p:nvPr/>
                  </p:nvSpPr>
                  <p:spPr>
                    <a:xfrm>
                      <a:off x="2133600" y="3347821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2078409" y="2814421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94" name="Oval 93"/>
                    <p:cNvSpPr/>
                    <p:nvPr/>
                  </p:nvSpPr>
                  <p:spPr>
                    <a:xfrm>
                      <a:off x="2307009" y="2952750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95" name="Oval 94"/>
                    <p:cNvSpPr/>
                    <p:nvPr/>
                  </p:nvSpPr>
                  <p:spPr>
                    <a:xfrm>
                      <a:off x="2307009" y="3257550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2307009" y="2738221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2514600" y="3105150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98" name="Oval 97"/>
                    <p:cNvSpPr/>
                    <p:nvPr/>
                  </p:nvSpPr>
                  <p:spPr>
                    <a:xfrm>
                      <a:off x="2535609" y="2814421"/>
                      <a:ext cx="55191" cy="62129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sp>
                <p:nvSpPr>
                  <p:cNvPr id="76" name="Oval 75"/>
                  <p:cNvSpPr/>
                  <p:nvPr/>
                </p:nvSpPr>
                <p:spPr>
                  <a:xfrm>
                    <a:off x="1828800" y="2176679"/>
                    <a:ext cx="55191" cy="62129"/>
                  </a:xfrm>
                  <a:prstGeom prst="ellips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1932491" y="2318718"/>
                    <a:ext cx="55191" cy="62129"/>
                  </a:xfrm>
                  <a:prstGeom prst="ellips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2078409" y="2100479"/>
                    <a:ext cx="55191" cy="62129"/>
                  </a:xfrm>
                  <a:prstGeom prst="ellips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1926009" y="2024279"/>
                    <a:ext cx="55191" cy="62129"/>
                  </a:xfrm>
                  <a:prstGeom prst="ellips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80" name="Oval 79"/>
                  <p:cNvSpPr/>
                  <p:nvPr/>
                </p:nvSpPr>
                <p:spPr>
                  <a:xfrm>
                    <a:off x="2133600" y="2343150"/>
                    <a:ext cx="55191" cy="62129"/>
                  </a:xfrm>
                  <a:prstGeom prst="ellips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2078409" y="1809750"/>
                    <a:ext cx="55191" cy="62129"/>
                  </a:xfrm>
                  <a:prstGeom prst="ellips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>
                    <a:off x="2307009" y="1948079"/>
                    <a:ext cx="55191" cy="62129"/>
                  </a:xfrm>
                  <a:prstGeom prst="ellips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2307009" y="2252879"/>
                    <a:ext cx="55191" cy="62129"/>
                  </a:xfrm>
                  <a:prstGeom prst="ellips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2307009" y="1733550"/>
                    <a:ext cx="55191" cy="62129"/>
                  </a:xfrm>
                  <a:prstGeom prst="ellips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2514600" y="2100479"/>
                    <a:ext cx="55191" cy="62129"/>
                  </a:xfrm>
                  <a:prstGeom prst="ellips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2535609" y="1809750"/>
                    <a:ext cx="55191" cy="62129"/>
                  </a:xfrm>
                  <a:prstGeom prst="ellips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008553" y="2881525"/>
                  <a:ext cx="165908" cy="152400"/>
                  <a:chOff x="2713681" y="1096123"/>
                  <a:chExt cx="165908" cy="152400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2713681" y="1096123"/>
                    <a:ext cx="165908" cy="15240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13681" y="1096123"/>
                    <a:ext cx="165908" cy="15240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9" name="Straight Connector 68"/>
              <p:cNvCxnSpPr/>
              <p:nvPr/>
            </p:nvCxnSpPr>
            <p:spPr>
              <a:xfrm>
                <a:off x="5003159" y="3083768"/>
                <a:ext cx="165908" cy="15240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5003159" y="3083768"/>
                <a:ext cx="165908" cy="15240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8033220" y="2103230"/>
              <a:ext cx="165908" cy="152400"/>
              <a:chOff x="8033220" y="2103230"/>
              <a:chExt cx="165908" cy="1524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8033220" y="2103230"/>
                <a:ext cx="165908" cy="15240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8033220" y="2103230"/>
                <a:ext cx="165908" cy="15240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1454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Initialization, # of Centroids &amp; LVQ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 smtClean="0"/>
                  <a:t>Approach:</a:t>
                </a:r>
                <a:r>
                  <a:rPr lang="en-US" sz="2000" dirty="0" smtClean="0"/>
                  <a:t> Optimize starting with multiple different initializations, picking the solution that yields the best </a:t>
                </a:r>
                <a:r>
                  <a:rPr lang="en-US" sz="2000" dirty="0" smtClean="0"/>
                  <a:t>performance.</a:t>
                </a:r>
                <a:endParaRPr lang="en-US" sz="20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000" dirty="0" smtClean="0"/>
                  <a:t>Measure performance according to the cost function: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charset="0"/>
                        </a:rPr>
                        <m:t>𝐽</m:t>
                      </m:r>
                      <m:r>
                        <a:rPr lang="en-US" sz="2000" i="1" dirty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charset="0"/>
                        </a:rPr>
                        <m:t>,…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lang="en-US" sz="2000" i="1" dirty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charset="0"/>
                            </a:rPr>
                            <m:t>𝝁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charset="0"/>
                            </a:rPr>
                            <m:t>𝝁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𝐾</m:t>
                          </m:r>
                        </m:sub>
                      </m:sSub>
                      <m:r>
                        <a:rPr lang="en-US" sz="2000" i="1" dirty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 dirty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 dirty="0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000" dirty="0" smtClean="0"/>
                  <a:t>In practice, it is </a:t>
                </a:r>
                <a:r>
                  <a:rPr lang="en-US" sz="2000" dirty="0" smtClean="0"/>
                  <a:t>common </a:t>
                </a:r>
                <a:r>
                  <a:rPr lang="en-US" sz="2000" dirty="0" smtClean="0"/>
                  <a:t>to run K-means several times, </a:t>
                </a:r>
                <a:r>
                  <a:rPr lang="en-US" sz="2000" i="1" dirty="0" smtClean="0"/>
                  <a:t>e.g.,</a:t>
                </a:r>
                <a:r>
                  <a:rPr lang="en-US" sz="2000" dirty="0" smtClean="0"/>
                  <a:t> 100 times with unique initializations, choosing the solution that yields the smallest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𝐽</m:t>
                    </m:r>
                    <m:r>
                      <a:rPr lang="en-US" sz="2000" i="1" dirty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charset="0"/>
                      </a:rPr>
                      <m:t>,…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sz="2000" i="1" dirty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charset="0"/>
                          </a:rPr>
                          <m:t>𝝁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charset="0"/>
                          </a:rPr>
                          <m:t>𝝁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𝐾</m:t>
                        </m:r>
                      </m:sub>
                    </m:sSub>
                    <m:r>
                      <a:rPr lang="en-US" sz="2000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/>
                  <a:t>value.</a:t>
                </a:r>
                <a:endParaRPr lang="en-US" sz="20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 smtClean="0"/>
                  <a:t>Note:</a:t>
                </a:r>
                <a:r>
                  <a:rPr lang="en-US" sz="2000" dirty="0" smtClean="0"/>
                  <a:t> The </a:t>
                </a:r>
                <a:r>
                  <a:rPr lang="en-US" sz="2000" dirty="0" smtClean="0">
                    <a:solidFill>
                      <a:schemeClr val="accent2"/>
                    </a:solidFill>
                  </a:rPr>
                  <a:t>random initialization</a:t>
                </a:r>
                <a:r>
                  <a:rPr lang="en-US" sz="2000" dirty="0" smtClean="0"/>
                  <a:t> approach is viable absent any </a:t>
                </a:r>
                <a:r>
                  <a:rPr lang="en-US" sz="2000" i="1" dirty="0" smtClean="0"/>
                  <a:t>a priori</a:t>
                </a:r>
                <a:r>
                  <a:rPr lang="en-US" sz="2000" dirty="0" smtClean="0"/>
                  <a:t> information on the classes. Given </a:t>
                </a:r>
                <a:r>
                  <a:rPr lang="en-US" sz="2000" i="1" dirty="0" smtClean="0"/>
                  <a:t>a priori</a:t>
                </a:r>
                <a:r>
                  <a:rPr lang="en-US" sz="2000" dirty="0" smtClean="0"/>
                  <a:t> information, superior initializations can be made; other approaches can be utilized to ensure minimum distances between clusters, etc.</a:t>
                </a:r>
                <a:endParaRPr lang="en-US" sz="2000" b="1" dirty="0" smtClean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70" t="-539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6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Initialization, # of Centroids &amp; LVQ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Number of cluster centroids</a:t>
                </a:r>
              </a:p>
              <a:p>
                <a:r>
                  <a:rPr lang="en-US" sz="1800" dirty="0" smtClean="0"/>
                  <a:t>To perform </a:t>
                </a:r>
                <a:r>
                  <a:rPr lang="en-US" sz="1800" dirty="0" smtClean="0"/>
                  <a:t>K-means, </a:t>
                </a:r>
                <a:r>
                  <a:rPr lang="en-US" sz="1800" dirty="0" smtClean="0"/>
                  <a:t>we need to determine the number of centroids,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𝐾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The number of centroids may be given by a particular problem, but how do we choose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1800" dirty="0" smtClean="0"/>
                  <a:t> if not known </a:t>
                </a:r>
                <a:r>
                  <a:rPr lang="en-US" sz="1800" i="1" dirty="0" smtClean="0"/>
                  <a:t>a priori</a:t>
                </a:r>
                <a:r>
                  <a:rPr lang="en-US" sz="1800" dirty="0" smtClean="0"/>
                  <a:t>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Observation: </a:t>
                </a:r>
                <a:r>
                  <a:rPr lang="en-US" sz="1800" dirty="0" smtClean="0"/>
                  <a:t>There may be several ways to group the same data</a:t>
                </a:r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1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447799" y="3040004"/>
            <a:ext cx="2288306" cy="2017829"/>
            <a:chOff x="1185190" y="1831939"/>
            <a:chExt cx="3020578" cy="2692349"/>
          </a:xfrm>
        </p:grpSpPr>
        <p:grpSp>
          <p:nvGrpSpPr>
            <p:cNvPr id="6" name="Group 5"/>
            <p:cNvGrpSpPr/>
            <p:nvPr/>
          </p:nvGrpSpPr>
          <p:grpSpPr>
            <a:xfrm>
              <a:off x="1185190" y="1831939"/>
              <a:ext cx="3020578" cy="2692349"/>
              <a:chOff x="417717" y="1867836"/>
              <a:chExt cx="3020578" cy="269234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17717" y="1867836"/>
                <a:ext cx="3020578" cy="2692349"/>
                <a:chOff x="100539" y="1631475"/>
                <a:chExt cx="3020578" cy="2692349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00539" y="1631475"/>
                  <a:ext cx="3020578" cy="2692349"/>
                  <a:chOff x="100539" y="1631475"/>
                  <a:chExt cx="3020578" cy="2692349"/>
                </a:xfrm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100539" y="1631475"/>
                    <a:ext cx="3020578" cy="2692349"/>
                    <a:chOff x="3331596" y="2181438"/>
                    <a:chExt cx="2506665" cy="2339973"/>
                  </a:xfrm>
                </p:grpSpPr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3331596" y="2181438"/>
                      <a:ext cx="2506665" cy="2052944"/>
                      <a:chOff x="1010074" y="2213362"/>
                      <a:chExt cx="4170410" cy="2897072"/>
                    </a:xfrm>
                  </p:grpSpPr>
                  <p:cxnSp>
                    <p:nvCxnSpPr>
                      <p:cNvPr id="59" name="Straight Arrow Connector 58"/>
                      <p:cNvCxnSpPr/>
                      <p:nvPr/>
                    </p:nvCxnSpPr>
                    <p:spPr>
                      <a:xfrm flipV="1">
                        <a:off x="1594518" y="2213362"/>
                        <a:ext cx="19596" cy="2519587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Straight Arrow Connector 59"/>
                      <p:cNvCxnSpPr/>
                      <p:nvPr/>
                    </p:nvCxnSpPr>
                    <p:spPr>
                      <a:xfrm>
                        <a:off x="1265442" y="4732949"/>
                        <a:ext cx="3915042" cy="0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1" name="TextBox 60"/>
                          <p:cNvSpPr txBox="1"/>
                          <p:nvPr/>
                        </p:nvSpPr>
                        <p:spPr>
                          <a:xfrm>
                            <a:off x="1010074" y="2252866"/>
                            <a:ext cx="536697" cy="37748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1" name="TextBox 6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10074" y="2252866"/>
                            <a:ext cx="536697" cy="377483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 b="-2702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2" name="TextBox 61"/>
                          <p:cNvSpPr txBox="1"/>
                          <p:nvPr/>
                        </p:nvSpPr>
                        <p:spPr>
                          <a:xfrm>
                            <a:off x="2966337" y="4732950"/>
                            <a:ext cx="533400" cy="37748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TextBox 2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66337" y="4732950"/>
                            <a:ext cx="533400" cy="377484"/>
                          </a:xfrm>
                          <a:prstGeom prst="rect">
                            <a:avLst/>
                          </a:prstGeom>
                          <a:blipFill rotWithShape="0"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3756987" y="4253916"/>
                      <a:ext cx="1936386" cy="2674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Using K=2</a:t>
                      </a:r>
                      <a:endParaRPr lang="en-US" sz="1400" dirty="0" smtClean="0">
                        <a:ea typeface="Cambria Math" charset="0"/>
                        <a:cs typeface="Cambria Math" charset="0"/>
                      </a:endParaRPr>
                    </a:p>
                  </p:txBody>
                </p:sp>
              </p:grpSp>
              <p:sp>
                <p:nvSpPr>
                  <p:cNvPr id="46" name="Oval 45"/>
                  <p:cNvSpPr/>
                  <p:nvPr/>
                </p:nvSpPr>
                <p:spPr>
                  <a:xfrm>
                    <a:off x="2121222" y="3181350"/>
                    <a:ext cx="55191" cy="6212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47" name="Oval 46"/>
                  <p:cNvSpPr/>
                  <p:nvPr/>
                </p:nvSpPr>
                <p:spPr>
                  <a:xfrm>
                    <a:off x="2224913" y="3323389"/>
                    <a:ext cx="55191" cy="6212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2370831" y="3105150"/>
                    <a:ext cx="55191" cy="6212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2218431" y="3028950"/>
                    <a:ext cx="55191" cy="6212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50" name="Oval 49"/>
                  <p:cNvSpPr/>
                  <p:nvPr/>
                </p:nvSpPr>
                <p:spPr>
                  <a:xfrm>
                    <a:off x="2426022" y="3347821"/>
                    <a:ext cx="55191" cy="6212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2370831" y="2814421"/>
                    <a:ext cx="55191" cy="6212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2599431" y="2952750"/>
                    <a:ext cx="55191" cy="6212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2599431" y="3257550"/>
                    <a:ext cx="55191" cy="6212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2599431" y="2738221"/>
                    <a:ext cx="55191" cy="6212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2807022" y="3105150"/>
                    <a:ext cx="55191" cy="6212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56" name="Oval 55"/>
                  <p:cNvSpPr/>
                  <p:nvPr/>
                </p:nvSpPr>
                <p:spPr>
                  <a:xfrm>
                    <a:off x="2828031" y="2814421"/>
                    <a:ext cx="55191" cy="6212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34" name="Oval 33"/>
                <p:cNvSpPr/>
                <p:nvPr/>
              </p:nvSpPr>
              <p:spPr>
                <a:xfrm>
                  <a:off x="2108844" y="2335389"/>
                  <a:ext cx="55191" cy="6212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2212535" y="2477428"/>
                  <a:ext cx="55191" cy="6212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358453" y="2259189"/>
                  <a:ext cx="55191" cy="6212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206053" y="2182989"/>
                  <a:ext cx="55191" cy="6212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413644" y="2501860"/>
                  <a:ext cx="55191" cy="6212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358453" y="1968460"/>
                  <a:ext cx="55191" cy="6212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2587053" y="2106789"/>
                  <a:ext cx="55191" cy="6212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2587053" y="2411589"/>
                  <a:ext cx="55191" cy="6212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2587053" y="1892260"/>
                  <a:ext cx="55191" cy="6212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794644" y="2259189"/>
                  <a:ext cx="55191" cy="6212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2815653" y="1968460"/>
                  <a:ext cx="55191" cy="6212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1" name="Oval 10"/>
              <p:cNvSpPr/>
              <p:nvPr/>
            </p:nvSpPr>
            <p:spPr>
              <a:xfrm>
                <a:off x="1143000" y="3479840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246691" y="3621879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92609" y="3403640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240209" y="3327440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447800" y="3646311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392609" y="3112911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621209" y="3251240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621209" y="3556040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1209" y="3036711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828800" y="3403640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849809" y="3112911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130622" y="2633879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234313" y="2775918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380231" y="2557679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227831" y="2481479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435422" y="2800350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380231" y="2266950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608831" y="2405279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08831" y="2710079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608831" y="2190750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816422" y="2557679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837431" y="2266950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1824999" y="1982599"/>
              <a:ext cx="928311" cy="180703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134725" y="1982599"/>
              <a:ext cx="928311" cy="180703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69806" y="3040004"/>
            <a:ext cx="2374012" cy="1992929"/>
            <a:chOff x="4662703" y="1858957"/>
            <a:chExt cx="3006029" cy="2662140"/>
          </a:xfrm>
        </p:grpSpPr>
        <p:grpSp>
          <p:nvGrpSpPr>
            <p:cNvPr id="64" name="Group 63"/>
            <p:cNvGrpSpPr/>
            <p:nvPr/>
          </p:nvGrpSpPr>
          <p:grpSpPr>
            <a:xfrm>
              <a:off x="4662703" y="1858957"/>
              <a:ext cx="3006029" cy="2662140"/>
              <a:chOff x="432267" y="1867836"/>
              <a:chExt cx="3006029" cy="266214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432267" y="1867836"/>
                <a:ext cx="3006029" cy="2662140"/>
                <a:chOff x="115089" y="1631475"/>
                <a:chExt cx="3006029" cy="2662140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115089" y="1631475"/>
                  <a:ext cx="3006029" cy="2662140"/>
                  <a:chOff x="115089" y="1631475"/>
                  <a:chExt cx="3006029" cy="2662140"/>
                </a:xfrm>
              </p:grpSpPr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115089" y="1631475"/>
                    <a:ext cx="3006029" cy="2662140"/>
                    <a:chOff x="3343670" y="2181438"/>
                    <a:chExt cx="2494591" cy="2313718"/>
                  </a:xfrm>
                </p:grpSpPr>
                <p:grpSp>
                  <p:nvGrpSpPr>
                    <p:cNvPr id="116" name="Group 115"/>
                    <p:cNvGrpSpPr/>
                    <p:nvPr/>
                  </p:nvGrpSpPr>
                  <p:grpSpPr>
                    <a:xfrm>
                      <a:off x="3343670" y="2181438"/>
                      <a:ext cx="2494591" cy="2052944"/>
                      <a:chOff x="1030162" y="2213362"/>
                      <a:chExt cx="4150322" cy="2897072"/>
                    </a:xfrm>
                  </p:grpSpPr>
                  <p:cxnSp>
                    <p:nvCxnSpPr>
                      <p:cNvPr id="118" name="Straight Arrow Connector 117"/>
                      <p:cNvCxnSpPr/>
                      <p:nvPr/>
                    </p:nvCxnSpPr>
                    <p:spPr>
                      <a:xfrm flipV="1">
                        <a:off x="1594518" y="2213362"/>
                        <a:ext cx="19596" cy="2519587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Straight Arrow Connector 118"/>
                      <p:cNvCxnSpPr/>
                      <p:nvPr/>
                    </p:nvCxnSpPr>
                    <p:spPr>
                      <a:xfrm>
                        <a:off x="1265442" y="4732949"/>
                        <a:ext cx="3915042" cy="0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0" name="TextBox 119"/>
                          <p:cNvSpPr txBox="1"/>
                          <p:nvPr/>
                        </p:nvSpPr>
                        <p:spPr>
                          <a:xfrm>
                            <a:off x="1030162" y="2252867"/>
                            <a:ext cx="536697" cy="37748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0" name="TextBox 11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30162" y="2252867"/>
                            <a:ext cx="536697" cy="377484"/>
                          </a:xfrm>
                          <a:prstGeom prst="rect">
                            <a:avLst/>
                          </a:prstGeom>
                          <a:blipFill rotWithShape="0">
                            <a:blip r:embed="rId6"/>
                            <a:stretch>
                              <a:fillRect b="-2702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1" name="TextBox 120"/>
                          <p:cNvSpPr txBox="1"/>
                          <p:nvPr/>
                        </p:nvSpPr>
                        <p:spPr>
                          <a:xfrm>
                            <a:off x="2966337" y="4732950"/>
                            <a:ext cx="533400" cy="37748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TextBox 2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66337" y="4732950"/>
                            <a:ext cx="533400" cy="377484"/>
                          </a:xfrm>
                          <a:prstGeom prst="rect">
                            <a:avLst/>
                          </a:prstGeom>
                          <a:blipFill rotWithShape="0"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3757248" y="4227661"/>
                      <a:ext cx="1936386" cy="2674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Using K=4</a:t>
                      </a:r>
                      <a:endParaRPr lang="en-US" sz="1400" dirty="0" smtClean="0">
                        <a:ea typeface="Cambria Math" charset="0"/>
                        <a:cs typeface="Cambria Math" charset="0"/>
                      </a:endParaRPr>
                    </a:p>
                  </p:txBody>
                </p:sp>
              </p:grpSp>
              <p:sp>
                <p:nvSpPr>
                  <p:cNvPr id="105" name="Oval 104"/>
                  <p:cNvSpPr/>
                  <p:nvPr/>
                </p:nvSpPr>
                <p:spPr>
                  <a:xfrm>
                    <a:off x="2121222" y="3181350"/>
                    <a:ext cx="55191" cy="6212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2224913" y="3323389"/>
                    <a:ext cx="55191" cy="6212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2370831" y="3105150"/>
                    <a:ext cx="55191" cy="6212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2218431" y="3028950"/>
                    <a:ext cx="55191" cy="6212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2426022" y="3347821"/>
                    <a:ext cx="55191" cy="6212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2370831" y="2814421"/>
                    <a:ext cx="55191" cy="6212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2599431" y="2952750"/>
                    <a:ext cx="55191" cy="6212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2599431" y="3257550"/>
                    <a:ext cx="55191" cy="6212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2599431" y="2738221"/>
                    <a:ext cx="55191" cy="6212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2807022" y="3105150"/>
                    <a:ext cx="55191" cy="6212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2828031" y="2814421"/>
                    <a:ext cx="55191" cy="6212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rgbClr val="0064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93" name="Oval 92"/>
                <p:cNvSpPr/>
                <p:nvPr/>
              </p:nvSpPr>
              <p:spPr>
                <a:xfrm>
                  <a:off x="2108844" y="2335389"/>
                  <a:ext cx="55191" cy="6212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2212535" y="2477428"/>
                  <a:ext cx="55191" cy="6212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358453" y="2259189"/>
                  <a:ext cx="55191" cy="6212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206053" y="2182989"/>
                  <a:ext cx="55191" cy="6212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2413644" y="2501860"/>
                  <a:ext cx="55191" cy="6212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2358453" y="1968460"/>
                  <a:ext cx="55191" cy="6212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2587053" y="2106789"/>
                  <a:ext cx="55191" cy="6212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2587053" y="2411589"/>
                  <a:ext cx="55191" cy="6212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587053" y="1892260"/>
                  <a:ext cx="55191" cy="6212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2794644" y="2259189"/>
                  <a:ext cx="55191" cy="6212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815653" y="1968460"/>
                  <a:ext cx="55191" cy="6212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0064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70" name="Oval 69"/>
              <p:cNvSpPr/>
              <p:nvPr/>
            </p:nvSpPr>
            <p:spPr>
              <a:xfrm>
                <a:off x="1143000" y="3479840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246691" y="3621879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1392609" y="3403640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240209" y="3327440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447800" y="3646311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392609" y="3112911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621209" y="3251240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21209" y="3556040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621209" y="3036711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828800" y="3403640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849809" y="3112911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130622" y="2633879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234313" y="2775918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380231" y="2557679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227831" y="2481479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435422" y="2800350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380231" y="2266950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608831" y="2405279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608831" y="2710079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1608831" y="2190750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816422" y="2557679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837431" y="2266950"/>
                <a:ext cx="55191" cy="621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6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65" name="Oval 64"/>
            <p:cNvSpPr/>
            <p:nvPr/>
          </p:nvSpPr>
          <p:spPr>
            <a:xfrm>
              <a:off x="5252163" y="1979022"/>
              <a:ext cx="928311" cy="93077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310816" y="2952840"/>
              <a:ext cx="928311" cy="93077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561474" y="1936224"/>
              <a:ext cx="928311" cy="93077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561474" y="2920124"/>
              <a:ext cx="928311" cy="93077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802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Initialization, # of Centroids &amp; LVQ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2277"/>
                <a:ext cx="8229600" cy="377547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 smtClean="0"/>
                  <a:t>Approach: </a:t>
                </a:r>
                <a:r>
                  <a:rPr lang="en-US" sz="2000" dirty="0" smtClean="0"/>
                  <a:t>Utilize the </a:t>
                </a:r>
                <a:r>
                  <a:rPr lang="en-US" sz="2000" dirty="0" smtClean="0">
                    <a:solidFill>
                      <a:schemeClr val="accent2"/>
                    </a:solidFill>
                  </a:rPr>
                  <a:t>Elbow method</a:t>
                </a:r>
                <a:r>
                  <a:rPr lang="en-US" sz="2000" dirty="0" smtClean="0"/>
                  <a:t> to set the number of cluster </a:t>
                </a:r>
                <a:r>
                  <a:rPr lang="en-US" sz="2000" dirty="0" smtClean="0"/>
                  <a:t>centroids.</a:t>
                </a:r>
                <a:endParaRPr lang="en-US" sz="20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 smtClean="0"/>
                  <a:t>The elbow method employees the cost function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 dirty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 dirty="0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en-US" sz="2000" dirty="0"/>
                  <a:t>t</a:t>
                </a:r>
                <a:r>
                  <a:rPr lang="en-US" sz="2000" dirty="0" smtClean="0"/>
                  <a:t>o determine an appropriate number of </a:t>
                </a:r>
                <a:r>
                  <a:rPr lang="en-US" sz="2000" dirty="0" smtClean="0"/>
                  <a:t>clusters.</a:t>
                </a:r>
                <a:endParaRPr lang="en-US" sz="20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 smtClean="0">
                    <a:solidFill>
                      <a:schemeClr val="accent2"/>
                    </a:solidFill>
                  </a:rPr>
                  <a:t>elbow method </a:t>
                </a:r>
                <a:r>
                  <a:rPr lang="en-US" sz="2000" dirty="0" smtClean="0"/>
                  <a:t>for determining the number of clusters employs the following steps: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 smtClean="0"/>
                  <a:t>Optimize the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-means algorithm for a range of clusters,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, computing the cost function value for 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/>
                  <a:t>value.</a:t>
                </a: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000" dirty="0" smtClean="0"/>
                  <a:t>Plot the cost function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dirty="0">
                            <a:latin typeface="Cambria Math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as a function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charset="0"/>
                      </a:rPr>
                      <m:t>𝐾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000" dirty="0" smtClean="0"/>
                  <a:t>Select the number of clusters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for which the cost function starts leveling off, referred to as the elbow of the </a:t>
                </a:r>
                <a:r>
                  <a:rPr lang="en-US" sz="2000" dirty="0" smtClean="0"/>
                  <a:t>curve.</a:t>
                </a:r>
                <a:endParaRPr lang="en-US" sz="20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 smtClean="0"/>
                  <a:t>Observation:</a:t>
                </a:r>
                <a:r>
                  <a:rPr lang="en-US" sz="2000" dirty="0" smtClean="0"/>
                  <a:t> Although the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-means optimization may yield a local minimum, the cost function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en-US" sz="2000" dirty="0" smtClean="0"/>
                  <a:t> is generally decreasing with increasing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(strictly non-increasing for global solutions</a:t>
                </a:r>
                <a:r>
                  <a:rPr lang="en-US" sz="2000" dirty="0" smtClean="0"/>
                  <a:t>).</a:t>
                </a:r>
                <a:endParaRPr lang="en-US" sz="2000" b="1" dirty="0" smtClean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2277"/>
                <a:ext cx="8229600" cy="3775473"/>
              </a:xfrm>
              <a:blipFill rotWithShape="0">
                <a:blip r:embed="rId3"/>
                <a:stretch>
                  <a:fillRect l="-222" t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9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Initialization, # of Centroids &amp; LVQ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Elbow method graphically</a:t>
                </a:r>
              </a:p>
              <a:p>
                <a:r>
                  <a:rPr lang="en-US" sz="2000" dirty="0" smtClean="0"/>
                  <a:t>Select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corresponding to the elbow in the graphic  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1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oup 144"/>
          <p:cNvGrpSpPr/>
          <p:nvPr/>
        </p:nvGrpSpPr>
        <p:grpSpPr>
          <a:xfrm>
            <a:off x="1981200" y="2114550"/>
            <a:ext cx="4648199" cy="2573150"/>
            <a:chOff x="1447800" y="2190750"/>
            <a:chExt cx="4648199" cy="2573150"/>
          </a:xfrm>
        </p:grpSpPr>
        <p:sp>
          <p:nvSpPr>
            <p:cNvPr id="123" name="Oval 122"/>
            <p:cNvSpPr/>
            <p:nvPr/>
          </p:nvSpPr>
          <p:spPr>
            <a:xfrm>
              <a:off x="2514600" y="2559449"/>
              <a:ext cx="57373" cy="613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" name="Oval 126"/>
            <p:cNvSpPr/>
            <p:nvPr/>
          </p:nvSpPr>
          <p:spPr>
            <a:xfrm>
              <a:off x="2819400" y="2967610"/>
              <a:ext cx="57373" cy="613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" name="Oval 127"/>
            <p:cNvSpPr/>
            <p:nvPr/>
          </p:nvSpPr>
          <p:spPr>
            <a:xfrm>
              <a:off x="3219227" y="3424810"/>
              <a:ext cx="57373" cy="613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9" name="Oval 128"/>
            <p:cNvSpPr/>
            <p:nvPr/>
          </p:nvSpPr>
          <p:spPr>
            <a:xfrm>
              <a:off x="3756308" y="3790950"/>
              <a:ext cx="57373" cy="613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0" name="Oval 129"/>
            <p:cNvSpPr/>
            <p:nvPr/>
          </p:nvSpPr>
          <p:spPr>
            <a:xfrm>
              <a:off x="4335216" y="3919848"/>
              <a:ext cx="57373" cy="613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1" name="Oval 130"/>
            <p:cNvSpPr/>
            <p:nvPr/>
          </p:nvSpPr>
          <p:spPr>
            <a:xfrm>
              <a:off x="4976929" y="3960683"/>
              <a:ext cx="57373" cy="613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581773" y="3953136"/>
              <a:ext cx="57373" cy="613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1447800" y="2190750"/>
              <a:ext cx="4648199" cy="2573150"/>
              <a:chOff x="1447800" y="2190750"/>
              <a:chExt cx="4648199" cy="257315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447800" y="2190750"/>
                <a:ext cx="4648199" cy="2573150"/>
                <a:chOff x="580415" y="2213362"/>
                <a:chExt cx="7333809" cy="2935661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 flipV="1">
                  <a:off x="1594518" y="2213362"/>
                  <a:ext cx="19596" cy="2519587"/>
                </a:xfrm>
                <a:prstGeom prst="straightConnector1">
                  <a:avLst/>
                </a:prstGeom>
                <a:ln w="28575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1265442" y="4732950"/>
                  <a:ext cx="6648782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580415" y="2282745"/>
                  <a:ext cx="1125767" cy="3862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Cost</a:t>
                  </a:r>
                  <a:endParaRPr 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7228490" y="4762773"/>
                      <a:ext cx="533400" cy="38625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charset="0"/>
                              </a:rPr>
                              <m:t>𝐾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28490" y="4762773"/>
                      <a:ext cx="533400" cy="3862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6" name="Freeform 135"/>
              <p:cNvSpPr/>
              <p:nvPr/>
            </p:nvSpPr>
            <p:spPr>
              <a:xfrm>
                <a:off x="2433918" y="2447365"/>
                <a:ext cx="3321423" cy="1548921"/>
              </a:xfrm>
              <a:custGeom>
                <a:avLst/>
                <a:gdLst>
                  <a:gd name="connsiteX0" fmla="*/ 0 w 3321423"/>
                  <a:gd name="connsiteY0" fmla="*/ 0 h 1548921"/>
                  <a:gd name="connsiteX1" fmla="*/ 1304364 w 3321423"/>
                  <a:gd name="connsiteY1" fmla="*/ 1344706 h 1548921"/>
                  <a:gd name="connsiteX2" fmla="*/ 3321423 w 3321423"/>
                  <a:gd name="connsiteY2" fmla="*/ 1532964 h 1548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1423" h="1548921">
                    <a:moveTo>
                      <a:pt x="0" y="0"/>
                    </a:moveTo>
                    <a:cubicBezTo>
                      <a:pt x="375397" y="544606"/>
                      <a:pt x="750794" y="1089212"/>
                      <a:pt x="1304364" y="1344706"/>
                    </a:cubicBezTo>
                    <a:cubicBezTo>
                      <a:pt x="1857934" y="1600200"/>
                      <a:pt x="2916891" y="1550893"/>
                      <a:pt x="3321423" y="153296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 flipV="1">
                <a:off x="3292147" y="3871160"/>
                <a:ext cx="428448" cy="1765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/>
              <p:cNvSpPr txBox="1"/>
              <p:nvPr/>
            </p:nvSpPr>
            <p:spPr>
              <a:xfrm>
                <a:off x="2615350" y="3878482"/>
                <a:ext cx="7439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Elbow</a:t>
                </a:r>
                <a:endParaRPr lang="en-US" sz="1600" dirty="0"/>
              </a:p>
            </p:txBody>
          </p:sp>
          <p:sp>
            <p:nvSpPr>
              <p:cNvPr id="142" name="Left Brace 141"/>
              <p:cNvSpPr/>
              <p:nvPr/>
            </p:nvSpPr>
            <p:spPr>
              <a:xfrm rot="5400000">
                <a:off x="4991363" y="3113865"/>
                <a:ext cx="117562" cy="1354607"/>
              </a:xfrm>
              <a:prstGeom prst="leftBrace">
                <a:avLst/>
              </a:prstGeom>
              <a:ln w="158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4092139" y="3356777"/>
                <a:ext cx="18843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mtClean="0"/>
                  <a:t>Curve levels off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97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3950"/>
                <a:ext cx="8229600" cy="38100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100" b="1" dirty="0" smtClean="0"/>
                  <a:t>Recall:</a:t>
                </a:r>
                <a:r>
                  <a:rPr lang="en-US" sz="2100" dirty="0" smtClean="0"/>
                  <a:t> Only the samples within a cluster impact the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2100" dirty="0" smtClean="0"/>
                  <a:t>-means optimization step in which the cluster centroids are </a:t>
                </a:r>
                <a:r>
                  <a:rPr lang="en-US" sz="2100" dirty="0" smtClean="0"/>
                  <a:t>updated.</a:t>
                </a:r>
                <a:endParaRPr lang="en-US" sz="21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100" b="1" dirty="0" smtClean="0"/>
                  <a:t>Goal:</a:t>
                </a:r>
                <a:r>
                  <a:rPr lang="en-US" sz="2100" dirty="0" smtClean="0"/>
                  <a:t> Develop a method that utilizes prototype points, like cluster centroids, to compactly represent the cluster. Moreover, adjust the prototypes utilizing in-class and out-of-class information (samples</a:t>
                </a:r>
                <a:r>
                  <a:rPr lang="en-US" sz="2100" dirty="0" smtClean="0"/>
                  <a:t>).</a:t>
                </a:r>
                <a:endParaRPr lang="en-US" sz="2100" b="1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100" b="1" dirty="0" smtClean="0"/>
                  <a:t>Approach: </a:t>
                </a:r>
                <a:r>
                  <a:rPr lang="en-US" sz="2100" dirty="0" smtClean="0"/>
                  <a:t>Utilize </a:t>
                </a:r>
                <a:r>
                  <a:rPr lang="en-US" sz="2100" dirty="0" smtClean="0">
                    <a:solidFill>
                      <a:schemeClr val="accent2"/>
                    </a:solidFill>
                  </a:rPr>
                  <a:t>Learning Vector Quantization </a:t>
                </a:r>
                <a:r>
                  <a:rPr lang="en-US" sz="2100" dirty="0" smtClean="0"/>
                  <a:t>(LVQ</a:t>
                </a:r>
                <a:r>
                  <a:rPr lang="en-US" sz="2100" dirty="0" smtClean="0"/>
                  <a:t>).</a:t>
                </a:r>
                <a:endParaRPr lang="en-US" sz="21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100" b="1" dirty="0" smtClean="0"/>
                  <a:t>Learning vector quantization (LVQ) </a:t>
                </a:r>
                <a:r>
                  <a:rPr lang="en-US" sz="2100" dirty="0" smtClean="0"/>
                  <a:t>assigns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charset="0"/>
                      </a:rPr>
                      <m:t>𝑅</m:t>
                    </m:r>
                  </m:oMath>
                </a14:m>
                <a:r>
                  <a:rPr lang="en-US" sz="2100" dirty="0" smtClean="0"/>
                  <a:t> </a:t>
                </a:r>
                <a:r>
                  <a:rPr lang="en-US" sz="2100" b="1" dirty="0" smtClean="0"/>
                  <a:t>prototypes,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b="1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𝐩</m:t>
                        </m:r>
                      </m:e>
                      <m:sub>
                        <m:r>
                          <a:rPr lang="en-US" sz="2100" b="0" i="1" dirty="0" smtClean="0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sz="2100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en-US" sz="2100" b="0" i="1" dirty="0" smtClean="0">
                            <a:latin typeface="Cambria Math" charset="0"/>
                          </a:rPr>
                          <m:t>𝑘</m:t>
                        </m:r>
                        <m:r>
                          <a:rPr lang="en-US" sz="2100" b="0" i="1" dirty="0" smtClean="0">
                            <a:latin typeface="Cambria Math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100" dirty="0" smtClean="0"/>
                  <a:t>, to each one of the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charset="0"/>
                      </a:rPr>
                      <m:t> </m:t>
                    </m:r>
                    <m:r>
                      <a:rPr lang="en-US" sz="2100" i="1" dirty="0" smtClean="0">
                        <a:latin typeface="Cambria Math" charset="0"/>
                      </a:rPr>
                      <m:t>𝐾</m:t>
                    </m:r>
                    <m:r>
                      <a:rPr lang="en-US" sz="21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100" dirty="0" smtClean="0"/>
                  <a:t>different classes, where </a:t>
                </a:r>
                <a14:m>
                  <m:oMath xmlns:m="http://schemas.openxmlformats.org/officeDocument/2006/math">
                    <m:r>
                      <a:rPr lang="en-US" sz="2100" b="0" i="1" dirty="0" smtClean="0">
                        <a:latin typeface="Cambria Math" charset="0"/>
                      </a:rPr>
                      <m:t>𝑗</m:t>
                    </m:r>
                    <m:r>
                      <a:rPr lang="en-US" sz="2100" i="1" dirty="0"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 dirty="0">
                            <a:latin typeface="Cambria Math" charset="0"/>
                          </a:rPr>
                          <m:t>1,…,</m:t>
                        </m:r>
                        <m:r>
                          <a:rPr lang="en-US" sz="2100" b="0" i="1" dirty="0" smtClean="0">
                            <a:latin typeface="Cambria Math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100" dirty="0" smtClean="0"/>
                  <a:t>, and</a:t>
                </a:r>
                <a:r>
                  <a:rPr lang="en-US" sz="21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charset="0"/>
                      </a:rPr>
                      <m:t>𝑘</m:t>
                    </m:r>
                    <m:r>
                      <a:rPr lang="en-US" sz="2100" b="0" i="1" dirty="0" smtClean="0">
                        <a:latin typeface="Cambria Math" charset="0"/>
                      </a:rPr>
                      <m:t>∈{</m:t>
                    </m:r>
                    <m:r>
                      <a:rPr lang="en-US" sz="2100" i="1" dirty="0">
                        <a:latin typeface="Cambria Math" charset="0"/>
                      </a:rPr>
                      <m:t>1,…,</m:t>
                    </m:r>
                    <m:r>
                      <a:rPr lang="en-US" sz="2100" i="1" dirty="0">
                        <a:latin typeface="Cambria Math" charset="0"/>
                      </a:rPr>
                      <m:t>𝐾</m:t>
                    </m:r>
                    <m:r>
                      <a:rPr lang="en-US" sz="2100" b="0" i="1" dirty="0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sz="2100" b="0" dirty="0" smtClean="0"/>
                  <a:t>.</a:t>
                </a:r>
                <a:endParaRPr lang="en-US" sz="2100" b="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100" dirty="0" smtClean="0"/>
                  <a:t>Each of the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charset="0"/>
                      </a:rPr>
                      <m:t>𝑅</m:t>
                    </m:r>
                  </m:oMath>
                </a14:m>
                <a:r>
                  <a:rPr lang="en-US" sz="2100" dirty="0" smtClean="0"/>
                  <a:t> prototypes, within a particular class, is assigned randomly (in the position of one of the points within that class</a:t>
                </a:r>
                <a:r>
                  <a:rPr lang="en-US" sz="2100" dirty="0" smtClean="0"/>
                  <a:t>).</a:t>
                </a:r>
                <a:endParaRPr lang="en-US" sz="21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100" dirty="0" smtClean="0"/>
                  <a:t>The prototypes are representations of the points (vectors) within a particular </a:t>
                </a:r>
                <a:r>
                  <a:rPr lang="en-US" sz="2100" dirty="0" smtClean="0"/>
                  <a:t>class.</a:t>
                </a:r>
                <a:endParaRPr lang="en-US" sz="21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100" dirty="0" smtClean="0"/>
                  <a:t>The positions of the prototypes are adjusted iteratively. The training </a:t>
                </a:r>
                <a:r>
                  <a:rPr lang="en-US" sz="2100" dirty="0"/>
                  <a:t>points attract prototypes of the correct </a:t>
                </a:r>
                <a:r>
                  <a:rPr lang="en-US" sz="2100" dirty="0" smtClean="0"/>
                  <a:t>class, and </a:t>
                </a:r>
                <a:r>
                  <a:rPr lang="en-US" sz="2100" dirty="0"/>
                  <a:t>repel other prototypes. When the </a:t>
                </a:r>
                <a:r>
                  <a:rPr lang="en-US" sz="2100" dirty="0" smtClean="0"/>
                  <a:t>iteration process converges, prototypes should </a:t>
                </a:r>
                <a:r>
                  <a:rPr lang="en-US" sz="2100" dirty="0"/>
                  <a:t>be close to the training points in their </a:t>
                </a:r>
                <a:r>
                  <a:rPr lang="en-US" sz="2100" dirty="0" smtClean="0"/>
                  <a:t>class.</a:t>
                </a:r>
                <a:endParaRPr lang="en-US" sz="20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3950"/>
                <a:ext cx="8229600" cy="3810000"/>
              </a:xfrm>
              <a:blipFill rotWithShape="0">
                <a:blip r:embed="rId3"/>
                <a:stretch>
                  <a:fillRect l="-296" t="-320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Initialization, # of Centroids &amp; LVQ</a:t>
            </a:r>
          </a:p>
        </p:txBody>
      </p:sp>
    </p:spTree>
    <p:extLst>
      <p:ext uri="{BB962C8B-B14F-4D97-AF65-F5344CB8AC3E}">
        <p14:creationId xmlns:p14="http://schemas.microsoft.com/office/powerpoint/2010/main" val="20798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Initialization, # of Centroids &amp; LVQ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6077"/>
                <a:ext cx="8229600" cy="385167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b="1" dirty="0" smtClean="0"/>
                  <a:t>LVQ </a:t>
                </a:r>
                <a:r>
                  <a:rPr lang="en-US" sz="2200" b="1" dirty="0" smtClean="0"/>
                  <a:t>Algorithm</a:t>
                </a:r>
                <a:endParaRPr lang="en-US" sz="2200" b="1" dirty="0" smtClean="0"/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1500" dirty="0"/>
                  <a:t>C</a:t>
                </a:r>
                <a:r>
                  <a:rPr lang="en-US" sz="1500" dirty="0" smtClean="0"/>
                  <a:t>hoose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 charset="0"/>
                      </a:rPr>
                      <m:t>𝑅</m:t>
                    </m:r>
                  </m:oMath>
                </a14:m>
                <a:r>
                  <a:rPr lang="en-US" sz="1500" dirty="0"/>
                  <a:t> </a:t>
                </a:r>
                <a:r>
                  <a:rPr lang="en-US" sz="1500" b="1" dirty="0"/>
                  <a:t>prototypes</a:t>
                </a:r>
                <a:r>
                  <a:rPr lang="en-US" sz="1500" dirty="0"/>
                  <a:t>,</a:t>
                </a:r>
                <a:r>
                  <a:rPr lang="en-US" sz="15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dirty="0">
                            <a:latin typeface="Cambria Math" charset="0"/>
                          </a:rPr>
                          <m:t>𝐩</m:t>
                        </m:r>
                      </m:e>
                      <m:sub>
                        <m:r>
                          <a:rPr lang="en-US" sz="1500" i="1" dirty="0">
                            <a:latin typeface="Cambria Math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1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 dirty="0">
                                <a:latin typeface="Cambria Math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500" dirty="0"/>
                  <a:t>, </a:t>
                </a:r>
                <a:r>
                  <a:rPr lang="en-US" sz="1500" dirty="0" smtClean="0"/>
                  <a:t>for </a:t>
                </a:r>
                <a:r>
                  <a:rPr lang="en-US" sz="1500" dirty="0"/>
                  <a:t>each one of the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 charset="0"/>
                      </a:rPr>
                      <m:t> </m:t>
                    </m:r>
                    <m:r>
                      <a:rPr lang="en-US" sz="1500" i="1" dirty="0">
                        <a:latin typeface="Cambria Math" charset="0"/>
                      </a:rPr>
                      <m:t>𝐾</m:t>
                    </m:r>
                    <m:r>
                      <a:rPr lang="en-US" sz="15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500" dirty="0"/>
                  <a:t>different classes, where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 charset="0"/>
                      </a:rPr>
                      <m:t>𝑗</m:t>
                    </m:r>
                    <m:r>
                      <a:rPr lang="en-US" sz="1500" i="1" dirty="0"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 dirty="0">
                            <a:latin typeface="Cambria Math" charset="0"/>
                          </a:rPr>
                          <m:t>1,…,</m:t>
                        </m:r>
                        <m:r>
                          <a:rPr lang="en-US" sz="1500" i="1" dirty="0">
                            <a:latin typeface="Cambria Math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1500" dirty="0"/>
                  <a:t>, and</a:t>
                </a:r>
                <a:r>
                  <a:rPr lang="en-US" sz="1500" b="1" dirty="0"/>
                  <a:t>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 charset="0"/>
                      </a:rPr>
                      <m:t>𝑘</m:t>
                    </m:r>
                    <m:r>
                      <a:rPr lang="en-US" sz="1500" i="1" dirty="0">
                        <a:latin typeface="Cambria Math" charset="0"/>
                      </a:rPr>
                      <m:t>∈{1,…,</m:t>
                    </m:r>
                    <m:r>
                      <a:rPr lang="en-US" sz="1500" i="1" dirty="0">
                        <a:latin typeface="Cambria Math" charset="0"/>
                      </a:rPr>
                      <m:t>𝐾</m:t>
                    </m:r>
                    <m:r>
                      <a:rPr lang="en-US" sz="1500" i="1" dirty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sz="1500" dirty="0" smtClean="0"/>
                  <a:t>. For instance, by </a:t>
                </a:r>
                <a:r>
                  <a:rPr lang="en-US" sz="1500" dirty="0"/>
                  <a:t>sampling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 charset="0"/>
                      </a:rPr>
                      <m:t>𝑅</m:t>
                    </m:r>
                  </m:oMath>
                </a14:m>
                <a:r>
                  <a:rPr lang="en-US" sz="1500" dirty="0"/>
                  <a:t> </a:t>
                </a:r>
                <a:r>
                  <a:rPr lang="en-US" sz="1500" dirty="0" smtClean="0"/>
                  <a:t>training </a:t>
                </a:r>
                <a:r>
                  <a:rPr lang="en-US" sz="1500" dirty="0"/>
                  <a:t>points at </a:t>
                </a:r>
                <a:r>
                  <a:rPr lang="en-US" sz="1500" dirty="0" smtClean="0"/>
                  <a:t>random from </a:t>
                </a:r>
                <a:r>
                  <a:rPr lang="en-US" sz="1500" dirty="0"/>
                  <a:t>each class</a:t>
                </a:r>
                <a:r>
                  <a:rPr lang="en-US" sz="1500" dirty="0" smtClean="0"/>
                  <a:t>.</a:t>
                </a:r>
                <a:endParaRPr lang="en-US" sz="1500" dirty="0"/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1500" dirty="0" smtClean="0"/>
                  <a:t>Sample </a:t>
                </a:r>
                <a:r>
                  <a:rPr lang="en-US" sz="1500" dirty="0"/>
                  <a:t>a training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0" smtClean="0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sz="15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dirty="0"/>
                  <a:t> randomly (with replacement), and </a:t>
                </a:r>
                <a:r>
                  <a:rPr lang="en-US" sz="15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 charset="0"/>
                      </a:rPr>
                      <m:t>(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 dirty="0" smtClean="0">
                        <a:latin typeface="Cambria Math" charset="0"/>
                      </a:rPr>
                      <m:t>𝑗</m:t>
                    </m:r>
                    <m:r>
                      <a:rPr lang="en-US" sz="1500" i="1" dirty="0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sz="1500" dirty="0" smtClean="0"/>
                  <a:t>denote  the index of the </a:t>
                </a:r>
                <a:r>
                  <a:rPr lang="en-US" sz="1500" dirty="0"/>
                  <a:t>closest prototype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dirty="0">
                            <a:latin typeface="Cambria Math" charset="0"/>
                          </a:rPr>
                          <m:t>𝐩</m:t>
                        </m:r>
                      </m:e>
                      <m:sub>
                        <m:r>
                          <a:rPr lang="en-US" sz="1500" i="1" dirty="0">
                            <a:latin typeface="Cambria Math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1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 dirty="0">
                                <a:latin typeface="Cambria Math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50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0" dirty="0" smtClean="0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sz="1500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dirty="0" smtClean="0"/>
                  <a:t> (measured using Euclidean distance</a:t>
                </a:r>
                <a:r>
                  <a:rPr lang="en-US" sz="1500" dirty="0" smtClean="0"/>
                  <a:t>). </a:t>
                </a:r>
                <a:endParaRPr lang="en-US" sz="1500" dirty="0" smtClean="0"/>
              </a:p>
              <a:p>
                <a:pPr marL="400050" lvl="1" indent="0">
                  <a:lnSpc>
                    <a:spcPct val="120000"/>
                  </a:lnSpc>
                  <a:buNone/>
                </a:pPr>
                <a:r>
                  <a:rPr lang="en-US" sz="1500" b="1" dirty="0" smtClean="0"/>
                  <a:t>	If</a:t>
                </a:r>
                <a:r>
                  <a:rPr lang="en-US" sz="15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sz="15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dirty="0" smtClean="0"/>
                  <a:t> belongs to class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1500" dirty="0" smtClean="0"/>
                  <a:t> then</a:t>
                </a:r>
              </a:p>
              <a:p>
                <a:pPr marL="800100" lvl="2" indent="0">
                  <a:lnSpc>
                    <a:spcPct val="120000"/>
                  </a:lnSpc>
                  <a:buNone/>
                </a:pPr>
                <a:r>
                  <a:rPr lang="en-US" sz="1500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dirty="0">
                            <a:latin typeface="Cambria Math" charset="0"/>
                          </a:rPr>
                          <m:t>𝐩</m:t>
                        </m:r>
                      </m:e>
                      <m:sub>
                        <m:r>
                          <a:rPr lang="en-US" sz="1500" i="1" dirty="0">
                            <a:latin typeface="Cambria Math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1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 dirty="0">
                                <a:latin typeface="Cambria Math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sz="15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  <m:sSubSup>
                      <m:sSubSup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dirty="0">
                            <a:latin typeface="Cambria Math" charset="0"/>
                          </a:rPr>
                          <m:t>𝐩</m:t>
                        </m:r>
                      </m:e>
                      <m:sub>
                        <m:r>
                          <a:rPr lang="en-US" sz="1500" i="1" dirty="0">
                            <a:latin typeface="Cambria Math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1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 dirty="0">
                                <a:latin typeface="Cambria Math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sz="1500" b="0" i="1" smtClean="0">
                        <a:latin typeface="Cambria Math" charset="0"/>
                      </a:rPr>
                      <m:t>+</m:t>
                    </m:r>
                    <m:r>
                      <a:rPr lang="en-US" sz="1500" b="0" i="1" smtClean="0">
                        <a:latin typeface="Cambria Math" charset="0"/>
                      </a:rPr>
                      <m:t>𝜖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0" smtClean="0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5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500" b="1" dirty="0">
                                <a:latin typeface="Cambria Math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sz="1500" i="1" dirty="0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500" i="1" dirty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1500" i="1" dirty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sz="1500" i="1" dirty="0">
                                <a:latin typeface="Cambria Math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         [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sz="1500" b="0" i="0" dirty="0" smtClean="0">
                        <a:latin typeface="Cambria Math" panose="02040503050406030204" pitchFamily="18" charset="0"/>
                      </a:rPr>
                      <m:t>move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dirty="0">
                            <a:latin typeface="Cambria Math" charset="0"/>
                          </a:rPr>
                          <m:t>𝐩</m:t>
                        </m:r>
                      </m:e>
                      <m:sub>
                        <m:r>
                          <a:rPr lang="en-US" sz="1500" i="1" dirty="0">
                            <a:latin typeface="Cambria Math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1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 dirty="0">
                                <a:latin typeface="Cambria Math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sz="15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500" b="0" i="0" dirty="0" smtClean="0">
                        <a:latin typeface="Cambria Math" panose="02040503050406030204" pitchFamily="18" charset="0"/>
                      </a:rPr>
                      <m:t>closer</m:t>
                    </m:r>
                    <m:r>
                      <a:rPr lang="en-US" sz="15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500" b="0" i="0" dirty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sz="15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1500" b="0" i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500" b="0" dirty="0" smtClean="0"/>
                  <a:t> </a:t>
                </a:r>
              </a:p>
              <a:p>
                <a:pPr marL="400050" lvl="1" indent="0">
                  <a:lnSpc>
                    <a:spcPct val="120000"/>
                  </a:lnSpc>
                  <a:buNone/>
                </a:pPr>
                <a:r>
                  <a:rPr lang="en-US" sz="1500" b="1" dirty="0" smtClean="0"/>
                  <a:t>	else</a:t>
                </a:r>
              </a:p>
              <a:p>
                <a:pPr marL="800100" lvl="2" indent="0">
                  <a:lnSpc>
                    <a:spcPct val="120000"/>
                  </a:lnSpc>
                  <a:buNone/>
                </a:pPr>
                <a:r>
                  <a:rPr lang="en-US" sz="1500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dirty="0">
                            <a:latin typeface="Cambria Math" charset="0"/>
                          </a:rPr>
                          <m:t>𝐩</m:t>
                        </m:r>
                      </m:e>
                      <m:sub>
                        <m:r>
                          <a:rPr lang="en-US" sz="1500" i="1" dirty="0">
                            <a:latin typeface="Cambria Math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1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 dirty="0">
                                <a:latin typeface="Cambria Math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sz="1500" i="1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  <m:sSubSup>
                      <m:sSubSup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dirty="0">
                            <a:latin typeface="Cambria Math" charset="0"/>
                          </a:rPr>
                          <m:t>𝐩</m:t>
                        </m:r>
                      </m:e>
                      <m:sub>
                        <m:r>
                          <a:rPr lang="en-US" sz="1500" i="1" dirty="0">
                            <a:latin typeface="Cambria Math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1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 dirty="0">
                                <a:latin typeface="Cambria Math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sz="1500" b="0" i="1" smtClean="0">
                        <a:latin typeface="Cambria Math" charset="0"/>
                      </a:rPr>
                      <m:t>−</m:t>
                    </m:r>
                    <m:r>
                      <a:rPr lang="en-US" sz="1500" i="1">
                        <a:latin typeface="Cambria Math" charset="0"/>
                      </a:rPr>
                      <m:t>𝜖</m:t>
                    </m:r>
                    <m:d>
                      <m:dPr>
                        <m:ctrlPr>
                          <a:rPr lang="mr-IN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5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500" i="1">
                            <a:latin typeface="Cambria Math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5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500" b="1" dirty="0">
                                <a:latin typeface="Cambria Math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sz="1500" i="1" dirty="0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5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i="1" dirty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en-US" sz="1500" dirty="0">
                        <a:latin typeface="Cambria Math" panose="02040503050406030204" pitchFamily="18" charset="0"/>
                      </a:rPr>
                      <m:t>move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dirty="0">
                            <a:latin typeface="Cambria Math" charset="0"/>
                          </a:rPr>
                          <m:t>𝐩</m:t>
                        </m:r>
                      </m:e>
                      <m:sub>
                        <m:r>
                          <a:rPr lang="en-US" sz="1500" i="1" dirty="0">
                            <a:latin typeface="Cambria Math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1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 dirty="0">
                                <a:latin typeface="Cambria Math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sz="15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500" b="0" i="0" dirty="0" smtClean="0">
                        <a:latin typeface="Cambria Math" panose="02040503050406030204" pitchFamily="18" charset="0"/>
                      </a:rPr>
                      <m:t>away</m:t>
                    </m:r>
                    <m:r>
                      <a:rPr lang="en-US" sz="15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500" b="0" i="0" dirty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sz="15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1500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500" dirty="0" smtClean="0"/>
                  <a:t> </a:t>
                </a:r>
                <a:endParaRPr lang="en-US" sz="1500" dirty="0"/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1500" dirty="0" smtClean="0"/>
                  <a:t> </a:t>
                </a:r>
                <a:r>
                  <a:rPr lang="en-US" sz="1500" dirty="0"/>
                  <a:t>R</a:t>
                </a:r>
                <a:r>
                  <a:rPr lang="en-US" sz="1500" dirty="0" smtClean="0"/>
                  <a:t>epeat step 2</a:t>
                </a:r>
                <a:r>
                  <a:rPr lang="en-US" sz="1500" dirty="0"/>
                  <a:t> decreasing the learning </a:t>
                </a:r>
                <a:r>
                  <a:rPr lang="en-US" sz="1500" dirty="0" smtClean="0"/>
                  <a:t>rate</a:t>
                </a:r>
                <a:r>
                  <a:rPr lang="en-US" sz="1500" dirty="0"/>
                  <a:t> 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sz="1500" dirty="0" smtClean="0"/>
                  <a:t> </a:t>
                </a:r>
                <a:r>
                  <a:rPr lang="en-US" sz="1500" dirty="0"/>
                  <a:t>with each iteration </a:t>
                </a:r>
                <a:r>
                  <a:rPr lang="en-US" sz="1500" dirty="0" smtClean="0"/>
                  <a:t>towards </a:t>
                </a:r>
                <a:r>
                  <a:rPr lang="en-US" sz="1500" dirty="0" smtClean="0"/>
                  <a:t>zero.</a:t>
                </a:r>
                <a:endParaRPr lang="en-US" sz="15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500" b="1" dirty="0" smtClean="0"/>
                  <a:t>Note: </a:t>
                </a:r>
                <a:r>
                  <a:rPr lang="en-US" sz="1500" dirty="0" smtClean="0"/>
                  <a:t>After convergence, the class label of a new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sz="15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500" dirty="0" smtClean="0"/>
                  <a:t>,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 dirty="0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0" dirty="0" smtClean="0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500" b="0" i="1" dirty="0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500" dirty="0" smtClean="0"/>
                  <a:t>, is given by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 dirty="0"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sSub>
                            <m:sSubPr>
                              <m:ctrlPr>
                                <a:rPr lang="en-US" sz="15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1" dirty="0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1500" i="1" dirty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1500" b="0" i="0" dirty="0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mr-IN" sz="15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15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500" b="0" i="0" dirty="0" smtClean="0">
                                  <a:latin typeface="Cambria Math" charset="0"/>
                                </a:rPr>
                                <m:t>arg</m:t>
                              </m:r>
                              <m:r>
                                <a:rPr lang="en-US" sz="1500" b="0" i="0" dirty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mr-IN" sz="1500" i="0" dirty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500" b="0" i="1" dirty="0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5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5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500" b="1" i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500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500" i="1">
                                      <a:latin typeface="Cambria Math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500" b="1" dirty="0">
                                          <a:latin typeface="Cambria Math" charset="0"/>
                                        </a:rPr>
                                        <m:t>𝐩</m:t>
                                      </m:r>
                                    </m:e>
                                    <m:sub>
                                      <m:r>
                                        <a:rPr lang="en-US" sz="1500" i="1" dirty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5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500" i="1" dirty="0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15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15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500" dirty="0"/>
                  <a:t>w</a:t>
                </a:r>
                <a:r>
                  <a:rPr lang="en-US" sz="1500" dirty="0" smtClean="0"/>
                  <a:t>here only the first turn from the minimum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 charset="0"/>
                      </a:rPr>
                      <m:t>(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 dirty="0">
                        <a:latin typeface="Cambria Math" charset="0"/>
                      </a:rPr>
                      <m:t>𝑗</m:t>
                    </m:r>
                    <m:r>
                      <a:rPr lang="en-US" sz="1500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500" dirty="0" smtClean="0"/>
                  <a:t> index pair specifies the </a:t>
                </a:r>
                <a:r>
                  <a:rPr lang="en-US" sz="1500" dirty="0" smtClean="0"/>
                  <a:t>class.</a:t>
                </a:r>
                <a:endParaRPr lang="en-US" sz="15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500" b="1" dirty="0" smtClean="0"/>
                  <a:t>Note: </a:t>
                </a:r>
                <a14:m>
                  <m:oMath xmlns:m="http://schemas.openxmlformats.org/officeDocument/2006/math"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5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500" dirty="0" smtClean="0"/>
                  <a:t>-means results can be used to initialize the LVQ </a:t>
                </a:r>
                <a:r>
                  <a:rPr lang="en-US" sz="1500" dirty="0" smtClean="0"/>
                  <a:t>algorithm.</a:t>
                </a:r>
                <a:endParaRPr lang="en-US" sz="1500" b="1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6077"/>
                <a:ext cx="8229600" cy="3851673"/>
              </a:xfrm>
              <a:blipFill rotWithShape="0">
                <a:blip r:embed="rId3"/>
                <a:stretch>
                  <a:fillRect l="-444" t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7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207213</TotalTime>
  <Words>782</Words>
  <Application>Microsoft Office PowerPoint</Application>
  <PresentationFormat>On-screen Show (16:9)</PresentationFormat>
  <Paragraphs>116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Mangal</vt:lpstr>
      <vt:lpstr>Office Theme</vt:lpstr>
      <vt:lpstr>Modern Machine Learning — K-means Initialization, Number of Centroids, &amp; Learning Vector Quantization (LVQ)</vt:lpstr>
      <vt:lpstr>Initialization, # of Centroids &amp; LVQ</vt:lpstr>
      <vt:lpstr>Initialization, # of Centroids &amp; LVQ</vt:lpstr>
      <vt:lpstr>Initialization, # of Centroids &amp; LVQ</vt:lpstr>
      <vt:lpstr>Initialization, # of Centroids &amp; LVQ</vt:lpstr>
      <vt:lpstr>Initialization, # of Centroids &amp; LVQ</vt:lpstr>
      <vt:lpstr>Initialization, # of Centroids &amp; LVQ</vt:lpstr>
      <vt:lpstr>Initialization, # of Centroids &amp; LVQ</vt:lpstr>
      <vt:lpstr>Initialization, # of Centroids &amp; LVQ</vt:lpstr>
      <vt:lpstr>Example: Learning Vector Quantization</vt:lpstr>
      <vt:lpstr>Initialization, # of Centroids &amp; LVQ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Barner</dc:creator>
  <cp:lastModifiedBy>Jon Shanahan</cp:lastModifiedBy>
  <cp:revision>860</cp:revision>
  <dcterms:created xsi:type="dcterms:W3CDTF">2013-01-03T21:27:43Z</dcterms:created>
  <dcterms:modified xsi:type="dcterms:W3CDTF">2017-03-21T14:23:48Z</dcterms:modified>
</cp:coreProperties>
</file>