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23" r:id="rId3"/>
    <p:sldId id="311" r:id="rId4"/>
    <p:sldId id="313" r:id="rId5"/>
    <p:sldId id="315" r:id="rId6"/>
    <p:sldId id="314" r:id="rId7"/>
    <p:sldId id="316" r:id="rId8"/>
    <p:sldId id="324" r:id="rId9"/>
    <p:sldId id="325" r:id="rId10"/>
    <p:sldId id="326" r:id="rId11"/>
    <p:sldId id="320" r:id="rId12"/>
    <p:sldId id="322" r:id="rId13"/>
    <p:sldId id="327" r:id="rId14"/>
    <p:sldId id="329" r:id="rId15"/>
    <p:sldId id="330" r:id="rId16"/>
    <p:sldId id="328" r:id="rId17"/>
    <p:sldId id="331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arner" initials="K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8"/>
    <a:srgbClr val="013D7D"/>
    <a:srgbClr val="FFFDAF"/>
    <a:srgbClr val="0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 autoAdjust="0"/>
    <p:restoredTop sz="94893" autoAdjust="0"/>
  </p:normalViewPr>
  <p:slideViewPr>
    <p:cSldViewPr>
      <p:cViewPr varScale="1">
        <p:scale>
          <a:sx n="149" d="100"/>
          <a:sy n="149" d="100"/>
        </p:scale>
        <p:origin x="132" y="10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E7C9-5D4F-614A-921D-C489325FF677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1797-899B-2642-AA0F-D80DDB75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69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13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7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1456"/>
            <a:ext cx="3810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9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-95250"/>
            <a:ext cx="4495800" cy="8262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52CD-79FD-4C78-A17F-7707F2493CE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t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tif"/><Relationship Id="rId5" Type="http://schemas.openxmlformats.org/officeDocument/2006/relationships/image" Target="../media/image16.tif"/><Relationship Id="rId4" Type="http://schemas.openxmlformats.org/officeDocument/2006/relationships/image" Target="../media/image15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Modern Machine Learning —</a:t>
            </a:r>
            <a:br>
              <a:rPr lang="en-US" sz="2800" dirty="0" smtClean="0"/>
            </a:br>
            <a:r>
              <a:rPr lang="en-US" sz="2800" dirty="0" smtClean="0"/>
              <a:t>Principal </a:t>
            </a:r>
            <a:r>
              <a:rPr lang="en-US" sz="2800" dirty="0" smtClean="0"/>
              <a:t>Component Analysis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Kenneth E. </a:t>
            </a:r>
            <a:r>
              <a:rPr lang="en-US" dirty="0" err="1"/>
              <a:t>Barner</a:t>
            </a:r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2723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Eigendecomposition and the Raleigh quotient</a:t>
                </a:r>
                <a:endParaRPr lang="en-US" sz="2000" b="0" i="1" dirty="0" smtClean="0"/>
              </a:p>
              <a:p>
                <a:r>
                  <a:rPr lang="en-US" sz="2000" dirty="0" smtClean="0"/>
                  <a:t>The expression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charset="0"/>
                      </a:rPr>
                      <m:t>𝐀</m:t>
                    </m:r>
                    <m:r>
                      <a:rPr lang="en-US" sz="2000" b="1" i="1" smtClean="0">
                        <a:latin typeface="Cambria Math" charset="0"/>
                      </a:rPr>
                      <m:t>𝐲</m:t>
                    </m:r>
                    <m:r>
                      <a:rPr lang="en-US" sz="2000" b="1" i="1" smtClean="0">
                        <a:latin typeface="Cambria Math" charset="0"/>
                      </a:rPr>
                      <m:t>=</m:t>
                    </m:r>
                    <m:r>
                      <a:rPr lang="en-US" sz="2000" i="1">
                        <a:latin typeface="Cambria Math" charset="0"/>
                      </a:rPr>
                      <m:t>𝜆</m:t>
                    </m:r>
                    <m:r>
                      <a:rPr lang="en-US" sz="2000" b="1" i="1" smtClean="0">
                        <a:latin typeface="Cambria Math" charset="0"/>
                      </a:rPr>
                      <m:t>𝐲</m:t>
                    </m:r>
                  </m:oMath>
                </a14:m>
                <a:r>
                  <a:rPr lang="en-US" sz="2000" dirty="0" smtClean="0"/>
                  <a:t> is maximized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smtClean="0"/>
                  <a:t>maximum, i.e., the maximum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 smtClean="0"/>
                  <a:t>Therefore, the eigenvector of </a:t>
                </a:r>
                <a:r>
                  <a:rPr lang="en-US" sz="2000" dirty="0"/>
                  <a:t>matrix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associated with the largest </a:t>
                </a:r>
                <a:r>
                  <a:rPr lang="en-US" sz="2000" dirty="0" smtClean="0"/>
                  <a:t>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 smtClean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smtClean="0"/>
                  <a:t>maximizes the </a:t>
                </a:r>
                <a:r>
                  <a:rPr lang="en-US" sz="2000" dirty="0" smtClean="0"/>
                  <a:t>Rayleigh quotient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charset="0"/>
                          </a:rPr>
                          <m:t>𝐀</m:t>
                        </m:r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charset="0"/>
                          </a:rPr>
                          <m:t>𝐲</m:t>
                        </m:r>
                      </m:e>
                    </m:d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1">
                            <a:latin typeface="Cambria Math" charset="0"/>
                          </a:rPr>
                          <m:t>𝐀</m:t>
                        </m:r>
                        <m:r>
                          <a:rPr lang="en-US" sz="2000" b="1" i="1" smtClean="0">
                            <a:latin typeface="Cambria Math" charset="0"/>
                          </a:rPr>
                          <m:t>𝐲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charset="0"/>
                          </a:rPr>
                          <m:t>𝐲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Similarly, </a:t>
                </a:r>
                <a:r>
                  <a:rPr lang="en-US" sz="2000" dirty="0"/>
                  <a:t>the eigenvector of </a:t>
                </a:r>
                <a:r>
                  <a:rPr lang="en-US" sz="2000" dirty="0"/>
                  <a:t>matrix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associated with the </a:t>
                </a:r>
                <a:r>
                  <a:rPr lang="en-US" sz="2000" dirty="0" smtClean="0"/>
                  <a:t>smallest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sz="20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minimizes the </a:t>
                </a:r>
                <a:r>
                  <a:rPr lang="en-US" sz="2000" dirty="0"/>
                  <a:t>Rayleigh quotient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charset="0"/>
                          </a:rPr>
                          <m:t>𝐀</m:t>
                        </m:r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charset="0"/>
                          </a:rPr>
                          <m:t>𝐲</m:t>
                        </m:r>
                      </m:e>
                    </m:d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1">
                            <a:latin typeface="Cambria Math" charset="0"/>
                          </a:rPr>
                          <m:t>𝐀</m:t>
                        </m:r>
                        <m:r>
                          <a:rPr lang="en-US" sz="2000" b="1" i="1">
                            <a:latin typeface="Cambria Math" charset="0"/>
                          </a:rPr>
                          <m:t>𝐲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1" i="1">
                            <a:latin typeface="Cambria Math" charset="0"/>
                          </a:rPr>
                          <m:t>𝐲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Using the </a:t>
                </a:r>
                <a:r>
                  <a:rPr lang="en-US" sz="2000" dirty="0" smtClean="0"/>
                  <a:t>generalization of the above </a:t>
                </a:r>
                <a:r>
                  <a:rPr lang="en-US" sz="2000" dirty="0" smtClean="0"/>
                  <a:t>results </a:t>
                </a:r>
                <a:r>
                  <a:rPr lang="en-US" sz="2000" dirty="0" smtClean="0"/>
                  <a:t>yields the </a:t>
                </a:r>
                <a:r>
                  <a:rPr lang="en-US" sz="2000" dirty="0" smtClean="0"/>
                  <a:t>solution to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1">
                                  <a:latin typeface="Cambria Math" charset="0"/>
                                </a:rPr>
                                <m:t>𝐏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charset="0"/>
                            </a:rPr>
                            <m:t>Tr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>
                                      <a:latin typeface="Cambria Math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1">
                                  <a:latin typeface="Cambria Math" charset="0"/>
                                </a:rPr>
                                <m:t>𝐏𝐗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1">
                                  <a:latin typeface="Cambria Math" charset="0"/>
                                </a:rPr>
                                <m:t>𝐏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s-I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>
                                      <a:latin typeface="Cambria Math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000" b="1">
                                  <a:latin typeface="Cambria Math" charset="0"/>
                                </a:rPr>
                                <m:t>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>
                                      <a:latin typeface="Cambria Math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1">
                                  <a:latin typeface="Cambria Math" charset="0"/>
                                </a:rPr>
                                <m:t>𝐏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s-I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>
                                      <a:latin typeface="Cambria Math" charset="0"/>
                                    </a:rPr>
                                    <m:t>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>
                                          <a:latin typeface="Cambria Math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 smtClean="0"/>
                  <a:t> the maximum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𝑘</m:t>
                    </m:r>
                    <m:r>
                      <a:rPr lang="en-US" sz="20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 terms is given by the eigenvector projections associated with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largest eigenvalues of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b="1" dirty="0" smtClean="0"/>
                  <a:t>Note:</a:t>
                </a:r>
                <a:r>
                  <a:rPr lang="en-US" sz="2000" dirty="0" smtClean="0"/>
                  <a:t> In the above we effectively have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>
                            <a:latin typeface="Cambria Math" charset="0"/>
                          </a:rPr>
                          <m:t>𝐮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are the eigenvectors of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2" t="-1436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8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PCA and </a:t>
                </a:r>
                <a:r>
                  <a:rPr lang="en-US" sz="2000" b="1" dirty="0" err="1"/>
                  <a:t>E</a:t>
                </a:r>
                <a:r>
                  <a:rPr lang="en-US" sz="2000" b="1" dirty="0" err="1" smtClean="0"/>
                  <a:t>igendecomposition</a:t>
                </a: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dirty="0" smtClean="0"/>
                  <a:t>Recall </a:t>
                </a:r>
                <a:r>
                  <a:rPr lang="en-US" sz="2000" dirty="0" smtClean="0"/>
                  <a:t>that </a:t>
                </a:r>
                <a:r>
                  <a:rPr lang="en-US" sz="2000" dirty="0" smtClean="0"/>
                  <a:t>we can use </a:t>
                </a:r>
                <a:r>
                  <a:rPr lang="en-US" sz="2000" dirty="0" err="1"/>
                  <a:t>e</a:t>
                </a:r>
                <a:r>
                  <a:rPr lang="en-US" sz="2000" dirty="0" err="1" smtClean="0"/>
                  <a:t>igendecomposition</a:t>
                </a:r>
                <a:r>
                  <a:rPr lang="en-US" sz="2000" dirty="0" smtClean="0"/>
                  <a:t> to express the matrix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dirty="0" smtClean="0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charset="0"/>
                        </a:rPr>
                        <m:t>𝐗</m:t>
                      </m:r>
                      <m:sSup>
                        <m:sSup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dirty="0">
                              <a:latin typeface="Cambria Math" charset="0"/>
                            </a:rPr>
                            <m:t>𝐗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latin typeface="Cambria Math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charset="0"/>
                        </a:rPr>
                        <m:t>𝐔</m:t>
                      </m:r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𝚲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</m:oMath>
                  </m:oMathPara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>
                        <a:latin typeface="Cambria Math" charset="0"/>
                      </a:rPr>
                      <m:t>𝐔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an orthogonal matrix </a:t>
                </a:r>
                <a:r>
                  <a:rPr lang="en-US" sz="2000" dirty="0" smtClean="0"/>
                  <a:t>whose columns </a:t>
                </a:r>
                <a:r>
                  <a:rPr lang="en-US" sz="2000" dirty="0"/>
                  <a:t>are the eigenvectors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2000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𝚲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diagonal matrix containing the eigenvalues associated with the eigenvectors of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2000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Therefore we can use singular value decomposition to easily extract the eigenvalues and eigenvectors of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2000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Note: </a:t>
                </a:r>
                <a:r>
                  <a:rPr lang="en-US" sz="2000" dirty="0" smtClean="0"/>
                  <a:t>It is a common practice to perform </a:t>
                </a:r>
                <a:r>
                  <a:rPr lang="en-US" sz="2000" dirty="0" err="1" smtClean="0"/>
                  <a:t>eigendecomposition</a:t>
                </a:r>
                <a:r>
                  <a:rPr lang="en-US" sz="2000" dirty="0" smtClean="0"/>
                  <a:t> on the sample covariance matrix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charset="0"/>
                      </a:rPr>
                      <m:t>𝐂</m:t>
                    </m:r>
                    <m:r>
                      <a:rPr lang="en-US" sz="2000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sz="2000" b="1" dirty="0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2000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This </a:t>
                </a:r>
                <a:r>
                  <a:rPr lang="en-US" sz="2000" dirty="0" smtClean="0"/>
                  <a:t>does not affect the result since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charset="0"/>
                      </a:rPr>
                      <m:t>𝐂</m:t>
                    </m:r>
                  </m:oMath>
                </a14:m>
                <a:r>
                  <a:rPr lang="en-US" sz="2000" dirty="0" smtClean="0"/>
                  <a:t> has the same eigenvectors as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2000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, they only differ by a scaling </a:t>
                </a:r>
                <a:r>
                  <a:rPr lang="en-US" sz="2000" dirty="0" smtClean="0"/>
                  <a:t>factor</a:t>
                </a:r>
                <a:endParaRPr lang="en-US" sz="2000" dirty="0" smtClean="0"/>
              </a:p>
              <a:p>
                <a:r>
                  <a:rPr lang="en-US" sz="2000" dirty="0" smtClean="0"/>
                  <a:t>By definition the top singular vectors of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charset="0"/>
                      </a:rPr>
                      <m:t>𝐂</m:t>
                    </m:r>
                  </m:oMath>
                </a14:m>
                <a:r>
                  <a:rPr lang="en-US" sz="2000" dirty="0" smtClean="0"/>
                  <a:t> are the directions of maximal variance in the data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94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smtClean="0"/>
              <a:t>Component </a:t>
            </a:r>
            <a:r>
              <a:rPr lang="en-US" dirty="0"/>
              <a:t>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PCA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</a:t>
                </a:r>
                <a:r>
                  <a:rPr lang="en-US" sz="2000" b="1" dirty="0" smtClean="0"/>
                  <a:t>nput: </a:t>
                </a:r>
                <a:r>
                  <a:rPr lang="en-US" sz="2000" dirty="0" smtClean="0"/>
                  <a:t>Training set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</a:rPr>
                      <m:t>𝐗</m:t>
                    </m:r>
                    <m:r>
                      <a:rPr lang="en-US" sz="2000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 smtClean="0"/>
                  <a:t>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charset="0"/>
                          </a:rPr>
                          <m:t>𝑗</m:t>
                        </m:r>
                        <m:r>
                          <a:rPr lang="en-US" sz="20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charset="0"/>
                      </a:rPr>
                      <m:t>, (</m:t>
                    </m:r>
                    <m:r>
                      <a:rPr lang="en-US" sz="2000" b="0" i="1" smtClean="0">
                        <a:latin typeface="Cambria Math" charset="0"/>
                      </a:rPr>
                      <m:t>𝑖</m:t>
                    </m:r>
                    <m:r>
                      <a:rPr lang="en-US" sz="2000" b="0" i="1" smtClean="0">
                        <a:latin typeface="Cambria Math" charset="0"/>
                      </a:rPr>
                      <m:t>=1,…,</m:t>
                    </m:r>
                    <m:r>
                      <a:rPr lang="en-US" sz="2000" b="0" i="1" smtClean="0">
                        <a:latin typeface="Cambria Math" charset="0"/>
                      </a:rPr>
                      <m:t>𝑀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[center the data]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Perform </a:t>
                </a:r>
                <a:r>
                  <a:rPr lang="en-US" sz="2000" dirty="0" err="1" smtClean="0"/>
                  <a:t>eigendecomposition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charset="0"/>
                      </a:rPr>
                      <m:t>𝐂</m:t>
                    </m:r>
                    <m:r>
                      <a:rPr lang="en-US" sz="2000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sz="2000" b="1" dirty="0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2000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000" b="1" i="0" dirty="0" smtClean="0">
                        <a:latin typeface="Cambria Math" charset="0"/>
                      </a:rPr>
                      <m:t>=</m:t>
                    </m:r>
                    <m:r>
                      <a:rPr lang="en-US" sz="2000" b="1">
                        <a:latin typeface="Cambria Math" charset="0"/>
                      </a:rPr>
                      <m:t>𝐔</m:t>
                    </m:r>
                    <m: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𝚲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𝐔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Stack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eigenvectors associated with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largest eigenvalues (sorted in descending order) and stack them into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charset="0"/>
                          </a:rPr>
                          <m:t>𝐔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-dimensional representation of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charset="0"/>
                      </a:rPr>
                      <m:t>𝐗</m:t>
                    </m:r>
                  </m:oMath>
                </a14:m>
                <a:r>
                  <a:rPr lang="en-US" sz="2000" dirty="0" smtClean="0"/>
                  <a:t> as: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</a:rPr>
                      <m:t>𝐘</m:t>
                    </m:r>
                    <m:r>
                      <a:rPr lang="en-US" sz="2000" b="0" i="0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charset="0"/>
                          </a:rPr>
                          <m:t>𝐔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000" b="1">
                        <a:latin typeface="Cambria Math" charset="0"/>
                      </a:rPr>
                      <m:t>𝐗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N</a:t>
                </a:r>
                <a:r>
                  <a:rPr lang="en-US" sz="2000" b="1" dirty="0" smtClean="0"/>
                  <a:t>ote: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𝐗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assumed to be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centered in step 5 (centering is step 2)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7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72920"/>
            <a:ext cx="4419600" cy="33944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PCA of a multivariate Gaussian distribution </a:t>
            </a:r>
          </a:p>
          <a:p>
            <a:pPr marL="0" indent="0">
              <a:buNone/>
            </a:pPr>
            <a:r>
              <a:rPr lang="en-US" sz="3100" dirty="0" smtClean="0"/>
              <a:t>Distribution is </a:t>
            </a:r>
            <a:r>
              <a:rPr lang="en-US" sz="3100" dirty="0" smtClean="0"/>
              <a:t>centered </a:t>
            </a:r>
            <a:r>
              <a:rPr lang="en-US" dirty="0" smtClean="0"/>
              <a:t>at (1,3) with a standard deviation of 3 in roughly the (0.866, 0.5) direction and standard deviation of 1 in the orthogonal direction. </a:t>
            </a:r>
          </a:p>
          <a:p>
            <a:pPr marL="0" indent="0">
              <a:buNone/>
            </a:pPr>
            <a:r>
              <a:rPr lang="en-US" dirty="0" smtClean="0"/>
              <a:t>The vectors shown are the eigenvectors of the covariance matrix scaled by the square root of the corresponding eigenvalue, and shifted so their tails are at the mean.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PCA illustration</a:t>
            </a:r>
            <a:endParaRPr lang="en-US" dirty="0"/>
          </a:p>
        </p:txBody>
      </p:sp>
      <p:pic>
        <p:nvPicPr>
          <p:cNvPr id="1026" name="Picture 2" descr="https://upload.wikimedia.org/wikipedia/commons/thumb/f/f5/GaussianScatterPCA.svg/720px-GaussianScatterPC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61" y="848967"/>
            <a:ext cx="4096839" cy="40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0" y="4662493"/>
            <a:ext cx="3352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Figure is from https</a:t>
            </a:r>
            <a:r>
              <a:rPr lang="en-US" sz="800" dirty="0"/>
              <a:t>://en.wikipedia.org/wiki/Principal_component_analysis</a:t>
            </a:r>
          </a:p>
        </p:txBody>
      </p:sp>
    </p:spTree>
    <p:extLst>
      <p:ext uri="{BB962C8B-B14F-4D97-AF65-F5344CB8AC3E}">
        <p14:creationId xmlns:p14="http://schemas.microsoft.com/office/powerpoint/2010/main" val="26435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Handwritten Digits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71550"/>
                <a:ext cx="4038600" cy="4019550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1200" b="1" dirty="0" smtClean="0"/>
                  <a:t>Example: </a:t>
                </a:r>
                <a:r>
                  <a:rPr lang="en-US" sz="1200" dirty="0" smtClean="0"/>
                  <a:t>Reducing the dimension of handwritten digits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1200" dirty="0" smtClean="0"/>
                  <a:t>Shown or 130 handwritten 3’s, each a 16 x 16 grayscale image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1200" dirty="0" smtClean="0"/>
                  <a:t>Each image is considered a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200" dirty="0" smtClean="0"/>
                  <a:t> there are 256 principal components, although the first 50 components account for 90% of the variation, and just 12 components account for 63%</a:t>
                </a:r>
              </a:p>
              <a:p>
                <a:pPr marL="0" indent="0">
                  <a:buNone/>
                </a:pPr>
                <a:r>
                  <a:rPr lang="en-US" sz="1200" dirty="0" smtClean="0"/>
                  <a:t>For visualization purposes, consider a two component model:</a:t>
                </a:r>
              </a:p>
              <a:p>
                <a:pPr marL="0" indent="0">
                  <a:lnSpc>
                    <a:spcPct val="17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m:rPr>
                          <m:aln/>
                        </m:rPr>
                        <a:rPr lang="en-US" sz="1200" b="1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200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200" i="1">
                          <a:latin typeface="Cambria Math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r>
                  <a:rPr lang="en-US" sz="1200" b="1" dirty="0" smtClean="0"/>
                  <a:t>Note: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200" b="1" dirty="0" smtClean="0"/>
                  <a:t> </a:t>
                </a:r>
                <a:r>
                  <a:rPr lang="en-US" sz="1200" dirty="0" smtClean="0"/>
                  <a:t>is the mean observation,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 smtClean="0"/>
                  <a:t> is assumed to be centered,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 is the projection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 smtClean="0"/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. 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/>
                  <a:t> are taken to be the eigenvectors associated with the two largest eigenvalues.</a:t>
                </a:r>
              </a:p>
              <a:p>
                <a:pPr marL="0" indent="0">
                  <a:buNone/>
                </a:pPr>
                <a:r>
                  <a:rPr lang="en-US" sz="1200" dirty="0"/>
                  <a:t/>
                </a:r>
                <a:br>
                  <a:rPr lang="en-US" sz="1200" dirty="0"/>
                </a:br>
                <a:endParaRPr lang="en-US" sz="1200" i="1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71550"/>
                <a:ext cx="4038600" cy="4019550"/>
              </a:xfrm>
              <a:blipFill>
                <a:blip r:embed="rId3"/>
                <a:stretch>
                  <a:fillRect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30103"/>
            <a:ext cx="4038600" cy="3134168"/>
          </a:xfrm>
        </p:spPr>
      </p:pic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64" y="3412998"/>
            <a:ext cx="288036" cy="301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14" y="3412998"/>
            <a:ext cx="283464" cy="315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38" y="3417703"/>
            <a:ext cx="29718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Handwritten Digits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5410200" cy="37338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200" dirty="0" smtClean="0"/>
              <a:t>To gain insights into the roles of the principal components, the coefficients of the first two principal components are plotted for all 130 images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200" dirty="0" smtClean="0"/>
              <a:t>The gridlines are defined as the 5%, 25%, 50%, 75% and 95% quantile points for each component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200" dirty="0" smtClean="0"/>
              <a:t>Circle points denotes images closest to the grid vertices (distance metric incorporates projection and orthogonal subspace distance)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200" dirty="0" smtClean="0"/>
              <a:t>Shown are the 25 “3” images corresponding to the circle points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200" b="1" dirty="0" smtClean="0"/>
              <a:t>Observations:</a:t>
            </a:r>
            <a:endParaRPr lang="en-US" sz="1200" dirty="0" smtClean="0"/>
          </a:p>
          <a:p>
            <a:pPr>
              <a:spcAft>
                <a:spcPts val="600"/>
              </a:spcAft>
            </a:pPr>
            <a:r>
              <a:rPr lang="en-US" sz="1200" dirty="0" smtClean="0"/>
              <a:t>Examining image variations along the horizontal axis (first principal component): first principle component accounts for variation in the length of the lower tail of the 3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Examining image variations along the vertical axis (second principle component): second principle component accounts for variation in character thickness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36"/>
          <a:stretch/>
        </p:blipFill>
        <p:spPr>
          <a:xfrm>
            <a:off x="6080760" y="742950"/>
            <a:ext cx="2834640" cy="2656946"/>
          </a:xfrm>
        </p:spPr>
      </p:pic>
      <p:pic>
        <p:nvPicPr>
          <p:cNvPr id="11" name="Content Placeholder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1" t="13562" b="21779"/>
          <a:stretch/>
        </p:blipFill>
        <p:spPr>
          <a:xfrm>
            <a:off x="6720840" y="3423658"/>
            <a:ext cx="1554480" cy="16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86149"/>
            <a:ext cx="8229600" cy="1478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/>
              <a:t>Example:</a:t>
            </a:r>
            <a:r>
              <a:rPr lang="en-US" sz="1100" dirty="0" smtClean="0"/>
              <a:t> </a:t>
            </a:r>
            <a:r>
              <a:rPr lang="en-US" sz="1100" dirty="0" err="1" smtClean="0"/>
              <a:t>Eigenfaces</a:t>
            </a:r>
            <a:r>
              <a:rPr lang="en-US" sz="1100" dirty="0" smtClean="0"/>
              <a:t> is an approach designed to represent variation in a collection of face images, using the information to encode or compare images (face classification)</a:t>
            </a:r>
            <a:endParaRPr lang="en-US" sz="1100" b="1" dirty="0" smtClean="0"/>
          </a:p>
          <a:p>
            <a:r>
              <a:rPr lang="en-US" sz="1100" dirty="0" smtClean="0"/>
              <a:t>Consider example images from the CMU PIE face database; database contains &gt;750,000 images of 337 people, imaged under 15 viewpoints and 19 illumination conditions while displaying a range of facial expressions</a:t>
            </a:r>
          </a:p>
          <a:p>
            <a:r>
              <a:rPr lang="en-US" sz="1100" dirty="0" smtClean="0"/>
              <a:t>The </a:t>
            </a:r>
            <a:r>
              <a:rPr lang="en-US" sz="1100" dirty="0" err="1"/>
              <a:t>eigenfaces</a:t>
            </a:r>
            <a:r>
              <a:rPr lang="en-US" sz="1100" dirty="0"/>
              <a:t> may be considered as a set of features which characterize the global variation among face images. </a:t>
            </a:r>
            <a:r>
              <a:rPr lang="en-US" sz="1100" dirty="0"/>
              <a:t>E</a:t>
            </a:r>
            <a:r>
              <a:rPr lang="en-US" sz="1100" dirty="0" smtClean="0"/>
              <a:t>ach </a:t>
            </a:r>
            <a:r>
              <a:rPr lang="en-US" sz="1100" dirty="0"/>
              <a:t>face image </a:t>
            </a:r>
            <a:r>
              <a:rPr lang="en-US" sz="1100" dirty="0" smtClean="0"/>
              <a:t>can be</a:t>
            </a:r>
            <a:r>
              <a:rPr lang="en-US" sz="1100" dirty="0" smtClean="0"/>
              <a:t> </a:t>
            </a:r>
            <a:r>
              <a:rPr lang="en-US" sz="1100" dirty="0"/>
              <a:t>approximated using a subset of the </a:t>
            </a:r>
            <a:r>
              <a:rPr lang="en-US" sz="1100" dirty="0" err="1"/>
              <a:t>eigenfaces</a:t>
            </a:r>
            <a:r>
              <a:rPr lang="en-US" sz="1100" dirty="0"/>
              <a:t>, </a:t>
            </a:r>
            <a:r>
              <a:rPr lang="en-US" sz="1100" dirty="0" smtClean="0"/>
              <a:t>i.e., those </a:t>
            </a:r>
            <a:r>
              <a:rPr lang="en-US" sz="1100" dirty="0"/>
              <a:t>associated with the largest </a:t>
            </a:r>
            <a:r>
              <a:rPr lang="en-US" sz="1100" dirty="0" smtClean="0"/>
              <a:t>eigenvalues</a:t>
            </a:r>
            <a:endParaRPr lang="en-US" sz="1100" dirty="0" smtClean="0"/>
          </a:p>
          <a:p>
            <a:r>
              <a:rPr lang="en-US" sz="1100" dirty="0"/>
              <a:t>The </a:t>
            </a:r>
            <a:r>
              <a:rPr lang="en-US" sz="1100" dirty="0" err="1"/>
              <a:t>Eigenface</a:t>
            </a:r>
            <a:r>
              <a:rPr lang="en-US" sz="1100" dirty="0"/>
              <a:t> approach is considered </a:t>
            </a:r>
            <a:r>
              <a:rPr lang="en-US" sz="1100" dirty="0" smtClean="0"/>
              <a:t>to </a:t>
            </a:r>
            <a:r>
              <a:rPr lang="en-US" sz="1100" dirty="0"/>
              <a:t>be the first working facial recognition </a:t>
            </a:r>
            <a:r>
              <a:rPr lang="en-US" sz="1100" dirty="0" smtClean="0"/>
              <a:t>technology</a:t>
            </a:r>
            <a:endParaRPr lang="en-US" sz="1100" dirty="0" smtClean="0"/>
          </a:p>
          <a:p>
            <a:r>
              <a:rPr lang="en-US" sz="1100" dirty="0" smtClean="0"/>
              <a:t>More details can </a:t>
            </a:r>
            <a:r>
              <a:rPr lang="en-US" sz="1100" dirty="0"/>
              <a:t>be found at http://www.scholarpedia.org/article/Eigenfaces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Eigenfaces</a:t>
            </a:r>
            <a:endParaRPr lang="en-US" dirty="0"/>
          </a:p>
        </p:txBody>
      </p:sp>
      <p:pic>
        <p:nvPicPr>
          <p:cNvPr id="2050" name="Picture 2" descr="File:P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9150"/>
            <a:ext cx="2819400" cy="19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21377" y="2810105"/>
            <a:ext cx="2819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Examples </a:t>
            </a:r>
            <a:r>
              <a:rPr lang="en-US" sz="1100" dirty="0" smtClean="0">
                <a:solidFill>
                  <a:srgbClr val="000000"/>
                </a:solidFill>
              </a:rPr>
              <a:t>of CMU PIE face images.</a:t>
            </a:r>
            <a:endParaRPr lang="en-US" sz="1100" dirty="0"/>
          </a:p>
        </p:txBody>
      </p:sp>
      <p:pic>
        <p:nvPicPr>
          <p:cNvPr id="2052" name="Picture 4" descr="File:Eigenfa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19150"/>
            <a:ext cx="2819400" cy="19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81600" y="2777592"/>
            <a:ext cx="3352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leftmost in the first row is the average face, the others are top two </a:t>
            </a:r>
            <a:r>
              <a:rPr lang="en-US" sz="1100" dirty="0" err="1">
                <a:solidFill>
                  <a:srgbClr val="000000"/>
                </a:solidFill>
              </a:rPr>
              <a:t>eigenfaces</a:t>
            </a:r>
            <a:r>
              <a:rPr lang="en-US" sz="1100" dirty="0">
                <a:solidFill>
                  <a:srgbClr val="000000"/>
                </a:solidFill>
              </a:rPr>
              <a:t>; the second row shows </a:t>
            </a:r>
            <a:r>
              <a:rPr lang="en-US" sz="1100" dirty="0" err="1">
                <a:solidFill>
                  <a:srgbClr val="000000"/>
                </a:solidFill>
              </a:rPr>
              <a:t>eigenfaces</a:t>
            </a:r>
            <a:r>
              <a:rPr lang="en-US" sz="1100" dirty="0">
                <a:solidFill>
                  <a:srgbClr val="000000"/>
                </a:solidFill>
              </a:rPr>
              <a:t> with </a:t>
            </a:r>
            <a:r>
              <a:rPr lang="en-US" sz="1100" dirty="0" smtClean="0">
                <a:solidFill>
                  <a:srgbClr val="000000"/>
                </a:solidFill>
              </a:rPr>
              <a:t>the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>
                <a:solidFill>
                  <a:srgbClr val="000000"/>
                </a:solidFill>
              </a:rPr>
              <a:t>three </a:t>
            </a:r>
            <a:r>
              <a:rPr lang="en-US" sz="1100" dirty="0" smtClean="0">
                <a:solidFill>
                  <a:srgbClr val="000000"/>
                </a:solidFill>
              </a:rPr>
              <a:t>smallest eigenvalues</a:t>
            </a:r>
            <a:r>
              <a:rPr lang="en-US" sz="1100" dirty="0">
                <a:solidFill>
                  <a:srgbClr val="000000"/>
                </a:solidFill>
              </a:rPr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23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7750"/>
                <a:ext cx="8229600" cy="38099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200" b="1" dirty="0" smtClean="0"/>
                  <a:t>Summary:</a:t>
                </a:r>
              </a:p>
              <a:p>
                <a:pPr marL="0" indent="0">
                  <a:buNone/>
                </a:pPr>
                <a:r>
                  <a:rPr lang="en-US" sz="1200" dirty="0" smtClean="0">
                    <a:solidFill>
                      <a:schemeClr val="accent2"/>
                    </a:solidFill>
                  </a:rPr>
                  <a:t>Principal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Component Analysis (PCA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) </a:t>
                </a:r>
                <a:r>
                  <a:rPr lang="en-US" sz="1200" dirty="0" smtClean="0"/>
                  <a:t>is a statistical method employing orthogonal transformations of (possibly) correlated variables (samples) into a set of uncorrelated variables (samples), referred to as 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principal components</a:t>
                </a:r>
                <a:endParaRPr lang="en-US" sz="1200" b="1" dirty="0">
                  <a:solidFill>
                    <a:schemeClr val="accent2"/>
                  </a:solidFill>
                </a:endParaRPr>
              </a:p>
              <a:p>
                <a:r>
                  <a:rPr lang="en-US" sz="1200" dirty="0"/>
                  <a:t>PCA </a:t>
                </a:r>
                <a:r>
                  <a:rPr lang="en-US" sz="1200" dirty="0"/>
                  <a:t>consists of </a:t>
                </a:r>
                <a:r>
                  <a:rPr lang="en-US" sz="1200" dirty="0" smtClean="0"/>
                  <a:t>projecting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sz="1200" dirty="0"/>
                  <a:t>-dimensional </a:t>
                </a:r>
                <a:r>
                  <a:rPr lang="en-US" sz="1200" dirty="0"/>
                  <a:t>input data onto the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200" dirty="0"/>
                  <a:t>-dimensional</a:t>
                </a:r>
                <a:r>
                  <a:rPr lang="en-US" sz="1200" dirty="0"/>
                  <a:t> </a:t>
                </a:r>
                <a:r>
                  <a:rPr lang="en-US" sz="1200" dirty="0"/>
                  <a:t>linear </a:t>
                </a:r>
                <a:r>
                  <a:rPr lang="en-US" sz="1200" dirty="0"/>
                  <a:t>subspace that minimizes reconstruction </a:t>
                </a:r>
                <a:r>
                  <a:rPr lang="en-US" sz="1200" dirty="0" smtClean="0"/>
                  <a:t>error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 dirty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sz="1200" dirty="0" smtClean="0"/>
                  <a:t>)</a:t>
                </a:r>
              </a:p>
              <a:p>
                <a:r>
                  <a:rPr lang="en-US" sz="1200" dirty="0" smtClean="0"/>
                  <a:t>The projections are ordered such that the first principal component accounts for the largest possible data variance, with successive components accounting for diminishing data variability</a:t>
                </a:r>
              </a:p>
              <a:p>
                <a:pPr marL="0" indent="0">
                  <a:buNone/>
                </a:pPr>
                <a:r>
                  <a:rPr lang="en-US" sz="1200" b="1" dirty="0"/>
                  <a:t>Motivation &amp; Applications</a:t>
                </a:r>
              </a:p>
              <a:p>
                <a:r>
                  <a:rPr lang="en-US" sz="1200" dirty="0"/>
                  <a:t>High-dimensional data can often be represented accurately in a low-dimensional space</a:t>
                </a:r>
              </a:p>
              <a:p>
                <a:r>
                  <a:rPr lang="en-US" sz="1200" dirty="0"/>
                  <a:t>Applications include data compression, visualization, financial and medical applications, </a:t>
                </a:r>
                <a:r>
                  <a:rPr lang="en-US" sz="1200" dirty="0" err="1"/>
                  <a:t>Eigenfaces</a:t>
                </a:r>
                <a:r>
                  <a:rPr lang="en-US" sz="1200" dirty="0"/>
                  <a:t>, and dimensionality reduction for machine learning</a:t>
                </a:r>
              </a:p>
              <a:p>
                <a:pPr marL="0" indent="0">
                  <a:buNone/>
                </a:pPr>
                <a:r>
                  <a:rPr lang="en-US" sz="1200" b="1" dirty="0" smtClean="0"/>
                  <a:t>PCA </a:t>
                </a:r>
                <a:r>
                  <a:rPr lang="en-US" sz="1200" b="1" dirty="0"/>
                  <a:t>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I</a:t>
                </a:r>
                <a:r>
                  <a:rPr lang="en-US" sz="1200" b="1" dirty="0"/>
                  <a:t>nput: </a:t>
                </a:r>
                <a:r>
                  <a:rPr lang="en-US" sz="1200" dirty="0"/>
                  <a:t>Training set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</a:rPr>
                      <m:t>𝐗</m:t>
                    </m:r>
                    <m:r>
                      <a:rPr lang="en-US" sz="120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charset="0"/>
                          </a:rPr>
                          <m:t>𝑗</m:t>
                        </m:r>
                        <m:r>
                          <a:rPr lang="en-US" sz="12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1200" i="1">
                        <a:latin typeface="Cambria Math" charset="0"/>
                      </a:rPr>
                      <m:t>, (</m:t>
                    </m:r>
                    <m:r>
                      <a:rPr lang="en-US" sz="1200" i="1">
                        <a:latin typeface="Cambria Math" charset="0"/>
                      </a:rPr>
                      <m:t>𝑖</m:t>
                    </m:r>
                    <m:r>
                      <a:rPr lang="en-US" sz="1200" i="1">
                        <a:latin typeface="Cambria Math" charset="0"/>
                      </a:rPr>
                      <m:t>=1,…,</m:t>
                    </m:r>
                    <m:r>
                      <a:rPr lang="en-US" sz="1200" i="1">
                        <a:latin typeface="Cambria Math" charset="0"/>
                      </a:rPr>
                      <m:t>𝑀</m:t>
                    </m:r>
                    <m:r>
                      <a:rPr lang="en-US" sz="1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200" dirty="0"/>
                  <a:t> [center the data]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Perform </a:t>
                </a:r>
                <a:r>
                  <a:rPr lang="en-US" sz="1200" dirty="0" err="1"/>
                  <a:t>eigendecomposition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1" dirty="0">
                        <a:latin typeface="Cambria Math" charset="0"/>
                      </a:rPr>
                      <m:t>𝐂</m:t>
                    </m:r>
                    <m:r>
                      <a:rPr lang="en-US" sz="1200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200" i="1" dirty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sz="1200" b="1" dirty="0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1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dirty="0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1200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1200" b="1" dirty="0">
                        <a:latin typeface="Cambria Math" charset="0"/>
                      </a:rPr>
                      <m:t>=</m:t>
                    </m:r>
                    <m:r>
                      <a:rPr lang="en-US" sz="1200" b="1">
                        <a:latin typeface="Cambria Math" charset="0"/>
                      </a:rPr>
                      <m:t>𝐔</m:t>
                    </m:r>
                    <m: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𝚲</m:t>
                    </m:r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𝐔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2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Stack the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200" dirty="0"/>
                  <a:t> eigenvectors associated with the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200" dirty="0"/>
                  <a:t> largest eigenvalues (sorted in descending order) and stack them into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𝐔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2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Find the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200" dirty="0"/>
                  <a:t>-dimensional representation of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</a:rPr>
                      <m:t>𝐗</m:t>
                    </m:r>
                  </m:oMath>
                </a14:m>
                <a:r>
                  <a:rPr lang="en-US" sz="1200" dirty="0"/>
                  <a:t> as: 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</a:rPr>
                      <m:t>𝐘</m:t>
                    </m:r>
                    <m:r>
                      <a:rPr lang="en-US" sz="120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>
                            <a:latin typeface="Cambria Math" charset="0"/>
                          </a:rPr>
                          <m:t>𝐔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1200" b="1">
                        <a:latin typeface="Cambria Math" charset="0"/>
                      </a:rPr>
                      <m:t>𝐗</m:t>
                    </m:r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7750"/>
                <a:ext cx="8229600" cy="3809999"/>
              </a:xfrm>
              <a:blipFill>
                <a:blip r:embed="rId3"/>
                <a:stretch>
                  <a:fillRect l="-74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b="1" dirty="0" smtClean="0"/>
                  <a:t>Objective:</a:t>
                </a:r>
                <a:r>
                  <a:rPr lang="en-US" sz="1200" dirty="0" smtClean="0"/>
                  <a:t> Develop model-free </a:t>
                </a:r>
                <a:r>
                  <a:rPr lang="en-US" sz="1200" dirty="0" smtClean="0"/>
                  <a:t>method for optimally representing data </a:t>
                </a:r>
                <a:r>
                  <a:rPr lang="en-US" sz="1200" dirty="0" smtClean="0"/>
                  <a:t>utilizing a lower dimensionality approximation</a:t>
                </a: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1200" b="1" dirty="0" smtClean="0"/>
                  <a:t>Principal </a:t>
                </a:r>
                <a:r>
                  <a:rPr lang="en-US" sz="1200" b="1" dirty="0"/>
                  <a:t>Component Analysis (PCA</a:t>
                </a:r>
                <a:r>
                  <a:rPr lang="en-US" sz="1200" b="1" dirty="0" smtClean="0"/>
                  <a:t>):</a:t>
                </a:r>
                <a:r>
                  <a:rPr lang="en-US" sz="1200" dirty="0" smtClean="0"/>
                  <a:t> is a statistical method employing orthogonal transformations of (possibly) correlated variables (samples) into a set of uncorrelated variables (samples), referred to as 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principal components</a:t>
                </a:r>
                <a:endParaRPr lang="en-US" sz="1200" b="1" dirty="0">
                  <a:solidFill>
                    <a:schemeClr val="accent2"/>
                  </a:solidFill>
                </a:endParaRPr>
              </a:p>
              <a:p>
                <a:r>
                  <a:rPr lang="en-US" sz="1200" dirty="0"/>
                  <a:t>PCA </a:t>
                </a:r>
                <a:r>
                  <a:rPr lang="en-US" sz="1200" dirty="0"/>
                  <a:t>consists of </a:t>
                </a:r>
                <a:r>
                  <a:rPr lang="en-US" sz="1200" dirty="0" smtClean="0"/>
                  <a:t>projecting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sz="1200" dirty="0"/>
                  <a:t>-dimensional </a:t>
                </a:r>
                <a:r>
                  <a:rPr lang="en-US" sz="1200" dirty="0"/>
                  <a:t>input data onto the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200" dirty="0"/>
                  <a:t>-dimensional</a:t>
                </a:r>
                <a:r>
                  <a:rPr lang="en-US" sz="1200" dirty="0"/>
                  <a:t> </a:t>
                </a:r>
                <a:r>
                  <a:rPr lang="en-US" sz="1200" dirty="0"/>
                  <a:t>linear </a:t>
                </a:r>
                <a:r>
                  <a:rPr lang="en-US" sz="1200" dirty="0"/>
                  <a:t>subspace that minimizes reconstruction </a:t>
                </a:r>
                <a:r>
                  <a:rPr lang="en-US" sz="1200" dirty="0" smtClean="0"/>
                  <a:t>error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 dirty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sz="1200" dirty="0" smtClean="0"/>
                  <a:t>)</a:t>
                </a:r>
              </a:p>
              <a:p>
                <a:r>
                  <a:rPr lang="en-US" sz="1200" dirty="0" smtClean="0"/>
                  <a:t>The projections are ordered such that the first principal component accounts for the largest possible data variance, with successive components accounting for diminishing data variability</a:t>
                </a:r>
              </a:p>
              <a:p>
                <a:r>
                  <a:rPr lang="en-US" sz="1200" dirty="0" smtClean="0"/>
                  <a:t>PCA is also known as the discrete </a:t>
                </a:r>
                <a:r>
                  <a:rPr lang="sv-SE" sz="1200" dirty="0" smtClean="0"/>
                  <a:t>Kosambi-Karhunen–Loève </a:t>
                </a:r>
                <a:r>
                  <a:rPr lang="sv-SE" sz="1200" dirty="0"/>
                  <a:t>transform (KLT) in signal </a:t>
                </a:r>
                <a:r>
                  <a:rPr lang="sv-SE" sz="1200" dirty="0" smtClean="0"/>
                  <a:t>processing, eigenvalue decomposition in linear algebra, etc.</a:t>
                </a: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1200" b="1" dirty="0" smtClean="0"/>
                  <a:t>Motivation</a:t>
                </a:r>
                <a:endParaRPr lang="en-US" sz="1200" b="1" dirty="0"/>
              </a:p>
              <a:p>
                <a:r>
                  <a:rPr lang="en-US" sz="1200" dirty="0"/>
                  <a:t>High-dimensional data can often be represented accurately in a low-dimensional </a:t>
                </a:r>
                <a:r>
                  <a:rPr lang="en-US" sz="1200" dirty="0" smtClean="0"/>
                  <a:t>space</a:t>
                </a:r>
                <a:endParaRPr lang="en-US" sz="1200" dirty="0"/>
              </a:p>
              <a:p>
                <a:r>
                  <a:rPr lang="en-US" sz="1200" dirty="0"/>
                  <a:t>Applications:</a:t>
                </a:r>
              </a:p>
              <a:p>
                <a:pPr lvl="1"/>
                <a:r>
                  <a:rPr lang="en-US" sz="1200" dirty="0"/>
                  <a:t>Data compression</a:t>
                </a:r>
              </a:p>
              <a:p>
                <a:pPr lvl="1"/>
                <a:r>
                  <a:rPr lang="en-US" sz="1200" dirty="0" smtClean="0"/>
                  <a:t>Visualization</a:t>
                </a:r>
              </a:p>
              <a:p>
                <a:pPr lvl="1"/>
                <a:r>
                  <a:rPr lang="en-US" sz="1200" dirty="0" smtClean="0"/>
                  <a:t>Finance and medical applications</a:t>
                </a:r>
              </a:p>
              <a:p>
                <a:pPr lvl="1"/>
                <a:r>
                  <a:rPr lang="en-US" sz="1200" dirty="0" smtClean="0"/>
                  <a:t>Pre-processing in machine learning</a:t>
                </a:r>
                <a:endParaRPr lang="en-US" sz="1200" dirty="0"/>
              </a:p>
              <a:p>
                <a:endParaRPr lang="en-US" sz="12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80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Principal Component Analysis (PCA)</a:t>
                </a:r>
              </a:p>
              <a:p>
                <a:r>
                  <a:rPr lang="en-US" sz="1800" dirty="0" smtClean="0"/>
                  <a:t>Define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as the set containing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sz="1800" dirty="0" smtClean="0"/>
                  <a:t>-dimensional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800" dirty="0" smtClean="0"/>
                  <a:t>-rank </a:t>
                </a:r>
                <a:r>
                  <a:rPr lang="en-US" sz="1800" dirty="0" smtClean="0">
                    <a:solidFill>
                      <a:schemeClr val="accent2"/>
                    </a:solidFill>
                  </a:rPr>
                  <a:t>orthogonal projection matrices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An orthogonal projection matrix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 charset="0"/>
                      </a:rPr>
                      <m:t>𝐏</m:t>
                    </m:r>
                  </m:oMath>
                </a14:m>
                <a:r>
                  <a:rPr lang="en-US" sz="1800" dirty="0" smtClean="0"/>
                  <a:t> has the following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charset="0"/>
                      </a:rPr>
                      <m:t>𝐏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dirty="0" smtClean="0">
                    <a:solidFill>
                      <a:schemeClr val="accent2"/>
                    </a:solidFill>
                  </a:rPr>
                  <a:t>idempotent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smtClean="0">
                            <a:latin typeface="Cambria Math" charset="0"/>
                          </a:rPr>
                          <m:t>𝐏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1" i="0" smtClean="0">
                        <a:latin typeface="Cambria Math" charset="0"/>
                      </a:rPr>
                      <m:t>𝐏𝐏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1" i="0" smtClean="0">
                        <a:latin typeface="Cambria Math" charset="0"/>
                      </a:rPr>
                      <m:t>𝐏</m:t>
                    </m:r>
                  </m:oMath>
                </a14:m>
                <a:endParaRPr lang="en-US" sz="18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dirty="0">
                        <a:latin typeface="Cambria Math" charset="0"/>
                      </a:rPr>
                      <m:t>𝐏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>
                    <a:solidFill>
                      <a:schemeClr val="accent2"/>
                    </a:solidFill>
                  </a:rPr>
                  <a:t>orthogonal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a:rPr lang="en-US" sz="1800" b="1" i="0">
                        <a:latin typeface="Cambria Math" charset="0"/>
                      </a:rPr>
                      <m:t>𝐏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smtClean="0">
                            <a:latin typeface="Cambria Math" charset="0"/>
                          </a:rPr>
                          <m:t>𝐏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latin typeface="Cambria Math" charset="0"/>
                      </a:rPr>
                      <m:t>=</m:t>
                    </m:r>
                    <m:r>
                      <a:rPr lang="en-US" sz="1800" b="1" i="0" smtClean="0">
                        <a:latin typeface="Cambria Math" charset="0"/>
                      </a:rPr>
                      <m:t>𝐈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 charset="0"/>
                          </a:rPr>
                          <m:t>𝐏</m:t>
                        </m:r>
                      </m:e>
                      <m:sup>
                        <m:r>
                          <a:rPr lang="en-US" sz="180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1800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 charset="0"/>
                          </a:rPr>
                          <m:t>𝐏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dirty="0">
                        <a:latin typeface="Cambria Math" charset="0"/>
                      </a:rPr>
                      <m:t>𝐏</m:t>
                    </m:r>
                    <m:r>
                      <a:rPr lang="en-US" sz="1800" b="0" i="0" dirty="0" smtClean="0">
                        <a:latin typeface="Cambria Math" charset="0"/>
                      </a:rPr>
                      <m:t>=</m:t>
                    </m:r>
                    <m:r>
                      <a:rPr lang="en-US" sz="1800" b="1" i="0" dirty="0" smtClean="0">
                        <a:latin typeface="Cambria Math" charset="0"/>
                      </a:rPr>
                      <m:t>𝐔</m:t>
                    </m:r>
                    <m:sSup>
                      <m:sSup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latin typeface="Cambria Math" charset="0"/>
                          </a:rPr>
                          <m:t>𝐔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 smtClean="0"/>
                  <a:t>, for some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 charset="0"/>
                      </a:rPr>
                      <m:t>𝐔</m:t>
                    </m:r>
                  </m:oMath>
                </a14:m>
                <a:r>
                  <a:rPr lang="en-US" sz="1800" dirty="0" smtClean="0"/>
                  <a:t> containing orthogonal columns</a:t>
                </a:r>
              </a:p>
              <a:p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charset="0"/>
                      </a:rPr>
                      <m:t>𝐗</m:t>
                    </m:r>
                    <m:r>
                      <a:rPr lang="en-US" sz="1800" b="1" i="1" dirty="0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800" b="1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sz="1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1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a be a </a:t>
                </a:r>
                <a:r>
                  <a:rPr lang="en-US" sz="1800" dirty="0" smtClean="0">
                    <a:solidFill>
                      <a:schemeClr val="accent2"/>
                    </a:solidFill>
                  </a:rPr>
                  <a:t>mean-centered</a:t>
                </a:r>
                <a:r>
                  <a:rPr lang="en-US" sz="1800" dirty="0" smtClean="0"/>
                  <a:t> data matrix, that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/>
                  <a:t>The 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sample covariance</a:t>
                </a:r>
                <a:r>
                  <a:rPr lang="en-US" sz="1800" dirty="0"/>
                  <a:t> matrix of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 charset="0"/>
                      </a:rPr>
                      <m:t>𝐗</m:t>
                    </m:r>
                  </m:oMath>
                </a14:m>
                <a:r>
                  <a:rPr lang="en-US" sz="1800" dirty="0"/>
                  <a:t> is defined as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charset="0"/>
                      </a:rPr>
                      <m:t>𝐂</m:t>
                    </m:r>
                    <m:r>
                      <a:rPr lang="en-US" sz="1800" b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charset="0"/>
                          </a:rPr>
                          <m:t>𝑚</m:t>
                        </m:r>
                      </m:den>
                    </m:f>
                    <m:r>
                      <a:rPr lang="en-US" sz="1800" b="1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 smtClean="0"/>
                  <a:t> (positive definite matrix)</a:t>
                </a:r>
              </a:p>
              <a:p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charset="0"/>
                      </a:rPr>
                      <m:t>𝐀</m:t>
                    </m:r>
                    <m:r>
                      <a:rPr lang="en-US" sz="1800" b="1" i="1" dirty="0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800" b="1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sz="1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1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</m:sSup>
                    <m:r>
                      <a:rPr lang="en-US" sz="1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sz="1800" dirty="0" smtClean="0"/>
                  <a:t> The </a:t>
                </a:r>
                <a:r>
                  <a:rPr lang="en-US" sz="1800" dirty="0" smtClean="0">
                    <a:solidFill>
                      <a:schemeClr val="accent2"/>
                    </a:solidFill>
                  </a:rPr>
                  <a:t>trace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sz="1800" dirty="0" smtClean="0"/>
                  <a:t> 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latin typeface="Cambria Math" charset="0"/>
                      </a:rPr>
                      <m:t>Tr</m:t>
                    </m:r>
                    <m:r>
                      <a:rPr lang="en-US" sz="1800" i="1" dirty="0" smtClean="0">
                        <a:latin typeface="Cambria Math" charset="0"/>
                      </a:rPr>
                      <m:t>(</m:t>
                    </m:r>
                    <m:r>
                      <a:rPr lang="en-US" sz="1800" b="1" i="0" dirty="0" smtClean="0">
                        <a:latin typeface="Cambria Math" charset="0"/>
                      </a:rPr>
                      <m:t>𝐀</m:t>
                    </m:r>
                    <m:r>
                      <a:rPr lang="en-US" sz="1800" i="1" dirty="0" smtClean="0">
                        <a:latin typeface="Cambria Math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795" b="-18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97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Principal Component Analysis (PCA)</a:t>
                </a:r>
              </a:p>
              <a:p>
                <a:pPr marL="0" lvl="1" indent="0">
                  <a:buNone/>
                </a:pPr>
                <a:r>
                  <a:rPr lang="en-US" sz="2000" dirty="0"/>
                  <a:t>The PCA algorithm is completely defined by the orthogonal projection matrix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charset="0"/>
                      </a:rPr>
                      <m:t>𝐏</m:t>
                    </m:r>
                  </m:oMath>
                </a14:m>
                <a:r>
                  <a:rPr lang="en-US" sz="2000" dirty="0"/>
                  <a:t> that is the solution </a:t>
                </a:r>
                <a:r>
                  <a:rPr lang="en-US" sz="2000" dirty="0" smtClean="0"/>
                  <a:t>to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sz="200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000" b="1">
                                      <a:latin typeface="Cambria Math" charset="0"/>
                                    </a:rPr>
                                    <m:t>𝐏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𝒫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>
                                      <a:latin typeface="Cambria Math" charset="0"/>
                                    </a:rPr>
                                    <m:t>𝐏</m:t>
                                  </m:r>
                                  <m:r>
                                    <a:rPr lang="en-US" sz="2000" b="1" i="0" smtClean="0">
                                      <a:latin typeface="Cambria Math" charset="0"/>
                                    </a:rPr>
                                    <m:t>𝐗</m:t>
                                  </m:r>
                                  <m:r>
                                    <a:rPr lang="en-US" sz="2000" b="1" i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000" b="1" i="0" smtClean="0">
                                      <a:latin typeface="Cambria Math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dirty="0" smtClean="0">
                                <a:latin typeface="Cambria Math" charset="0"/>
                              </a:rPr>
                              <m:t>𝐀</m:t>
                            </m:r>
                          </m:e>
                        </m:d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denotes the </a:t>
                </a:r>
                <a:r>
                  <a:rPr lang="en-US" sz="2000" dirty="0" err="1" smtClean="0">
                    <a:solidFill>
                      <a:schemeClr val="accent2"/>
                    </a:solidFill>
                  </a:rPr>
                  <a:t>Frobenius</a:t>
                </a:r>
                <a:r>
                  <a:rPr lang="en-US" sz="2000" dirty="0" smtClean="0">
                    <a:solidFill>
                      <a:schemeClr val="accent2"/>
                    </a:solidFill>
                  </a:rPr>
                  <a:t> norm</a:t>
                </a:r>
                <a:r>
                  <a:rPr lang="en-US" sz="2000" dirty="0" smtClean="0"/>
                  <a:t> of matrix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smtClean="0"/>
                  <a:t>of dimension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, is defined </a:t>
                </a:r>
                <a:r>
                  <a:rPr lang="en-US" sz="2000" dirty="0" smtClean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 smtClean="0">
                                  <a:latin typeface="Cambria Math" charset="0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s-I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s-I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ra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mr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0" smtClean="0">
                                      <a:latin typeface="Cambria Math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1" i="0" smtClean="0">
                                  <a:latin typeface="Cambria Math" charset="0"/>
                                </a:rPr>
                                <m:t>𝐀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Note: </a:t>
                </a:r>
                <a:r>
                  <a:rPr lang="en-US" sz="2000" dirty="0" smtClean="0"/>
                  <a:t>the </a:t>
                </a:r>
                <a:r>
                  <a:rPr lang="en-US" sz="2000" dirty="0" err="1" smtClean="0"/>
                  <a:t>Frobenius</a:t>
                </a:r>
                <a:r>
                  <a:rPr lang="en-US" sz="2000" dirty="0" smtClean="0"/>
                  <a:t> norm is invariant under rotations, is identical to that Euclidean norm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and is often easier to compute than induced norms</a:t>
                </a:r>
                <a:endParaRPr lang="en-US" sz="2000" b="1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65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Principal Component Analysis (PCA)</a:t>
                </a:r>
              </a:p>
              <a:p>
                <a:pPr marL="0" lvl="1" indent="0">
                  <a:spcAft>
                    <a:spcPts val="900"/>
                  </a:spcAft>
                  <a:buNone/>
                </a:pPr>
                <a:r>
                  <a:rPr lang="en-US" sz="1600" dirty="0" smtClean="0"/>
                  <a:t>Rearrange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mr-I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mr-I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mr-IN" sz="160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1">
                                    <a:latin typeface="Cambria Math" charset="0"/>
                                  </a:rPr>
                                  <m:t>𝐏</m:t>
                                </m:r>
                                <m:r>
                                  <a:rPr lang="en-US" sz="1600" i="1">
                                    <a:latin typeface="Cambria Math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mr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𝐏</m:t>
                                </m:r>
                                <m:r>
                                  <a:rPr lang="en-US" sz="1600" b="1">
                                    <a:latin typeface="Cambria Math" charset="0"/>
                                  </a:rPr>
                                  <m:t>𝐗</m:t>
                                </m:r>
                                <m:r>
                                  <a:rPr lang="en-US" sz="1600" b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600" b="1">
                                    <a:latin typeface="Cambria Math" charset="0"/>
                                  </a:rPr>
                                  <m:t>𝐗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 smtClean="0"/>
                  <a:t> to simplify the optimization:</a:t>
                </a:r>
                <a:endParaRPr lang="en-US" sz="16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mr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𝐏𝐗</m:t>
                              </m:r>
                              <m:r>
                                <a:rPr lang="en-US" sz="1600" b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600" b="1">
                                  <a:latin typeface="Cambria Math" charset="0"/>
                                </a:rPr>
                                <m:t>𝐗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sz="1600" b="1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𝐏𝐗</m:t>
                                  </m:r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mr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𝐏𝐗</m:t>
                              </m:r>
                              <m:r>
                                <a:rPr lang="en-US" sz="1600" b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600" b="1">
                                  <a:latin typeface="Cambria Math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1">
                              <a:latin typeface="Cambria Math" charset="0"/>
                            </a:rPr>
                            <m:t>𝐗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>
                              <a:latin typeface="Cambria Math" charset="0"/>
                            </a:rPr>
                            <m:t>𝐏𝐗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>
                              <a:latin typeface="Cambria Math" charset="0"/>
                            </a:rPr>
                            <m:t>𝐗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>
                              <a:latin typeface="Cambria Math" charset="0"/>
                            </a:rPr>
                            <m:t>𝐏𝐗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>
                              <a:latin typeface="Cambria Math" charset="0"/>
                            </a:rPr>
                            <m:t>𝐗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16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Idempotent</m:t>
                      </m:r>
                      <m:r>
                        <a:rPr lang="en-US" sz="16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matrix</m:t>
                      </m:r>
                      <m:r>
                        <a:rPr lang="en-US" sz="16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>
                              <a:latin typeface="Cambria Math" charset="0"/>
                            </a:rPr>
                            <m:t>𝐏𝐗</m:t>
                          </m:r>
                        </m:e>
                      </m:d>
                      <m:r>
                        <a:rPr lang="en-US" sz="1600" b="1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1">
                              <a:latin typeface="Cambria Math" charset="0"/>
                            </a:rPr>
                            <m:t>𝐗</m:t>
                          </m:r>
                        </m:e>
                      </m:d>
                      <m:r>
                        <a:rPr lang="en-US" sz="1600" b="0" i="0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6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Linearity</m:t>
                      </m:r>
                      <m:r>
                        <a:rPr lang="en-US" sz="16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 smtClean="0">
                  <a:solidFill>
                    <a:schemeClr val="accent2">
                      <a:lumMod val="75000"/>
                    </a:schemeClr>
                  </a:solidFill>
                  <a:latin typeface="Cambria Math" charset="0"/>
                </a:endParaRPr>
              </a:p>
              <a:p>
                <a:pPr marL="0" lvl="1" indent="0">
                  <a:lnSpc>
                    <a:spcPct val="160000"/>
                  </a:lnSpc>
                  <a:spcAft>
                    <a:spcPts val="1200"/>
                  </a:spcAft>
                  <a:buNone/>
                </a:pPr>
                <a:r>
                  <a:rPr lang="en-US" sz="1600" dirty="0" smtClean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Tr</m:t>
                    </m:r>
                    <m:d>
                      <m:dPr>
                        <m:begChr m:val="["/>
                        <m:endChr m:val="]"/>
                        <m:ctrlPr>
                          <a:rPr lang="mr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>
                                <a:latin typeface="Cambria Math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6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1">
                            <a:latin typeface="Cambria Math" charset="0"/>
                          </a:rPr>
                          <m:t>𝐗</m:t>
                        </m:r>
                      </m:e>
                    </m:d>
                    <m:r>
                      <a:rPr lang="en-US" sz="160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b="0" dirty="0" smtClean="0"/>
                  <a:t>is constant with respect to 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 charset="0"/>
                      </a:rPr>
                      <m:t>𝐏</m:t>
                    </m:r>
                  </m:oMath>
                </a14:m>
                <a:r>
                  <a:rPr lang="en-US" sz="1600" dirty="0" smtClean="0"/>
                  <a:t>,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we have the equivalent optimization problem:</a:t>
                </a:r>
                <a:r>
                  <a:rPr lang="en-US" sz="1600" b="1" dirty="0" smtClean="0">
                    <a:latin typeface="Cambria Math" charset="0"/>
                  </a:rPr>
                  <a:t> </a:t>
                </a:r>
                <a:r>
                  <a:rPr lang="en-US" sz="1600" b="1" dirty="0" smtClean="0">
                    <a:latin typeface="Cambria Math" charset="0"/>
                  </a:rPr>
                  <a:t/>
                </a:r>
                <a:br>
                  <a:rPr lang="en-US" sz="1600" b="1" dirty="0" smtClean="0">
                    <a:latin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mr-I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sz="160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𝐏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𝒫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𝐏𝐗</m:t>
                                  </m:r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mr-I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16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>
                                  <a:latin typeface="Cambria Math" charset="0"/>
                                </a:rPr>
                                <m:t>𝐏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Tr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mr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>
                                  <a:latin typeface="Cambria Math" charset="0"/>
                                </a:rPr>
                                <m:t>𝐏𝐗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0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Principal Component Analysis (PCA)</a:t>
                </a:r>
              </a:p>
              <a:p>
                <a:pPr marL="0" lvl="1" indent="0">
                  <a:spcAft>
                    <a:spcPts val="1200"/>
                  </a:spcAft>
                  <a:buNone/>
                </a:pPr>
                <a:r>
                  <a:rPr lang="en-US" sz="2000" dirty="0" smtClean="0"/>
                  <a:t>Utilizing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charset="0"/>
                      </a:rPr>
                      <m:t>𝐏</m:t>
                    </m:r>
                    <m:r>
                      <a:rPr lang="en-US" sz="2000" dirty="0">
                        <a:latin typeface="Cambria Math" charset="0"/>
                      </a:rPr>
                      <m:t>=</m:t>
                    </m:r>
                    <m:r>
                      <a:rPr lang="en-US" sz="2000" b="1" dirty="0">
                        <a:latin typeface="Cambria Math" charset="0"/>
                      </a:rPr>
                      <m:t>𝐔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 charset="0"/>
                          </a:rPr>
                          <m:t>𝐔</m:t>
                        </m:r>
                      </m:e>
                      <m:sup>
                        <m:r>
                          <a:rPr lang="en-US" sz="2000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charset="0"/>
                      </a:rPr>
                      <m:t>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contains </a:t>
                </a:r>
                <a:r>
                  <a:rPr lang="en-US" sz="2000" dirty="0"/>
                  <a:t>orthogonal </a:t>
                </a:r>
                <a:r>
                  <a:rPr lang="en-US" sz="2000" dirty="0" smtClean="0"/>
                  <a:t>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>
                                <a:latin typeface="Cambria Math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000" b="1">
                            <a:latin typeface="Cambria Math" charset="0"/>
                          </a:rPr>
                          <m:t>𝐮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 smtClean="0"/>
                  <a:t>,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charset="0"/>
                      </a:rPr>
                      <m:t>Tr</m:t>
                    </m:r>
                    <m:d>
                      <m:dPr>
                        <m:begChr m:val="["/>
                        <m:endChr m:val="]"/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latin typeface="Cambria Math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1">
                            <a:latin typeface="Cambria Math" charset="0"/>
                          </a:rPr>
                          <m:t>𝐏𝐗</m:t>
                        </m:r>
                      </m:e>
                    </m:d>
                  </m:oMath>
                </a14:m>
                <a:r>
                  <a:rPr lang="en-US" sz="2000" dirty="0" smtClean="0"/>
                  <a:t> yields:</a:t>
                </a:r>
                <a:endParaRPr lang="en-US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>
                              <a:latin typeface="Cambria Math" charset="0"/>
                            </a:rPr>
                            <m:t>𝐏𝐗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 i="0" smtClean="0">
                              <a:latin typeface="Cambria Math" charset="0"/>
                            </a:rPr>
                            <m:t>𝐔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latin typeface="Cambria Math" charset="0"/>
                                </a:rPr>
                                <m:t>𝐔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>
                              <a:latin typeface="Cambria Math" charset="0"/>
                            </a:rPr>
                            <m:t>𝐗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𝐔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>
                              <a:latin typeface="Cambria Math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>
                              <a:latin typeface="Cambria Math" charset="0"/>
                            </a:rPr>
                            <m:t>𝐔</m:t>
                          </m:r>
                        </m:e>
                      </m:d>
                      <m:r>
                        <a:rPr lang="en-US" sz="2000" b="1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1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Cyclic</m:t>
                      </m:r>
                      <m:r>
                        <a:rPr lang="en-US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permutation</m:t>
                      </m:r>
                      <m:r>
                        <a:rPr lang="en-US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within</m:t>
                      </m:r>
                      <m:r>
                        <a:rPr lang="en-US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  <m:r>
                        <a:rPr lang="en-US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0" smtClean="0">
                                  <a:latin typeface="Cambria Math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b="1">
                              <a:latin typeface="Cambria Math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en-US" sz="2000" b="1" i="1" dirty="0" smtClean="0">
                    <a:latin typeface="Cambria Math" charset="0"/>
                  </a:rPr>
                  <a:t/>
                </a:r>
                <a:br>
                  <a:rPr lang="en-US" sz="2000" b="1" i="1" dirty="0" smtClean="0">
                    <a:latin typeface="Cambria Math" charset="0"/>
                  </a:rPr>
                </a:br>
                <a:endParaRPr lang="en-US" sz="2000" b="1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Question: </a:t>
                </a:r>
                <a:r>
                  <a:rPr lang="en-US" sz="2000" dirty="0" smtClean="0"/>
                  <a:t>How </a:t>
                </a:r>
                <a:r>
                  <a:rPr lang="en-US" sz="2000" dirty="0" smtClean="0"/>
                  <a:t>do we </a:t>
                </a:r>
                <a:r>
                  <a:rPr lang="en-US" sz="2000" dirty="0" smtClean="0"/>
                  <a:t>maximize</a:t>
                </a:r>
                <a:r>
                  <a:rPr lang="en-US" sz="2000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</a:rPr>
                          <m:t>𝑖</m:t>
                        </m:r>
                        <m:r>
                          <a:rPr lang="en-US" sz="20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>
                                <a:latin typeface="Cambria Math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000" b="1">
                            <a:latin typeface="Cambria Math" charset="0"/>
                          </a:rPr>
                          <m:t>𝐗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latin typeface="Cambria Math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>
                    <a:latin typeface="Cambria Math" charset="0"/>
                  </a:rPr>
                  <a:t>?</a:t>
                </a:r>
                <a:endParaRPr lang="en-US" sz="2000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Approach: </a:t>
                </a:r>
                <a:r>
                  <a:rPr lang="en-US" sz="2000" dirty="0" smtClean="0"/>
                  <a:t>Utilize </a:t>
                </a:r>
                <a:r>
                  <a:rPr lang="en-US" sz="2000" dirty="0" err="1" smtClean="0"/>
                  <a:t>eigendecomposition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and </a:t>
                </a:r>
                <a:r>
                  <a:rPr lang="en-US" sz="2000" dirty="0"/>
                  <a:t>the Raleigh </a:t>
                </a:r>
                <a:r>
                  <a:rPr lang="en-US" sz="2000" dirty="0" smtClean="0"/>
                  <a:t>quotient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 b="-10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6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err="1" smtClean="0"/>
                  <a:t>Eigendecomposition</a:t>
                </a:r>
                <a:r>
                  <a:rPr lang="en-US" sz="2000" b="1" dirty="0" smtClean="0"/>
                  <a:t> and the Raleigh quotient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Recall that for a matrix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charset="0"/>
                      </a:rPr>
                      <m:t>𝐀</m:t>
                    </m:r>
                    <m:r>
                      <a:rPr lang="en-US" sz="2000" b="1" i="1" dirty="0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the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 eigenvalues are given by the roots of the expression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dirty="0">
                                  <a:latin typeface="Cambria Math" charset="0"/>
                                </a:rPr>
                                <m:t>𝐀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</a:rPr>
                                <m:t>𝜆</m:t>
                              </m:r>
                              <m:r>
                                <a:rPr lang="en-US" sz="2000" b="1" i="0" dirty="0" smtClean="0">
                                  <a:latin typeface="Cambria Math" charset="0"/>
                                </a:rPr>
                                <m:t>𝐈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Note: </a:t>
                </a:r>
                <a:endParaRPr lang="en-US" sz="2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dirty="0">
                                <a:latin typeface="Cambria Math" charset="0"/>
                              </a:rPr>
                              <m:t>𝐀</m:t>
                            </m:r>
                            <m:r>
                              <a:rPr lang="en-US" sz="20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charset="0"/>
                              </a:rPr>
                              <m:t>𝜆</m:t>
                            </m:r>
                            <m:r>
                              <a:rPr lang="en-US" sz="2000" b="1" dirty="0">
                                <a:latin typeface="Cambria Math" charset="0"/>
                              </a:rPr>
                              <m:t>𝐈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/>
                  <a:t> is 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degree polynomial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Also, </a:t>
                </a:r>
                <a:r>
                  <a:rPr lang="en-US" sz="2000" dirty="0" smtClean="0"/>
                  <a:t>the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associated </a:t>
                </a:r>
                <a:r>
                  <a:rPr lang="en-US" sz="2000" dirty="0" smtClean="0"/>
                  <a:t>with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charset="0"/>
                      </a:rPr>
                      <m:t>(</m:t>
                    </m:r>
                    <m:r>
                      <a:rPr lang="en-US" sz="2000" i="1" dirty="0">
                        <a:latin typeface="Cambria Math" charset="0"/>
                      </a:rPr>
                      <m:t>𝑖</m:t>
                    </m:r>
                    <m:r>
                      <a:rPr lang="en-US" sz="2000" i="1" dirty="0">
                        <a:latin typeface="Cambria Math" charset="0"/>
                      </a:rPr>
                      <m:t>=1,…,</m:t>
                    </m:r>
                    <m:r>
                      <a:rPr lang="en-US" sz="2000" i="1" dirty="0">
                        <a:latin typeface="Cambria Math" charset="0"/>
                      </a:rPr>
                      <m:t>𝑀</m:t>
                    </m:r>
                    <m:r>
                      <a:rPr lang="en-US" sz="2000" b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ust satisfy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charset="0"/>
                        </a:rPr>
                        <m:t>𝐀</m:t>
                      </m:r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1" i="0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1" i="0" dirty="0" smtClean="0"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Observation: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charset="0"/>
                      </a:rPr>
                      <m:t>𝐀</m:t>
                    </m:r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simply a scaling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i.e., the length of the vector is changed but not the direction</a:t>
                </a:r>
                <a:endParaRPr lang="en-US" sz="2000" b="1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1795" r="-1111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5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Eigendecomposition</a:t>
                </a:r>
                <a:r>
                  <a:rPr lang="en-US" sz="2000" b="1" dirty="0" smtClean="0"/>
                  <a:t> and the Raleigh quotient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Raleigh quotient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charset="0"/>
                            </a:rPr>
                            <m:t>𝐀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mr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mr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 i="0" smtClean="0">
                              <a:latin typeface="Cambria Math" charset="0"/>
                            </a:rPr>
                            <m:t>𝐀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den>
                      </m:f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To obtain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200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latin typeface="Cambria Math" charset="0"/>
                              </a:rPr>
                              <m:t>𝐀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/>
                  <a:t>, we can rewrite the optimization problem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lim>
                          </m:limLow>
                          <m:r>
                            <a:rPr lang="en-US" sz="2000" b="1" i="1" smtClean="0">
                              <a:latin typeface="Cambria Math" charset="0"/>
                            </a:rPr>
                            <m:t> </m:t>
                          </m:r>
                        </m:fName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>
                              <a:latin typeface="Cambria Math" charset="0"/>
                            </a:rPr>
                            <m:t>𝐀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func>
                      <m:r>
                        <a:rPr lang="en-US" sz="2000" b="1" i="1" smtClean="0">
                          <a:latin typeface="Cambria Math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charset="0"/>
                        </a:rPr>
                        <m:t>subject</m:t>
                      </m:r>
                      <m:r>
                        <a:rPr lang="en-US" sz="2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charset="0"/>
                        </a:rPr>
                        <m:t>to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000" b="1" i="0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b="0" i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Note: </a:t>
                </a:r>
                <a:r>
                  <a:rPr lang="en-US" sz="2000" dirty="0" smtClean="0"/>
                  <a:t>To </a:t>
                </a:r>
                <a:r>
                  <a:rPr lang="en-US" sz="2000" dirty="0" smtClean="0"/>
                  <a:t>solve this problem we can use Lagrange multipliers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28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Eigendecomposition</a:t>
                </a:r>
                <a:r>
                  <a:rPr lang="en-US" sz="2000" b="1" dirty="0" smtClean="0"/>
                  <a:t> and the Raleigh quotient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 err="1" smtClean="0"/>
                  <a:t>Lagrangian</a:t>
                </a:r>
                <a:r>
                  <a:rPr lang="en-US" sz="2000" dirty="0" smtClean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𝐲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>
                          <a:latin typeface="Cambria Math" charset="0"/>
                        </a:rPr>
                        <m:t>𝐀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𝐲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𝜆</m:t>
                      </m:r>
                      <m:d>
                        <m:dPr>
                          <m:ctrlPr>
                            <a:rPr lang="mr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charset="0"/>
                            </a:rPr>
                            <m:t>𝐲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To find the optimal solution we must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mr-IN" sz="2000" i="1" smtClean="0">
                            <a:latin typeface="Cambria Math" charset="0"/>
                          </a:rPr>
                          <m:t>𝜕</m:t>
                        </m:r>
                        <m:r>
                          <a:rPr lang="mr-IN" sz="2000" b="1" i="1" smtClean="0">
                            <a:latin typeface="Cambria Math" charset="0"/>
                          </a:rPr>
                          <m:t>𝐲</m:t>
                        </m:r>
                      </m:den>
                    </m:f>
                    <m:r>
                      <a:rPr lang="en-US" sz="2000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mr-IN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mr-IN" sz="2000" b="1" i="1" smtClean="0">
                              <a:latin typeface="Cambria Math" charset="0"/>
                            </a:rPr>
                            <m:t>𝐲</m:t>
                          </m:r>
                        </m:den>
                      </m:f>
                      <m:r>
                        <m:rPr>
                          <m:aln/>
                        </m:rP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20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mr-IN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mr-IN" sz="2000" b="1" i="1" smtClean="0">
                              <a:latin typeface="Cambria Math" charset="0"/>
                            </a:rPr>
                            <m:t>𝐲</m:t>
                          </m:r>
                        </m:den>
                      </m:f>
                      <m:d>
                        <m:dPr>
                          <m:ctrlPr>
                            <a:rPr lang="mr-I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>
                              <a:latin typeface="Cambria Math" charset="0"/>
                            </a:rPr>
                            <m:t>𝐀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𝐲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20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mr-IN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mr-IN" sz="2000" b="1" i="1" smtClean="0">
                              <a:latin typeface="Cambria Math" charset="0"/>
                            </a:rPr>
                            <m:t>𝐲</m:t>
                          </m:r>
                        </m:den>
                      </m:f>
                      <m:d>
                        <m:d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charset="0"/>
                            </a:rPr>
                            <m:t>𝐲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1">
                          <a:latin typeface="Cambria Math" charset="0"/>
                        </a:rPr>
                        <m:t>𝐀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𝐲</m:t>
                      </m:r>
                      <m:r>
                        <a:rPr lang="en-US" sz="2000" b="1" i="0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𝜆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𝐲</m:t>
                      </m:r>
                    </m:oMath>
                  </m:oMathPara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:endParaRPr lang="en-US" sz="2000" b="0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Therefore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mr-IN" sz="2000" b="1" i="1" smtClean="0">
                            <a:latin typeface="Cambria Math" charset="0"/>
                          </a:rPr>
                          <m:t>𝐲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charset="0"/>
                      </a:rPr>
                      <m:t>2</m:t>
                    </m:r>
                    <m:r>
                      <a:rPr lang="en-US" sz="2000" b="1">
                        <a:latin typeface="Cambria Math" charset="0"/>
                      </a:rPr>
                      <m:t>𝐀</m:t>
                    </m:r>
                    <m:r>
                      <a:rPr lang="en-US" sz="2000" b="1" i="1" smtClean="0">
                        <a:latin typeface="Cambria Math" charset="0"/>
                      </a:rPr>
                      <m:t>𝐲</m:t>
                    </m:r>
                    <m:r>
                      <a:rPr lang="en-US" sz="2000" b="1">
                        <a:latin typeface="Cambria Math" charset="0"/>
                      </a:rPr>
                      <m:t>−</m:t>
                    </m:r>
                    <m:r>
                      <a:rPr lang="en-US" sz="2000" i="1">
                        <a:latin typeface="Cambria Math" charset="0"/>
                      </a:rPr>
                      <m:t>2</m:t>
                    </m:r>
                    <m:r>
                      <a:rPr lang="en-US" sz="2000" i="1">
                        <a:latin typeface="Cambria Math" charset="0"/>
                      </a:rPr>
                      <m:t>𝜆</m:t>
                    </m:r>
                    <m:r>
                      <a:rPr lang="en-US" sz="2000" b="1" i="1" smtClean="0">
                        <a:latin typeface="Cambria Math" charset="0"/>
                      </a:rPr>
                      <m:t>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charset="0"/>
                        </a:rPr>
                        <m:t>𝐀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𝐲</m:t>
                      </m:r>
                      <m: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𝜆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𝐲</m:t>
                      </m:r>
                      <m:r>
                        <a:rPr lang="en-US" sz="2000" b="1" i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hich corresponds to the definition of eigenvalues and </a:t>
                </a:r>
                <a:r>
                  <a:rPr lang="en-US" sz="2000" dirty="0" smtClean="0"/>
                  <a:t>eigenvectors, i.e., there are multiple solutions, each corresponding to an eigenvector/eigenvalue pair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436" r="-667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98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225216</TotalTime>
  <Words>820</Words>
  <Application>Microsoft Office PowerPoint</Application>
  <PresentationFormat>On-screen Show (16:9)</PresentationFormat>
  <Paragraphs>154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Mangal</vt:lpstr>
      <vt:lpstr>Office Theme</vt:lpstr>
      <vt:lpstr>Modern Machine Learning — 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Example: simple PCA illustration</vt:lpstr>
      <vt:lpstr>Example: Handwritten Digits</vt:lpstr>
      <vt:lpstr>Example: Handwritten Digits</vt:lpstr>
      <vt:lpstr>Example: Eigenfaces</vt:lpstr>
      <vt:lpstr>Principal Component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Barner</dc:creator>
  <cp:lastModifiedBy>Barner, Kenneth E.</cp:lastModifiedBy>
  <cp:revision>955</cp:revision>
  <dcterms:created xsi:type="dcterms:W3CDTF">2013-01-03T21:27:43Z</dcterms:created>
  <dcterms:modified xsi:type="dcterms:W3CDTF">2017-03-26T19:45:24Z</dcterms:modified>
</cp:coreProperties>
</file>