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13" r:id="rId3"/>
    <p:sldId id="304" r:id="rId4"/>
    <p:sldId id="305" r:id="rId5"/>
    <p:sldId id="306" r:id="rId6"/>
    <p:sldId id="308" r:id="rId7"/>
    <p:sldId id="318" r:id="rId8"/>
    <p:sldId id="309" r:id="rId9"/>
    <p:sldId id="310" r:id="rId10"/>
    <p:sldId id="312" r:id="rId11"/>
    <p:sldId id="315" r:id="rId12"/>
    <p:sldId id="314" r:id="rId13"/>
    <p:sldId id="31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Barner" initials="K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A8"/>
    <a:srgbClr val="013D7D"/>
    <a:srgbClr val="FFFDAF"/>
    <a:srgbClr val="00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4" autoAdjust="0"/>
    <p:restoredTop sz="94940" autoAdjust="0"/>
  </p:normalViewPr>
  <p:slideViewPr>
    <p:cSldViewPr>
      <p:cViewPr varScale="1">
        <p:scale>
          <a:sx n="149" d="100"/>
          <a:sy n="149" d="100"/>
        </p:scale>
        <p:origin x="184" y="4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5E7C9-5D4F-614A-921D-C489325FF677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1797-899B-2642-AA0F-D80DDB75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13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9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9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3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91797-899B-2642-AA0F-D80DDB752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1456"/>
            <a:ext cx="3810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99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-95250"/>
            <a:ext cx="4495800" cy="8262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7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-95250"/>
            <a:ext cx="4572000" cy="8262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52CD-79FD-4C78-A17F-7707F2493CE4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A52CD-79FD-4C78-A17F-7707F2493CE4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F03E-E2AB-42A6-A721-61F126724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0" y="5715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8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Modern Machine Learning —</a:t>
            </a:r>
            <a:br>
              <a:rPr lang="en-US" sz="2800" dirty="0" smtClean="0"/>
            </a:br>
            <a:r>
              <a:rPr lang="en-US" sz="2800" dirty="0" smtClean="0"/>
              <a:t>Kernel Principal Component Analysis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Kenneth E. </a:t>
            </a:r>
            <a:r>
              <a:rPr lang="en-US" dirty="0" err="1"/>
              <a:t>Barner</a:t>
            </a:r>
            <a:endParaRPr lang="en-US" dirty="0"/>
          </a:p>
          <a:p>
            <a:r>
              <a:rPr lang="en-US" dirty="0"/>
              <a:t>Department of Electrical and Computer Engineering</a:t>
            </a:r>
          </a:p>
          <a:p>
            <a:r>
              <a:rPr lang="en-US" dirty="0"/>
              <a:t>University of Delaware</a:t>
            </a:r>
          </a:p>
        </p:txBody>
      </p:sp>
    </p:spTree>
    <p:extLst>
      <p:ext uri="{BB962C8B-B14F-4D97-AF65-F5344CB8AC3E}">
        <p14:creationId xmlns:p14="http://schemas.microsoft.com/office/powerpoint/2010/main" val="2723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solidFill>
                  <a:prstClr val="white"/>
                </a:solidFill>
              </a:rPr>
              <a:t>Kernel Principal Component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575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KPCA </a:t>
                </a:r>
                <a:r>
                  <a:rPr lang="en-US" sz="1600" b="1" dirty="0"/>
                  <a:t>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/>
                  <a:t>I</a:t>
                </a:r>
                <a:r>
                  <a:rPr lang="en-US" sz="1600" b="1" dirty="0"/>
                  <a:t>nput: </a:t>
                </a:r>
                <a:r>
                  <a:rPr lang="en-US" sz="1600" dirty="0"/>
                  <a:t>Training set 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 charset="0"/>
                      </a:rPr>
                      <m:t>𝐗</m:t>
                    </m:r>
                    <m:r>
                      <a:rPr lang="en-US" sz="160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 smtClean="0"/>
                  <a:t>Form the matrix 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 charset="0"/>
                        <a:ea typeface="Cambria Math" charset="0"/>
                        <a:cs typeface="Cambria Math" charset="0"/>
                      </a:rPr>
                      <m:t>𝐊</m:t>
                    </m:r>
                  </m:oMath>
                </a14:m>
                <a:r>
                  <a:rPr lang="en-US" sz="1600" dirty="0" smtClean="0"/>
                  <a:t>,</a:t>
                </a:r>
                <a:r>
                  <a:rPr lang="en-US" sz="1600" dirty="0"/>
                  <a:t> whose </a:t>
                </a:r>
                <a:r>
                  <a:rPr lang="en-US" sz="1600" dirty="0" smtClean="0"/>
                  <a:t>elements </a:t>
                </a:r>
                <a:r>
                  <a:rPr lang="en-US" sz="1600" dirty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=</m:t>
                    </m:r>
                    <m:r>
                      <a:rPr lang="en-US" sz="1600" i="1">
                        <a:latin typeface="Cambria Math" charset="0"/>
                      </a:rPr>
                      <m:t>𝐾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charset="0"/>
                      </a:rPr>
                      <m:t>=</m:t>
                    </m:r>
                    <m:r>
                      <a:rPr lang="en-US" sz="1600" i="1">
                        <a:latin typeface="Cambria Math" charset="0"/>
                      </a:rPr>
                      <m:t>h</m:t>
                    </m:r>
                    <m:sSup>
                      <m:s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 smtClean="0"/>
                  <a:t>Center the kernel matrix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 charset="0"/>
                          </a:rPr>
                          <m:t>𝐊</m:t>
                        </m:r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𝑐</m:t>
                        </m:r>
                      </m:sup>
                    </m:sSup>
                    <m:r>
                      <m:rPr>
                        <m:aln/>
                      </m:rPr>
                      <a:rPr lang="en-US" sz="1600" i="1">
                        <a:latin typeface="Cambria Math" charset="0"/>
                      </a:rPr>
                      <m:t>=</m:t>
                    </m:r>
                    <m:r>
                      <a:rPr lang="en-US" sz="1600" b="1">
                        <a:latin typeface="Cambria Math" charset="0"/>
                        <a:ea typeface="Cambria Math" charset="0"/>
                        <a:cs typeface="Cambria Math" charset="0"/>
                      </a:rPr>
                      <m:t>𝐊</m:t>
                    </m:r>
                    <m:r>
                      <a:rPr lang="en-US" sz="1600" b="1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16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 charset="0"/>
                          </a:rPr>
                          <m:t>𝟏</m:t>
                        </m:r>
                      </m:e>
                      <m:sub>
                        <m:r>
                          <a:rPr lang="en-US" sz="1600" i="1" dirty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sz="1600" b="1" dirty="0">
                        <a:latin typeface="Cambria Math" charset="0"/>
                      </a:rPr>
                      <m:t>𝐊</m:t>
                    </m:r>
                    <m:r>
                      <a:rPr lang="en-US" sz="1600" b="1" i="1">
                        <a:latin typeface="Cambria Math" charset="0"/>
                      </a:rPr>
                      <m:t>−</m:t>
                    </m:r>
                    <m:r>
                      <a:rPr lang="en-US" sz="1600" b="1">
                        <a:latin typeface="Cambria Math" charset="0"/>
                      </a:rPr>
                      <m:t>𝐊</m:t>
                    </m:r>
                    <m:sSub>
                      <m:sSubPr>
                        <m:ctrlPr>
                          <a:rPr lang="en-US" sz="16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 charset="0"/>
                          </a:rPr>
                          <m:t>𝟏</m:t>
                        </m:r>
                      </m:e>
                      <m:sub>
                        <m:r>
                          <a:rPr lang="en-US" sz="1600" i="1" dirty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sz="1600" b="1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6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 charset="0"/>
                          </a:rPr>
                          <m:t>𝟏</m:t>
                        </m:r>
                      </m:e>
                      <m:sub>
                        <m:r>
                          <a:rPr lang="en-US" sz="1600" i="1" dirty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sz="1600" b="1">
                        <a:latin typeface="Cambria Math" charset="0"/>
                      </a:rPr>
                      <m:t>𝐊</m:t>
                    </m:r>
                    <m:sSub>
                      <m:sSubPr>
                        <m:ctrlPr>
                          <a:rPr lang="en-US" sz="16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 charset="0"/>
                          </a:rPr>
                          <m:t>𝟏</m:t>
                        </m:r>
                      </m:e>
                      <m:sub>
                        <m:r>
                          <a:rPr lang="en-US" sz="1600" i="1" dirty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sz="1600" b="1" i="1" dirty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 charset="0"/>
                          </a:rPr>
                          <m:t>𝟏</m:t>
                        </m:r>
                      </m:e>
                      <m:sub>
                        <m:r>
                          <a:rPr lang="en-US" sz="1600" i="1" dirty="0">
                            <a:latin typeface="Cambria Math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is </a:t>
                </a:r>
                <a:r>
                  <a:rPr lang="en-US" sz="1600" dirty="0"/>
                  <a:t>an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𝑀</m:t>
                    </m:r>
                    <m:r>
                      <a:rPr lang="en-US" sz="1600" i="1">
                        <a:latin typeface="Cambria Math" charset="0"/>
                      </a:rPr>
                      <m:t>×</m:t>
                    </m:r>
                    <m:r>
                      <a:rPr lang="en-US" sz="1600" i="1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1600" dirty="0"/>
                  <a:t> matrix with elements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1/</m:t>
                    </m:r>
                    <m:r>
                      <a:rPr lang="en-US" sz="1600" i="1">
                        <a:latin typeface="Cambria Math" charset="0"/>
                      </a:rPr>
                      <m:t>𝑀</m:t>
                    </m:r>
                  </m:oMath>
                </a14:m>
                <a:endParaRPr lang="en-US" sz="1600" b="1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/>
                  <a:t>Perform </a:t>
                </a:r>
                <a:r>
                  <a:rPr lang="en-US" sz="1600" dirty="0" err="1" smtClean="0"/>
                  <a:t>eigendecomposition</a:t>
                </a:r>
                <a:r>
                  <a:rPr lang="en-US" sz="16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 charset="0"/>
                          </a:rPr>
                          <m:t>𝐊</m:t>
                        </m:r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𝑐</m:t>
                        </m:r>
                      </m:sup>
                    </m:sSup>
                    <m:r>
                      <a:rPr lang="en-US" sz="16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  <m:r>
                      <m:rPr>
                        <m:aln/>
                      </m:rPr>
                      <a:rPr lang="en-US" sz="16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acc>
                    <m:r>
                      <a:rPr lang="en-US" sz="16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</m:oMath>
                </a14:m>
                <a:r>
                  <a:rPr lang="en-US" sz="1600" dirty="0" smtClean="0"/>
                  <a:t> (or equivalently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 charset="0"/>
                          </a:rPr>
                          <m:t>𝐊</m:t>
                        </m:r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𝑐</m:t>
                        </m:r>
                      </m:sup>
                    </m:sSup>
                    <m:r>
                      <a:rPr lang="en-US" sz="1600" b="1" dirty="0">
                        <a:latin typeface="Cambria Math" charset="0"/>
                      </a:rPr>
                      <m:t>=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𝚨</m:t>
                    </m:r>
                    <m:r>
                      <a:rPr lang="en-US" sz="16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𝚲</m:t>
                    </m:r>
                    <m:sSup>
                      <m:sSupPr>
                        <m:ctrlPr>
                          <a:rPr lang="en-US" sz="16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𝚨</m:t>
                        </m:r>
                      </m:e>
                      <m:sup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 smtClean="0"/>
                  <a:t>Stack </a:t>
                </a:r>
                <a:r>
                  <a:rPr lang="en-US" sz="1600" dirty="0"/>
                  <a:t>the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600" dirty="0"/>
                  <a:t> eigenvectors associated with the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600" dirty="0"/>
                  <a:t> largest eigenvalues (sorted in descending order) and stack them into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𝚨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600" dirty="0"/>
                  <a:t>Find the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600" dirty="0"/>
                  <a:t>-dimensional representation of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 charset="0"/>
                      </a:rPr>
                      <m:t>𝐗</m:t>
                    </m:r>
                  </m:oMath>
                </a14:m>
                <a:r>
                  <a:rPr lang="en-US" sz="1600" dirty="0" smtClean="0"/>
                  <a:t> in the feature space </a:t>
                </a:r>
                <a:r>
                  <a:rPr lang="en-US" sz="1600" i="1" dirty="0" smtClean="0"/>
                  <a:t>F</a:t>
                </a:r>
                <a:r>
                  <a:rPr lang="en-US" sz="1600" b="1" i="1" dirty="0" smtClean="0"/>
                  <a:t> </a:t>
                </a:r>
                <a:r>
                  <a:rPr lang="en-US" sz="1600" dirty="0" smtClean="0"/>
                  <a:t>as: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charset="0"/>
                            </a:rPr>
                            <m:t>𝐘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sz="160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𝚨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>
                              <a:latin typeface="Cambria Math" charset="0"/>
                            </a:rPr>
                            <m:t>𝐊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Note: </a:t>
                </a:r>
                <a:r>
                  <a:rPr lang="en-US" sz="1600" dirty="0" smtClean="0"/>
                  <a:t>For a new example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1" i="0" dirty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1600" b="1" dirty="0" smtClean="0"/>
                  <a:t> </a:t>
                </a:r>
                <a:r>
                  <a:rPr lang="en-US" sz="1600" dirty="0" smtClean="0"/>
                  <a:t>the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600" dirty="0"/>
                  <a:t>-dimensional representation </a:t>
                </a:r>
                <a:r>
                  <a:rPr lang="en-US" sz="1600" dirty="0" smtClean="0"/>
                  <a:t>is found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charset="0"/>
                          </a:rPr>
                          <m:t>𝐘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𝐹</m:t>
                        </m:r>
                      </m:sub>
                    </m:sSub>
                    <m:r>
                      <a:rPr lang="en-US" sz="160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1600" b="1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𝚨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1600" b="1" i="0" dirty="0" smtClean="0">
                        <a:latin typeface="Cambria Math" charset="0"/>
                      </a:rPr>
                      <m:t>𝐤</m:t>
                    </m:r>
                  </m:oMath>
                </a14:m>
                <a:r>
                  <a:rPr lang="en-US" sz="1600" dirty="0" smtClean="0"/>
                  <a:t>, where </a:t>
                </a:r>
                <a:br>
                  <a:rPr lang="en-US" sz="1600" dirty="0" smtClean="0"/>
                </a:br>
                <a14:m>
                  <m:oMath xmlns:m="http://schemas.openxmlformats.org/officeDocument/2006/math">
                    <m:r>
                      <a:rPr lang="en-US" sz="1600" b="1" i="0" dirty="0">
                        <a:latin typeface="Cambria Math" charset="0"/>
                      </a:rPr>
                      <m:t>𝐤</m:t>
                    </m:r>
                    <m:r>
                      <a:rPr lang="en-US" sz="1600" b="1" i="0" dirty="0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charset="0"/>
                      </a:rPr>
                      <m:t>,</m:t>
                    </m:r>
                    <m:r>
                      <a:rPr lang="en-US" sz="1600" b="1" i="0" dirty="0" smtClean="0">
                        <a:latin typeface="Cambria Math" charset="0"/>
                      </a:rPr>
                      <m:t>…,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sz="1600" b="1" i="0" dirty="0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600" b="0" i="1" dirty="0" smtClean="0">
                        <a:latin typeface="Cambria Math" charset="0"/>
                      </a:rPr>
                      <m:t>=</m:t>
                    </m:r>
                    <m:r>
                      <a:rPr lang="en-US" sz="1600" i="1">
                        <a:latin typeface="Cambria Math" charset="0"/>
                      </a:rPr>
                      <m:t>𝐾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Note: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dirty="0">
                        <a:latin typeface="Cambria Math" charset="0"/>
                      </a:rPr>
                      <m:t>𝐤</m:t>
                    </m:r>
                    <m:r>
                      <a:rPr lang="en-US" sz="1600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is assumed to be centered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57599"/>
              </a:xfrm>
              <a:blipFill>
                <a:blip r:embed="rId3"/>
                <a:stretch>
                  <a:fillRect l="-370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3733800" cy="3428999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Example:</a:t>
                </a:r>
                <a:r>
                  <a:rPr lang="en-US" dirty="0" smtClean="0"/>
                  <a:t> Consider three concentric point clouds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Observation: </a:t>
                </a:r>
                <a:r>
                  <a:rPr lang="en-US" dirty="0" smtClean="0"/>
                  <a:t>The classes are not linearly separable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Solution:</a:t>
                </a:r>
                <a:r>
                  <a:rPr lang="en-US" dirty="0" smtClean="0"/>
                  <a:t> Utilize KPCA to separate the classes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Investigate the performance of two different kernels</a:t>
                </a:r>
                <a:endParaRPr lang="en-US" b="1" dirty="0" smtClean="0"/>
              </a:p>
              <a:p>
                <a:r>
                  <a:rPr lang="en-US" dirty="0" smtClean="0"/>
                  <a:t>Polynomial kernel: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+1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Gaussian kernel: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3733800" cy="3428999"/>
              </a:xfrm>
              <a:blipFill>
                <a:blip r:embed="rId3"/>
                <a:stretch>
                  <a:fillRect l="-653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solidFill>
                  <a:prstClr val="white"/>
                </a:solidFill>
              </a:rPr>
              <a:t>Kernel Principal Component Analysis</a:t>
            </a:r>
            <a:endParaRPr lang="en-US" dirty="0"/>
          </a:p>
        </p:txBody>
      </p:sp>
      <p:sp>
        <p:nvSpPr>
          <p:cNvPr id="6" name="AutoShape 6" descr="k({\boldsymbol  {x}},{\boldsymbol  {y}})=({\boldsymbol  {x}}^{{\mathrm  {T}}}{\boldsymbol  {y}}+1)^{2}"/>
          <p:cNvSpPr>
            <a:spLocks noChangeAspect="1" noChangeArrowheads="1"/>
          </p:cNvSpPr>
          <p:nvPr/>
        </p:nvSpPr>
        <p:spPr bwMode="auto">
          <a:xfrm>
            <a:off x="16033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0200" y="493693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Figures are from https</a:t>
            </a:r>
            <a:r>
              <a:rPr lang="en-US" sz="800" dirty="0"/>
              <a:t>://en.wikipedia.org/wiki/Kernel_principal_component_analysis</a:t>
            </a:r>
          </a:p>
        </p:txBody>
      </p:sp>
      <p:pic>
        <p:nvPicPr>
          <p:cNvPr id="5" name="Picture 2" descr="https://upload.wikimedia.org/wikipedia/commons/f/fe/Kernel_pca_inpu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t="6390" r="8224" b="4464"/>
          <a:stretch/>
        </p:blipFill>
        <p:spPr bwMode="auto">
          <a:xfrm>
            <a:off x="4419600" y="819150"/>
            <a:ext cx="4648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9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25478"/>
            <a:ext cx="8229600" cy="11846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Observation:</a:t>
            </a:r>
            <a:r>
              <a:rPr lang="en-US" dirty="0" smtClean="0"/>
              <a:t> The three point clouds are linearly separable for both kernels, utilizing only the first principal component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solidFill>
                  <a:prstClr val="white"/>
                </a:solidFill>
              </a:rPr>
              <a:t>Kernel Principal Component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310" y="3333750"/>
            <a:ext cx="18149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252525"/>
                </a:solidFill>
              </a:rPr>
              <a:t>Input points before kernel </a:t>
            </a:r>
            <a:r>
              <a:rPr lang="en-US" sz="1000" dirty="0" smtClean="0">
                <a:solidFill>
                  <a:srgbClr val="252525"/>
                </a:solidFill>
              </a:rPr>
              <a:t>PCA.</a:t>
            </a:r>
            <a:endParaRPr lang="en-US" sz="1000" dirty="0"/>
          </a:p>
        </p:txBody>
      </p:sp>
      <p:sp>
        <p:nvSpPr>
          <p:cNvPr id="6" name="AutoShape 6" descr="k({\boldsymbol  {x}},{\boldsymbol  {y}})=({\boldsymbol  {x}}^{{\mathrm  {T}}}{\boldsymbol  {y}}+1)^{2}"/>
          <p:cNvSpPr>
            <a:spLocks noChangeAspect="1" noChangeArrowheads="1"/>
          </p:cNvSpPr>
          <p:nvPr/>
        </p:nvSpPr>
        <p:spPr bwMode="auto">
          <a:xfrm>
            <a:off x="16033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3333750"/>
            <a:ext cx="167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52525"/>
                </a:solidFill>
              </a:rPr>
              <a:t>Output after kernel PCA, with </a:t>
            </a:r>
            <a:r>
              <a:rPr lang="en-US" sz="1000" dirty="0" smtClean="0">
                <a:solidFill>
                  <a:srgbClr val="252525"/>
                </a:solidFill>
              </a:rPr>
              <a:t>a Gaussian</a:t>
            </a:r>
            <a:r>
              <a:rPr lang="en-US" sz="1000" dirty="0">
                <a:solidFill>
                  <a:srgbClr val="252525"/>
                </a:solidFill>
              </a:rPr>
              <a:t> </a:t>
            </a:r>
            <a:r>
              <a:rPr lang="en-US" sz="1000" dirty="0" smtClean="0">
                <a:solidFill>
                  <a:srgbClr val="252525"/>
                </a:solidFill>
              </a:rPr>
              <a:t>kernel.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3499248" y="3365667"/>
            <a:ext cx="213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Output after kernel </a:t>
            </a:r>
            <a:r>
              <a:rPr lang="en-US" sz="1000" dirty="0" smtClean="0"/>
              <a:t>PCA, </a:t>
            </a:r>
            <a:r>
              <a:rPr lang="en-US" sz="1000" dirty="0"/>
              <a:t>with </a:t>
            </a:r>
            <a:r>
              <a:rPr lang="en-US" sz="1000" dirty="0" smtClean="0"/>
              <a:t> polynomial 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0200" y="493693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Figures are from https</a:t>
            </a:r>
            <a:r>
              <a:rPr lang="en-US" sz="800" dirty="0"/>
              <a:t>://en.wikipedia.org/wiki/Kernel_principal_component_analysis</a:t>
            </a:r>
          </a:p>
        </p:txBody>
      </p:sp>
      <p:pic>
        <p:nvPicPr>
          <p:cNvPr id="12" name="Picture 2" descr="https://upload.wikimedia.org/wikipedia/commons/f/fe/Kernel_pca_inp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t="6390" r="8224" b="4464"/>
          <a:stretch/>
        </p:blipFill>
        <p:spPr bwMode="auto">
          <a:xfrm>
            <a:off x="0" y="819150"/>
            <a:ext cx="2945125" cy="25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d/d0/Kernel_pca_outpu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6201" r="7912" b="4631"/>
          <a:stretch/>
        </p:blipFill>
        <p:spPr bwMode="auto">
          <a:xfrm>
            <a:off x="2819400" y="816900"/>
            <a:ext cx="3190373" cy="251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d/da/Kernel_pca_output_gaussian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" t="5895" r="8332" b="5746"/>
          <a:stretch/>
        </p:blipFill>
        <p:spPr bwMode="auto">
          <a:xfrm>
            <a:off x="6019800" y="742950"/>
            <a:ext cx="3048000" cy="25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4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7750"/>
                <a:ext cx="8229600" cy="3809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200" b="1" dirty="0" smtClean="0"/>
                  <a:t>Summary:</a:t>
                </a:r>
              </a:p>
              <a:p>
                <a:pPr marL="0" indent="0">
                  <a:buNone/>
                </a:pPr>
                <a:r>
                  <a:rPr lang="en-US" sz="1200" dirty="0" smtClean="0">
                    <a:solidFill>
                      <a:schemeClr val="accent2"/>
                    </a:solidFill>
                  </a:rPr>
                  <a:t>Principal </a:t>
                </a:r>
                <a:r>
                  <a:rPr lang="en-US" sz="1200" dirty="0">
                    <a:solidFill>
                      <a:schemeClr val="accent2"/>
                    </a:solidFill>
                  </a:rPr>
                  <a:t>Component Analysis (PCA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) </a:t>
                </a:r>
                <a:r>
                  <a:rPr lang="en-US" sz="1200" dirty="0" smtClean="0"/>
                  <a:t>is a statistical method employing orthogonal transformations of (possibly) correlated variables (samples) into a set of uncorrelated variables (samples), referred to as </a:t>
                </a:r>
                <a:r>
                  <a:rPr lang="en-US" sz="1200" dirty="0" smtClean="0">
                    <a:solidFill>
                      <a:schemeClr val="accent2"/>
                    </a:solidFill>
                  </a:rPr>
                  <a:t>principal components</a:t>
                </a:r>
                <a:endParaRPr lang="en-US" sz="1200" b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sz="1200" b="1" dirty="0"/>
                  <a:t>Kernel PCA (KPCA): </a:t>
                </a:r>
                <a:r>
                  <a:rPr lang="en-US" sz="1200" dirty="0"/>
                  <a:t>Extends the PCA method, realizing the result equivalent to expanding the features by a non-linear transformation and then applying PCA in the transformed feature space</a:t>
                </a:r>
              </a:p>
              <a:p>
                <a:pPr marL="0" indent="0">
                  <a:buNone/>
                </a:pPr>
                <a:r>
                  <a:rPr lang="en-US" sz="1200" b="1" dirty="0" smtClean="0"/>
                  <a:t>Motivation </a:t>
                </a:r>
                <a:r>
                  <a:rPr lang="en-US" sz="1200" b="1" dirty="0"/>
                  <a:t>&amp; Applications</a:t>
                </a:r>
              </a:p>
              <a:p>
                <a:r>
                  <a:rPr lang="en-US" sz="1200" dirty="0" smtClean="0"/>
                  <a:t>The kernel trick allows for an efficient nonlinear expansion of the feature space</a:t>
                </a:r>
              </a:p>
              <a:p>
                <a:r>
                  <a:rPr lang="en-US" sz="1200" dirty="0" smtClean="0"/>
                  <a:t>The transformed feature space may be infinite in dimension, allowing for efficient separation of data</a:t>
                </a:r>
              </a:p>
              <a:p>
                <a:pPr marL="0" indent="0">
                  <a:buNone/>
                </a:pPr>
                <a:r>
                  <a:rPr lang="en-US" sz="1200" b="1" dirty="0" smtClean="0"/>
                  <a:t>KPCA </a:t>
                </a:r>
                <a:r>
                  <a:rPr lang="en-US" sz="1200" b="1" dirty="0"/>
                  <a:t>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200" dirty="0"/>
                  <a:t>I</a:t>
                </a:r>
                <a:r>
                  <a:rPr lang="en-US" sz="1200" b="1" dirty="0"/>
                  <a:t>nput: </a:t>
                </a:r>
                <a:r>
                  <a:rPr lang="en-US" sz="1200" dirty="0"/>
                  <a:t>Training set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charset="0"/>
                      </a:rPr>
                      <m:t>𝐗</m:t>
                    </m:r>
                    <m:r>
                      <a:rPr lang="en-US" sz="120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1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200" dirty="0"/>
                  <a:t>Form the matrix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charset="0"/>
                        <a:ea typeface="Cambria Math" charset="0"/>
                        <a:cs typeface="Cambria Math" charset="0"/>
                      </a:rPr>
                      <m:t>𝐊</m:t>
                    </m:r>
                  </m:oMath>
                </a14:m>
                <a:r>
                  <a:rPr lang="en-US" sz="1200" dirty="0"/>
                  <a:t>, whose elements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𝐾</m:t>
                    </m:r>
                    <m:d>
                      <m:dPr>
                        <m:ctrlPr>
                          <a:rPr lang="en-US" sz="1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h</m:t>
                    </m:r>
                    <m:sSup>
                      <m:sSupPr>
                        <m:ctrlPr>
                          <a:rPr lang="en-US" sz="12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>
                                    <a:latin typeface="Cambria Math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200" dirty="0"/>
                  <a:t>Center the kernel matrix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200" b="1">
                            <a:latin typeface="Cambria Math" charset="0"/>
                          </a:rPr>
                          <m:t>𝐊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𝑐</m:t>
                        </m:r>
                      </m:sup>
                    </m:sSup>
                    <m:r>
                      <m:rPr>
                        <m:aln/>
                      </m:rP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b="1">
                        <a:latin typeface="Cambria Math" charset="0"/>
                        <a:ea typeface="Cambria Math" charset="0"/>
                        <a:cs typeface="Cambria Math" charset="0"/>
                      </a:rPr>
                      <m:t>𝐊</m:t>
                    </m:r>
                    <m:r>
                      <a:rPr lang="en-US" sz="1200" b="1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12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latin typeface="Cambria Math" charset="0"/>
                          </a:rPr>
                          <m:t>𝟏</m:t>
                        </m:r>
                      </m:e>
                      <m:sub>
                        <m:r>
                          <a:rPr lang="en-US" sz="1200" i="1" dirty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sz="1200" b="1" dirty="0">
                        <a:latin typeface="Cambria Math" charset="0"/>
                      </a:rPr>
                      <m:t>𝐊</m:t>
                    </m:r>
                    <m:r>
                      <a:rPr lang="en-US" sz="1200" b="1" i="1">
                        <a:latin typeface="Cambria Math" charset="0"/>
                      </a:rPr>
                      <m:t>−</m:t>
                    </m:r>
                    <m:r>
                      <a:rPr lang="en-US" sz="1200" b="1">
                        <a:latin typeface="Cambria Math" charset="0"/>
                      </a:rPr>
                      <m:t>𝐊</m:t>
                    </m:r>
                    <m:sSub>
                      <m:sSubPr>
                        <m:ctrlPr>
                          <a:rPr lang="en-US" sz="12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latin typeface="Cambria Math" charset="0"/>
                          </a:rPr>
                          <m:t>𝟏</m:t>
                        </m:r>
                      </m:e>
                      <m:sub>
                        <m:r>
                          <a:rPr lang="en-US" sz="1200" i="1" dirty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sz="1200" b="1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12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latin typeface="Cambria Math" charset="0"/>
                          </a:rPr>
                          <m:t>𝟏</m:t>
                        </m:r>
                      </m:e>
                      <m:sub>
                        <m:r>
                          <a:rPr lang="en-US" sz="1200" i="1" dirty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sz="1200" b="1">
                        <a:latin typeface="Cambria Math" charset="0"/>
                      </a:rPr>
                      <m:t>𝐊</m:t>
                    </m:r>
                    <m:sSub>
                      <m:sSubPr>
                        <m:ctrlPr>
                          <a:rPr lang="en-US" sz="12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latin typeface="Cambria Math" charset="0"/>
                          </a:rPr>
                          <m:t>𝟏</m:t>
                        </m:r>
                      </m:e>
                      <m:sub>
                        <m:r>
                          <a:rPr lang="en-US" sz="1200" i="1" dirty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sz="1200" b="1" i="1" dirty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12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latin typeface="Cambria Math" charset="0"/>
                          </a:rPr>
                          <m:t>𝟏</m:t>
                        </m:r>
                      </m:e>
                      <m:sub>
                        <m:r>
                          <a:rPr lang="en-US" sz="1200" i="1" dirty="0">
                            <a:latin typeface="Cambria Math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200" dirty="0"/>
                  <a:t> is an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charset="0"/>
                      </a:rPr>
                      <m:t>𝑀</m:t>
                    </m:r>
                    <m:r>
                      <a:rPr lang="en-US" sz="1200" i="1">
                        <a:latin typeface="Cambria Math" charset="0"/>
                      </a:rPr>
                      <m:t>×</m:t>
                    </m:r>
                    <m:r>
                      <a:rPr lang="en-US" sz="1200" i="1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1200" dirty="0"/>
                  <a:t> matrix with elements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charset="0"/>
                      </a:rPr>
                      <m:t>1/</m:t>
                    </m:r>
                    <m:r>
                      <a:rPr lang="en-US" sz="1200" i="1">
                        <a:latin typeface="Cambria Math" charset="0"/>
                      </a:rPr>
                      <m:t>𝑀</m:t>
                    </m:r>
                  </m:oMath>
                </a14:m>
                <a:endParaRPr lang="en-US" sz="12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200" dirty="0"/>
                  <a:t>Perform SVD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200" b="1">
                            <a:latin typeface="Cambria Math" charset="0"/>
                          </a:rPr>
                          <m:t>𝐊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𝑐</m:t>
                        </m:r>
                      </m:sup>
                    </m:sSup>
                    <m:r>
                      <a:rPr lang="en-US" sz="1200" b="1" dirty="0">
                        <a:latin typeface="Cambria Math" charset="0"/>
                      </a:rPr>
                      <m:t>=</m:t>
                    </m:r>
                    <m:r>
                      <a:rPr lang="en-US" sz="1200" b="1">
                        <a:latin typeface="Cambria Math" panose="02040503050406030204" pitchFamily="18" charset="0"/>
                      </a:rPr>
                      <m:t>𝚨</m:t>
                    </m:r>
                    <m:r>
                      <a:rPr lang="en-US" sz="1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𝚲</m:t>
                    </m:r>
                    <m:sSup>
                      <m:sSupPr>
                        <m:ctrlPr>
                          <a:rPr lang="en-US" sz="1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𝚨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200" dirty="0"/>
                  <a:t> (or </a:t>
                </a:r>
                <a:r>
                  <a:rPr lang="en-US" sz="1200" dirty="0" smtClean="0"/>
                  <a:t>equivalently, </a:t>
                </a:r>
                <a:r>
                  <a:rPr lang="en-US" sz="1200" dirty="0" err="1" smtClean="0"/>
                  <a:t>eigendecomposition</a:t>
                </a:r>
                <a:r>
                  <a:rPr lang="en-US" sz="12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200" b="1">
                            <a:latin typeface="Cambria Math" charset="0"/>
                          </a:rPr>
                          <m:t>𝐊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𝑐</m:t>
                        </m:r>
                      </m:sup>
                    </m:sSup>
                    <m:r>
                      <a:rPr lang="en-US" sz="1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  <m:r>
                      <m:rPr>
                        <m:aln/>
                      </m:rPr>
                      <a:rPr lang="en-US" sz="1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1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acc>
                    <m:r>
                      <a:rPr lang="en-US" sz="1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</m:oMath>
                </a14:m>
                <a:r>
                  <a:rPr lang="en-US" sz="1200" dirty="0" smtClean="0"/>
                  <a:t>)</a:t>
                </a:r>
                <a:endParaRPr 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200" dirty="0"/>
                  <a:t>Stack the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200" dirty="0"/>
                  <a:t> eigenvectors associated with the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200" dirty="0"/>
                  <a:t> largest eigenvalues (sorted in descending order) </a:t>
                </a:r>
                <a:r>
                  <a:rPr lang="en-US" sz="1200" dirty="0" smtClean="0"/>
                  <a:t>into matrix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𝚨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200" dirty="0"/>
                  <a:t>Find the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200" dirty="0"/>
                  <a:t>-dimensional representation of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charset="0"/>
                      </a:rPr>
                      <m:t>𝐗</m:t>
                    </m:r>
                  </m:oMath>
                </a14:m>
                <a:r>
                  <a:rPr lang="en-US" sz="1200" dirty="0"/>
                  <a:t> in the feature space </a:t>
                </a:r>
                <a:r>
                  <a:rPr lang="en-US" sz="1200" i="1" dirty="0"/>
                  <a:t>F</a:t>
                </a:r>
                <a:r>
                  <a:rPr lang="en-US" sz="1200" b="1" i="1" dirty="0"/>
                  <a:t> </a:t>
                </a:r>
                <a:r>
                  <a:rPr lang="en-US" sz="1200" dirty="0"/>
                  <a:t>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 charset="0"/>
                          </a:rPr>
                          <m:t>𝐘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𝐹</m:t>
                        </m:r>
                      </m:sub>
                    </m:sSub>
                    <m:r>
                      <a:rPr lang="en-US" sz="120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1200" b="1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𝚨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sz="1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200" b="1">
                            <a:latin typeface="Cambria Math" charset="0"/>
                          </a:rPr>
                          <m:t>𝐊</m:t>
                        </m:r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sz="1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200" dirty="0"/>
                  <a:t>For a new example </a:t>
                </a:r>
                <a14:m>
                  <m:oMath xmlns:m="http://schemas.openxmlformats.org/officeDocument/2006/math">
                    <m:r>
                      <a:rPr lang="en-US" sz="12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200" b="1" dirty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the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1200" dirty="0"/>
                  <a:t>-dimensional representation </a:t>
                </a:r>
                <a:r>
                  <a:rPr lang="en-US" sz="1200" dirty="0" smtClean="0"/>
                  <a:t>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 charset="0"/>
                          </a:rPr>
                          <m:t>𝐘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𝐹</m:t>
                        </m:r>
                      </m:sub>
                    </m:sSub>
                    <m:r>
                      <a:rPr lang="en-US" sz="120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1200" b="1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𝚨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lang="en-US" sz="1200" b="1" dirty="0">
                        <a:latin typeface="Cambria Math" charset="0"/>
                      </a:rPr>
                      <m:t>𝐤</m:t>
                    </m:r>
                  </m:oMath>
                </a14:m>
                <a:r>
                  <a:rPr lang="en-US" sz="1200" dirty="0"/>
                  <a:t>, where </a:t>
                </a:r>
                <a14:m>
                  <m:oMath xmlns:m="http://schemas.openxmlformats.org/officeDocument/2006/math">
                    <m:r>
                      <a:rPr lang="en-US" sz="1200" b="1" dirty="0">
                        <a:latin typeface="Cambria Math" charset="0"/>
                      </a:rPr>
                      <m:t>𝐤</m:t>
                    </m:r>
                    <m:r>
                      <a:rPr lang="en-US" sz="1200" b="1" dirty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sz="12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1200" i="1" dirty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200" i="1" dirty="0">
                        <a:latin typeface="Cambria Math" charset="0"/>
                      </a:rPr>
                      <m:t>,</m:t>
                    </m:r>
                    <m:r>
                      <a:rPr lang="en-US" sz="1200" b="1" dirty="0">
                        <a:latin typeface="Cambria Math" charset="0"/>
                      </a:rPr>
                      <m:t>…,</m:t>
                    </m:r>
                    <m:sSub>
                      <m:sSubPr>
                        <m:ctrlPr>
                          <a:rPr lang="en-US" sz="12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1200" i="1" dirty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sz="1200" b="1" dirty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1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1200" i="1" dirty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200" i="1" dirty="0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𝐾</m:t>
                    </m:r>
                    <m:d>
                      <m:dPr>
                        <m:ctrlPr>
                          <a:rPr lang="en-US" sz="1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12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7750"/>
                <a:ext cx="8229600" cy="3809999"/>
              </a:xfrm>
              <a:blipFill>
                <a:blip r:embed="rId3"/>
                <a:stretch>
                  <a:fillRect l="-74" t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solidFill>
                  <a:prstClr val="white"/>
                </a:solidFill>
              </a:rPr>
              <a:t>Kernel Principal Component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Objective:</a:t>
            </a:r>
            <a:r>
              <a:rPr lang="en-US" sz="1800" dirty="0" smtClean="0"/>
              <a:t> Apply a non-linear transformation to expand the feature space, then optimally represent the transformed data utilizing a lower dimensionality approximation</a:t>
            </a:r>
          </a:p>
          <a:p>
            <a:pPr marL="0" indent="0">
              <a:buNone/>
            </a:pPr>
            <a:r>
              <a:rPr lang="en-US" sz="1800" b="1" dirty="0" smtClean="0"/>
              <a:t>Principal </a:t>
            </a:r>
            <a:r>
              <a:rPr lang="en-US" sz="1800" b="1" dirty="0"/>
              <a:t>Component Analysis (PCA</a:t>
            </a:r>
            <a:r>
              <a:rPr lang="en-US" sz="1800" b="1" dirty="0" smtClean="0"/>
              <a:t>):</a:t>
            </a:r>
            <a:r>
              <a:rPr lang="en-US" sz="1800" dirty="0" smtClean="0"/>
              <a:t> is a statistical method employing orthogonal transformations of (possibly) correlated variables (samples) into a set of uncorrelated variables (samples), referred to as </a:t>
            </a:r>
            <a:r>
              <a:rPr lang="en-US" sz="1800" dirty="0" smtClean="0">
                <a:solidFill>
                  <a:schemeClr val="accent2"/>
                </a:solidFill>
              </a:rPr>
              <a:t>principal components</a:t>
            </a:r>
            <a:endParaRPr lang="en-US" sz="1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Kernel PCA (KPCA): </a:t>
            </a:r>
            <a:r>
              <a:rPr lang="en-US" sz="1800" dirty="0" smtClean="0"/>
              <a:t>Extends the PCA method, realizing the result equivalent to expanding the features by a non-linear transformation and then applying PCA in the transformed feature space</a:t>
            </a:r>
          </a:p>
          <a:p>
            <a:pPr marL="0" indent="0">
              <a:buNone/>
            </a:pPr>
            <a:r>
              <a:rPr lang="en-US" sz="1800" b="1" dirty="0" smtClean="0"/>
              <a:t>KPCA</a:t>
            </a:r>
            <a:r>
              <a:rPr lang="en-US" sz="1800" dirty="0" smtClean="0"/>
              <a:t> allows superior separation in the higher dimensional transformation space; linear separation in the transformation space is nonlinear separation in the original observation space</a:t>
            </a:r>
            <a:endParaRPr lang="en-US" sz="1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Principal </a:t>
            </a:r>
            <a:r>
              <a:rPr lang="en-US" dirty="0"/>
              <a:t>Component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 Principal Component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Kernel Principal Component Analysis (KPCA)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KPCA obtains the principal components of features that have been expanded through nonlinear transformations (kernels)</a:t>
                </a:r>
              </a:p>
              <a:p>
                <a:r>
                  <a:rPr lang="en-US" sz="1600" dirty="0" smtClean="0"/>
                  <a:t>We consider (inner product) kernels of the 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b="0" i="1">
                          <a:latin typeface="Cambria Math" charset="0"/>
                        </a:rPr>
                        <m:t>𝐾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</a:rPr>
                            <m:t>),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h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charset="0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i="1">
                          <a:latin typeface="Cambria Math" charset="0"/>
                        </a:rPr>
                        <m:t>h</m:t>
                      </m:r>
                      <m:sSup>
                        <m:sSup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i="1" dirty="0" smtClean="0">
                  <a:latin typeface="Cambria Math" charset="0"/>
                </a:endParaRPr>
              </a:p>
              <a:p>
                <a:r>
                  <a:rPr lang="en-US" sz="1600" dirty="0" smtClean="0">
                    <a:latin typeface="Cambria Math" charset="0"/>
                  </a:rPr>
                  <a:t>The nonlinear mapping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</a:rPr>
                      <m:t>h</m:t>
                    </m:r>
                    <m:r>
                      <a:rPr lang="en-US" sz="1600" b="0" i="1" smtClean="0">
                        <a:latin typeface="Cambria Math" charset="0"/>
                      </a:rPr>
                      <m:t>:</m:t>
                    </m:r>
                    <m:sSup>
                      <m:sSupPr>
                        <m:ctrlP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is-IS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mbria Math" charset="0"/>
                  </a:rPr>
                  <a:t>, where </a:t>
                </a:r>
                <a:r>
                  <a:rPr lang="en-US" sz="1600" i="1" dirty="0" smtClean="0">
                    <a:latin typeface="Cambria Math" charset="0"/>
                  </a:rPr>
                  <a:t>F</a:t>
                </a:r>
                <a:r>
                  <a:rPr lang="en-US" sz="1600" dirty="0" smtClean="0">
                    <a:latin typeface="Cambria Math" charset="0"/>
                  </a:rPr>
                  <a:t> </a:t>
                </a:r>
                <a:r>
                  <a:rPr lang="en-US" sz="1600" dirty="0">
                    <a:latin typeface="Cambria Math" charset="0"/>
                  </a:rPr>
                  <a:t>  is referred to as the </a:t>
                </a:r>
                <a:r>
                  <a:rPr lang="en-US" sz="1600" dirty="0">
                    <a:solidFill>
                      <a:schemeClr val="accent2"/>
                    </a:solidFill>
                    <a:latin typeface="Cambria Math" charset="0"/>
                  </a:rPr>
                  <a:t>feature </a:t>
                </a:r>
                <a:r>
                  <a:rPr lang="en-US" sz="1600" dirty="0" smtClean="0">
                    <a:solidFill>
                      <a:schemeClr val="accent2"/>
                    </a:solidFill>
                    <a:latin typeface="Cambria Math" charset="0"/>
                  </a:rPr>
                  <a:t>space</a:t>
                </a:r>
                <a:r>
                  <a:rPr lang="en-US" sz="1600" dirty="0" smtClean="0">
                    <a:latin typeface="Cambria Math" charset="0"/>
                  </a:rPr>
                  <a:t>, which can be infinitely large</a:t>
                </a:r>
                <a:endParaRPr lang="en-US" sz="1600" dirty="0" smtClean="0">
                  <a:solidFill>
                    <a:schemeClr val="accent2"/>
                  </a:solidFill>
                  <a:latin typeface="Cambria Math" charset="0"/>
                </a:endParaRPr>
              </a:p>
              <a:p>
                <a:r>
                  <a:rPr lang="en-US" sz="1600" dirty="0" smtClean="0">
                    <a:latin typeface="Cambria Math" charset="0"/>
                  </a:rPr>
                  <a:t>The kernel matrix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𝐊</m:t>
                    </m:r>
                  </m:oMath>
                </a14:m>
                <a:r>
                  <a:rPr lang="en-US" sz="1600" dirty="0" smtClean="0">
                    <a:latin typeface="Cambria Math" charset="0"/>
                  </a:rPr>
                  <a:t> is composed of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1600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is-IS" sz="1600" b="1" dirty="0" smtClean="0">
                    <a:ea typeface="Cambria Math" charset="0"/>
                    <a:cs typeface="Cambria Math" charset="0"/>
                  </a:rPr>
                  <a:t>Note:</a:t>
                </a:r>
                <a:r>
                  <a:rPr lang="is-IS" sz="160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𝐾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is positive </a:t>
                </a:r>
                <a:r>
                  <a:rPr lang="en-US" sz="1600" dirty="0" smtClean="0"/>
                  <a:t>semidefinite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 smtClean="0"/>
                  <a:t>Motivation:</a:t>
                </a:r>
                <a:r>
                  <a:rPr lang="en-US" sz="1600" b="1" dirty="0"/>
                  <a:t> </a:t>
                </a:r>
                <a:r>
                  <a:rPr lang="en-US" sz="1600" dirty="0" smtClean="0"/>
                  <a:t>By using KPCA we can obtain the principal components of the </a:t>
                </a:r>
                <a:r>
                  <a:rPr lang="en-US" sz="1600" dirty="0" smtClean="0">
                    <a:solidFill>
                      <a:schemeClr val="accent2"/>
                    </a:solidFill>
                  </a:rPr>
                  <a:t>features</a:t>
                </a:r>
                <a:r>
                  <a:rPr lang="en-US" sz="1600" i="1" dirty="0" smtClean="0"/>
                  <a:t>, </a:t>
                </a:r>
                <a:r>
                  <a:rPr lang="en-US" sz="1600" dirty="0" smtClean="0"/>
                  <a:t>which are related to the inputs by a nonlinear transformation</a:t>
                </a:r>
                <a:endParaRPr lang="en-US" sz="1600" i="1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07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95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solidFill>
                  <a:prstClr val="white"/>
                </a:solidFill>
              </a:rPr>
              <a:t>Kernel Principal Component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KPCA formulation</a:t>
                </a:r>
              </a:p>
              <a:p>
                <a:r>
                  <a:rPr lang="en-US" sz="1800" dirty="0" smtClean="0"/>
                  <a:t>Standard PCA employs the </a:t>
                </a:r>
                <a:r>
                  <a:rPr lang="en-US" sz="1800" dirty="0" err="1" smtClean="0"/>
                  <a:t>eigendecomposition</a:t>
                </a:r>
                <a:r>
                  <a:rPr lang="en-US" sz="1800" dirty="0" smtClean="0"/>
                  <a:t> of the sample covariance matrix </a:t>
                </a:r>
                <a14:m>
                  <m:oMath xmlns:m="http://schemas.openxmlformats.org/officeDocument/2006/math">
                    <m:r>
                      <a:rPr lang="en-US" sz="1800" b="1" dirty="0">
                        <a:latin typeface="Cambria Math" charset="0"/>
                      </a:rPr>
                      <m:t>𝐂</m:t>
                    </m:r>
                    <m:r>
                      <a:rPr lang="en-US" sz="1800" i="1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1800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800" i="1" dirty="0">
                            <a:latin typeface="Cambria Math" charset="0"/>
                          </a:rPr>
                          <m:t>𝑀</m:t>
                        </m:r>
                      </m:den>
                    </m:f>
                    <m:r>
                      <a:rPr lang="en-US" sz="1800" b="1" dirty="0">
                        <a:latin typeface="Cambria Math" charset="0"/>
                      </a:rPr>
                      <m:t>𝐗</m:t>
                    </m:r>
                    <m:sSup>
                      <m:sSupPr>
                        <m:ctrlPr>
                          <a:rPr lang="en-US" sz="1800" b="1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latin typeface="Cambria Math" charset="0"/>
                          </a:rPr>
                          <m:t>𝐗</m:t>
                        </m:r>
                      </m:e>
                      <m:sup>
                        <m:r>
                          <a:rPr lang="en-US" sz="1800" i="1" dirty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 smtClean="0"/>
                  <a:t>, to obtain the directions of maximal variance in the data</a:t>
                </a:r>
              </a:p>
              <a:p>
                <a:pPr lvl="1"/>
                <a:r>
                  <a:rPr lang="en-US" sz="1800" dirty="0" smtClean="0"/>
                  <a:t>Recall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charset="0"/>
                      </a:rPr>
                      <m:t>𝐗</m:t>
                    </m:r>
                    <m:r>
                      <a:rPr lang="en-US" sz="180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sz="1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contains the observation vectors</a:t>
                </a:r>
                <a:endParaRPr lang="en-US" sz="1800" dirty="0"/>
              </a:p>
              <a:p>
                <a:r>
                  <a:rPr lang="en-US" sz="1800" dirty="0" smtClean="0"/>
                  <a:t>KPCA first applies a nonlinear transformation to the data, and then finds the directions of maximal variance in the new (expanded) feature space</a:t>
                </a:r>
              </a:p>
              <a:p>
                <a:r>
                  <a:rPr lang="en-US" sz="1800" dirty="0" smtClean="0"/>
                  <a:t>In KPCA, the sample covariance matrix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charset="0"/>
                            </a:rPr>
                            <m:t>𝐂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sz="1800" b="1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1800" b="0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mr-IN" sz="1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 charset="0"/>
                        </a:rPr>
                        <m:t>h</m:t>
                      </m:r>
                      <m:sSup>
                        <m:sSup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 smtClean="0"/>
              </a:p>
              <a:p>
                <a:r>
                  <a:rPr lang="en-US" sz="1800" dirty="0" smtClean="0"/>
                  <a:t>Define the (non-linearly) transformed observation vectors as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mr-IN" sz="1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p>
                        <m:sSupPr>
                          <m:ctrlPr>
                            <a:rPr lang="en-US" sz="1800" b="1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charset="0"/>
                            </a:rPr>
                            <m:t>𝐂</m:t>
                          </m:r>
                        </m:e>
                        <m:sup>
                          <m:r>
                            <a:rPr lang="en-US" sz="1800" b="1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𝐾</m:t>
                          </m:r>
                          <m:r>
                            <a:rPr lang="en-US" sz="1800" b="1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180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800" b="1">
                                  <a:latin typeface="Cambria Math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8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800" b="1">
                                  <a:latin typeface="Cambria Math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0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solidFill>
                  <a:prstClr val="white"/>
                </a:solidFill>
              </a:rPr>
              <a:t>Kernel Principal Component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7750"/>
                <a:ext cx="8229600" cy="3810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b="1" dirty="0" smtClean="0"/>
                  <a:t>Derivation of KPCA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b="1" dirty="0" smtClean="0"/>
                  <a:t>Note: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200" b="1">
                            <a:latin typeface="Cambria Math" charset="0"/>
                          </a:rPr>
                          <m:t>𝐂</m:t>
                        </m:r>
                      </m:e>
                      <m:sup>
                        <m:r>
                          <a:rPr lang="en-US" sz="1200" b="1" i="1">
                            <a:latin typeface="Cambria Math" charset="0"/>
                          </a:rPr>
                          <m:t>(</m:t>
                        </m:r>
                        <m:r>
                          <a:rPr lang="en-US" sz="1200" i="1">
                            <a:latin typeface="Cambria Math" charset="0"/>
                          </a:rPr>
                          <m:t>𝐾</m:t>
                        </m:r>
                        <m:r>
                          <a:rPr lang="en-US" sz="1200" b="1" i="1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sz="120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1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latin typeface="Cambria Math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sz="12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charset="0"/>
                          </a:rPr>
                          <m:t>𝑗</m:t>
                        </m:r>
                        <m:r>
                          <a:rPr lang="en-US" sz="12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200" b="1">
                                <a:latin typeface="Cambria Math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200" i="1">
                                <a:latin typeface="Cambria Math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latin typeface="Cambria Math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200" dirty="0" smtClean="0"/>
                  <a:t>is positive semidefinite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sz="12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200" b="1">
                            <a:latin typeface="Cambria Math" charset="0"/>
                          </a:rPr>
                          <m:t>𝐂</m:t>
                        </m:r>
                      </m:e>
                      <m:sup>
                        <m:r>
                          <a:rPr lang="en-US" sz="1200" b="1" i="1">
                            <a:latin typeface="Cambria Math" charset="0"/>
                          </a:rPr>
                          <m:t>(</m:t>
                        </m:r>
                        <m:r>
                          <a:rPr lang="en-US" sz="1200" i="1">
                            <a:latin typeface="Cambria Math" charset="0"/>
                          </a:rPr>
                          <m:t>𝐾</m:t>
                        </m:r>
                        <m:r>
                          <a:rPr lang="en-US" sz="1200" b="1" i="1"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200" dirty="0" smtClean="0"/>
                  <a:t> can be </a:t>
                </a:r>
                <a:r>
                  <a:rPr lang="en-US" sz="1200" dirty="0" err="1" smtClean="0"/>
                  <a:t>diagonalized</a:t>
                </a:r>
                <a:r>
                  <a:rPr lang="en-US" sz="1200" dirty="0" smtClean="0"/>
                  <a:t> with non-negative eigenvalues that satisfy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2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200" b="1">
                                  <a:latin typeface="Cambria Math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a:rPr lang="en-US" sz="1200" b="1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charset="0"/>
                                </a:rPr>
                                <m:t>𝐾</m:t>
                              </m:r>
                              <m:r>
                                <a:rPr lang="en-US" sz="1200" b="1" i="1">
                                  <a:latin typeface="Cambria Math" charset="0"/>
                                </a:rPr>
                                <m:t>)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2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b="1">
                                  <a:latin typeface="Cambria Math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2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1">
                              <a:latin typeface="Cambria Math" charset="0"/>
                            </a:rPr>
                            <m:t>𝐯</m:t>
                          </m:r>
                        </m:e>
                        <m:sub>
                          <m:r>
                            <a:rPr lang="en-US" sz="12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1" i="0" smtClean="0">
                          <a:latin typeface="Cambria Math" charset="0"/>
                        </a:rPr>
                        <m:t>,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(∗)</m:t>
                      </m:r>
                    </m:oMath>
                  </m:oMathPara>
                </a14:m>
                <a:endParaRPr lang="en-US" sz="1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dirty="0"/>
                  <a:t>w</a:t>
                </a:r>
                <a:r>
                  <a:rPr lang="en-US" sz="12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 charset="0"/>
                          </a:rPr>
                          <m:t>𝐯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/>
                  <a:t> is the eigenvector associated with the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r>
                      <a:rPr lang="en-US" sz="1200" b="1" dirty="0">
                        <a:latin typeface="Cambria Math" charset="0"/>
                      </a:rPr>
                      <m:t>(</m:t>
                    </m:r>
                    <m:r>
                      <a:rPr lang="en-US" sz="1200" i="1" dirty="0">
                        <a:latin typeface="Cambria Math" charset="0"/>
                      </a:rPr>
                      <m:t>𝑖</m:t>
                    </m:r>
                    <m:r>
                      <a:rPr lang="en-US" sz="1200" i="1" dirty="0">
                        <a:latin typeface="Cambria Math" charset="0"/>
                      </a:rPr>
                      <m:t>=1,…,</m:t>
                    </m:r>
                    <m:r>
                      <a:rPr lang="en-US" sz="1200" i="1" dirty="0">
                        <a:latin typeface="Cambria Math" charset="0"/>
                      </a:rPr>
                      <m:t>𝑀</m:t>
                    </m:r>
                    <m:r>
                      <a:rPr lang="en-US" sz="1200" b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  <a:endParaRPr lang="en-US" sz="1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b="1" dirty="0" smtClean="0"/>
                  <a:t>Objective: </a:t>
                </a:r>
                <a:r>
                  <a:rPr lang="en-US" sz="1200" dirty="0" smtClean="0"/>
                  <a:t>Show that the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200" dirty="0"/>
                  <a:t> lie in the space </a:t>
                </a:r>
                <a:r>
                  <a:rPr lang="en-US" sz="1200" dirty="0" smtClean="0"/>
                  <a:t>spanned </a:t>
                </a:r>
                <a:r>
                  <a:rPr lang="en-US" sz="12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charset="0"/>
                      </a:rPr>
                      <m:t>, …,</m:t>
                    </m:r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1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dirty="0" smtClean="0"/>
                  <a:t>Note that for any eigenvalue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1200" dirty="0" smtClean="0"/>
                  <a:t> and its associated eigenvector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charset="0"/>
                      </a:rPr>
                      <m:t>𝐯</m:t>
                    </m:r>
                  </m:oMath>
                </a14:m>
                <a:r>
                  <a:rPr lang="en-US" sz="1200" dirty="0" smtClean="0"/>
                  <a:t>, we have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200" b="1">
                              <a:latin typeface="Cambria Math" charset="0"/>
                            </a:rPr>
                            <m:t>𝐂</m:t>
                          </m:r>
                        </m:e>
                        <m:sup>
                          <m:r>
                            <a:rPr lang="en-US" sz="1200" b="1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𝐾</m:t>
                          </m:r>
                          <m:r>
                            <a:rPr lang="en-US" sz="1200" b="1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1200" b="1">
                          <a:latin typeface="Cambria Math" charset="0"/>
                        </a:rPr>
                        <m:t>𝐯</m:t>
                      </m:r>
                      <m:r>
                        <m:rPr>
                          <m:aln/>
                        </m:rPr>
                        <a:rPr lang="en-US" sz="1200" b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b="1">
                                  <a:latin typeface="Cambria Math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1200" b="1">
                                  <a:latin typeface="Cambria Math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200" b="1">
                              <a:latin typeface="Cambria Math" charset="0"/>
                            </a:rPr>
                            <m:t>𝐯</m:t>
                          </m:r>
                        </m:e>
                      </m:nary>
                      <m:r>
                        <m:rPr>
                          <m:aln/>
                        </m:rPr>
                        <a:rPr lang="en-US" sz="12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mr-IN" sz="1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1">
                                      <a:latin typeface="Cambria Math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1200" b="1">
                                  <a:latin typeface="Cambria Math" charset="0"/>
                                </a:rPr>
                                <m:t>𝐯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b="1">
                                  <a:latin typeface="Cambria Math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         (∗∗)</m:t>
                      </m:r>
                    </m:oMath>
                  </m:oMathPara>
                </a14:m>
                <a:endParaRPr lang="en-US" sz="1200" b="1" dirty="0" smtClean="0">
                  <a:latin typeface="Cambria Math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panose="02040503050406030204" pitchFamily="18" charset="0"/>
                      </a:rPr>
                      <m:t>(∗)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we know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200" b="1">
                            <a:latin typeface="Cambria Math" panose="02040503050406030204" pitchFamily="18" charset="0"/>
                          </a:rPr>
                          <m:t>∗∗</m:t>
                        </m:r>
                      </m:e>
                    </m:d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𝜆</m:t>
                    </m:r>
                    <m:r>
                      <a:rPr lang="en-US" sz="1200" b="1">
                        <a:latin typeface="Cambria Math" charset="0"/>
                      </a:rPr>
                      <m:t>𝐯</m:t>
                    </m:r>
                  </m:oMath>
                </a14:m>
                <a:r>
                  <a:rPr lang="en-US" sz="1200" dirty="0" smtClean="0"/>
                  <a:t>. Thus rearranging to solve for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charset="0"/>
                      </a:rPr>
                      <m:t>𝐯</m:t>
                    </m:r>
                  </m:oMath>
                </a14:m>
                <a:r>
                  <a:rPr lang="en-US" sz="1200" dirty="0" smtClean="0"/>
                  <a:t>, i.e.,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charset="0"/>
                      </a:rPr>
                      <m:t>𝐯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=(∗∗)/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b="1" dirty="0">
                  <a:latin typeface="Cambria Math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>
                          <a:latin typeface="Cambria Math" charset="0"/>
                        </a:rPr>
                        <m:t>𝐯</m:t>
                      </m:r>
                      <m:r>
                        <a:rPr lang="en-US" sz="1200" b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12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sz="1200" b="1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b="1">
                                          <a:latin typeface="Cambria Math" charset="0"/>
                                        </a:rPr>
                                        <m:t>𝐳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sz="1200" b="1">
                                      <a:latin typeface="Cambria Math" charset="0"/>
                                    </a:rPr>
                                    <m:t>𝐯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𝑀</m:t>
                                  </m:r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b="1">
                                  <a:latin typeface="Cambria Math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200" b="1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12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b="1">
                                  <a:latin typeface="Cambria Math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dirty="0"/>
                  <a:t>where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1200" b="1" i="1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>
                                    <a:latin typeface="Cambria Math" charset="0"/>
                                  </a:rPr>
                                  <m:t>𝐳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1">
                                <a:latin typeface="Cambria Math" charset="0"/>
                              </a:rPr>
                              <m:t>𝐯</m:t>
                            </m:r>
                          </m:num>
                          <m:den>
                            <m:r>
                              <a:rPr lang="en-US" sz="1200" i="1">
                                <a:latin typeface="Cambria Math" charset="0"/>
                              </a:rPr>
                              <m:t>𝑀</m:t>
                            </m:r>
                            <m:r>
                              <a:rPr lang="en-US" sz="1200" i="1">
                                <a:latin typeface="Cambria Math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200" dirty="0" smtClean="0"/>
                  <a:t>.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1200" b="1">
                        <a:latin typeface="Cambria Math" charset="0"/>
                      </a:rPr>
                      <m:t>𝐯</m:t>
                    </m:r>
                  </m:oMath>
                </a14:m>
                <a:r>
                  <a:rPr lang="en-US" sz="1200" dirty="0" smtClean="0"/>
                  <a:t> lies </a:t>
                </a:r>
                <a:r>
                  <a:rPr lang="en-US" sz="1200" dirty="0"/>
                  <a:t>in the space stand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charset="0"/>
                      </a:rPr>
                      <m:t>, …,</m:t>
                    </m:r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 charset="0"/>
                          </a:rPr>
                          <m:t>𝐳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200" dirty="0" smtClean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b="1" dirty="0" smtClean="0"/>
                  <a:t>Observation:</a:t>
                </a:r>
                <a:r>
                  <a:rPr lang="en-US" sz="1200" dirty="0" smtClean="0"/>
                  <a:t> Finding the eigenvectors is equivalent to determining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b="1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7750"/>
                <a:ext cx="8229600" cy="3810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solidFill>
                  <a:prstClr val="white"/>
                </a:solidFill>
              </a:rPr>
              <a:t>Kernel Principal Component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5350"/>
                <a:ext cx="8229600" cy="399385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b="1" dirty="0" smtClean="0"/>
                  <a:t>Derivation of KPCA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dirty="0"/>
                  <a:t>W</a:t>
                </a:r>
                <a:r>
                  <a:rPr lang="en-US" sz="1200" dirty="0" smtClean="0"/>
                  <a:t>rite the eigenvector as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charset="0"/>
                      </a:rPr>
                      <m:t>𝐯</m:t>
                    </m:r>
                    <m:r>
                      <a:rPr lang="en-US" sz="1200" b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sz="1200" b="1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charset="0"/>
                          </a:rPr>
                          <m:t>𝑗</m:t>
                        </m:r>
                        <m:r>
                          <a:rPr lang="en-US" sz="12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sz="1200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1" i="0" smtClean="0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200" dirty="0" smtClean="0"/>
                  <a:t>, and consider the equivalent equation (pre-multiply </a:t>
                </a:r>
                <a:r>
                  <a:rPr lang="en-US" sz="1200" dirty="0" err="1" smtClean="0"/>
                  <a:t>eigen</a:t>
                </a:r>
                <a:r>
                  <a:rPr lang="en-US" sz="1200" dirty="0" smtClean="0"/>
                  <a:t> equation by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charset="0"/>
                      </a:rPr>
                      <m:t>h</m:t>
                    </m:r>
                    <m:sSup>
                      <m:sSupPr>
                        <m:ctrlPr>
                          <a:rPr lang="en-US" sz="12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>
                                    <a:latin typeface="Cambria Math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200" dirty="0" smtClean="0"/>
                  <a:t> 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charset="0"/>
                        </a:rPr>
                        <m:t>h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0" smtClean="0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200" b="1" i="0" smtClean="0">
                              <a:latin typeface="Cambria Math" charset="0"/>
                            </a:rPr>
                            <m:t>𝐂</m:t>
                          </m:r>
                        </m:e>
                        <m:sup>
                          <m:r>
                            <a:rPr lang="en-US" sz="1200" b="1" i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sz="1200" b="1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1200" b="1">
                          <a:latin typeface="Cambria Math" charset="0"/>
                        </a:rPr>
                        <m:t>𝐯</m:t>
                      </m:r>
                      <m:r>
                        <m:rPr>
                          <m:aln/>
                        </m:rPr>
                        <a:rPr lang="en-US" sz="1200" b="1" i="0" smtClean="0">
                          <a:latin typeface="Cambria Math" charset="0"/>
                        </a:rPr>
                        <m:t>=</m:t>
                      </m:r>
                      <m:r>
                        <a:rPr lang="en-US" sz="1200" i="1">
                          <a:latin typeface="Cambria Math" charset="0"/>
                        </a:rPr>
                        <m:t>h</m:t>
                      </m:r>
                      <m:sSup>
                        <m:sSupPr>
                          <m:ctrlPr>
                            <a:rPr lang="en-US" sz="1200" b="1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0" i="1" smtClean="0">
                          <a:latin typeface="Cambria Math" charset="0"/>
                        </a:rPr>
                        <m:t>𝜆</m:t>
                      </m:r>
                      <m:r>
                        <a:rPr lang="en-US" sz="1200" b="1">
                          <a:latin typeface="Cambria Math" charset="0"/>
                        </a:rPr>
                        <m:t>𝐯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            (∗)</m:t>
                      </m:r>
                    </m:oMath>
                  </m:oMathPara>
                </a14:m>
                <a:endParaRPr lang="en-US" sz="1200" b="1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dirty="0" smtClean="0"/>
                  <a:t>Substituting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200" b="1">
                            <a:latin typeface="Cambria Math" charset="0"/>
                          </a:rPr>
                          <m:t>𝐂</m:t>
                        </m:r>
                      </m:e>
                      <m:sup>
                        <m:r>
                          <a:rPr lang="en-US" sz="1200" b="1">
                            <a:latin typeface="Cambria Math" charset="0"/>
                          </a:rPr>
                          <m:t>(</m:t>
                        </m:r>
                        <m:r>
                          <a:rPr lang="en-US" sz="1200" i="1">
                            <a:latin typeface="Cambria Math" charset="0"/>
                          </a:rPr>
                          <m:t>𝐾</m:t>
                        </m:r>
                        <m:r>
                          <a:rPr lang="en-US" sz="1200" b="1" i="1"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charset="0"/>
                      </a:rPr>
                      <m:t>𝐯</m:t>
                    </m:r>
                    <m:r>
                      <a:rPr lang="en-US" sz="12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200" dirty="0" smtClean="0"/>
                  <a:t>terms on both sides of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sz="1200" b="1" i="1" dirty="0" smtClean="0"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sz="1200" b="1" i="1" dirty="0" smtClean="0">
                    <a:latin typeface="Cambria Math" charset="0"/>
                    <a:ea typeface="Cambria Math" charset="0"/>
                    <a:cs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charset="0"/>
                        </a:rPr>
                        <m:t>h</m:t>
                      </m:r>
                      <m:sSup>
                        <m:sSup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mr-IN" sz="1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r>
                            <a:rPr lang="en-US" sz="1200" i="1">
                              <a:latin typeface="Cambria Math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mr-IN" sz="12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∑"/>
                          <m:ctrlPr>
                            <a:rPr lang="is-IS" sz="12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i="1">
                              <a:latin typeface="Cambria Math" charset="0"/>
                            </a:rPr>
                            <m:t>h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  <m:r>
                        <m:rPr>
                          <m:aln/>
                        </m:rPr>
                        <a:rPr lang="en-US" sz="1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200" i="1">
                          <a:latin typeface="Cambria Math" charset="0"/>
                        </a:rPr>
                        <m:t>𝜆</m:t>
                      </m:r>
                      <m:r>
                        <a:rPr lang="en-US" sz="1200" i="1">
                          <a:latin typeface="Cambria Math" charset="0"/>
                        </a:rPr>
                        <m:t>h</m:t>
                      </m:r>
                      <m:sSup>
                        <m:sSupPr>
                          <m:ctrlPr>
                            <a:rPr lang="en-US" sz="1200" b="1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is-IS" sz="12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i="1">
                              <a:latin typeface="Cambria Math" charset="0"/>
                            </a:rPr>
                            <m:t>h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b="1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dirty="0" smtClean="0"/>
                  <a:t>Rearranging and grouping terms</a:t>
                </a:r>
                <a:r>
                  <a:rPr lang="en-US" sz="1200" b="1" i="1" dirty="0"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sz="1200" b="1" i="1" dirty="0">
                    <a:latin typeface="Cambria Math" charset="0"/>
                    <a:ea typeface="Cambria Math" charset="0"/>
                    <a:cs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charset="0"/>
                            </a:rPr>
                            <m:t>𝑘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s-IS" sz="12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sz="12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h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1">
                                                  <a:latin typeface="Cambria Math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mr-IN" sz="12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>
                                              <a:latin typeface="Cambria Math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sz="12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h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1">
                                                  <a:latin typeface="Cambria Math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200" i="1">
                                          <a:latin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h</m:t>
                                  </m:r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m:rPr>
                          <m:aln/>
                        </m:rPr>
                        <a:rPr lang="en-US" sz="1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200" i="1">
                          <a:latin typeface="Cambria Math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is-IS" sz="12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mr-IN" sz="12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sz="12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>
                                              <a:latin typeface="Cambria Math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charset="0"/>
                                </a:rPr>
                                <m:t>h</m:t>
                              </m:r>
                              <m:r>
                                <a:rPr lang="en-US" sz="12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         (∗∗)</m:t>
                      </m:r>
                    </m:oMath>
                  </m:oMathPara>
                </a14:m>
                <a:endParaRPr lang="en-US" sz="1200" b="1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dirty="0" smtClean="0"/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1200" i="1">
                        <a:latin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</a:rPr>
                      <m:t>h</m:t>
                    </m:r>
                    <m:sSup>
                      <m:sSupPr>
                        <m:ctrlPr>
                          <a:rPr lang="en-US" sz="12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>
                                    <a:latin typeface="Cambria Math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2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1200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2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 smtClean="0"/>
                  <a:t>. Thus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(∗∗) </m:t>
                    </m:r>
                  </m:oMath>
                </a14:m>
                <a:r>
                  <a:rPr lang="en-US" sz="1200" dirty="0" smtClean="0"/>
                  <a:t>can be expressed in matrix form as:</a:t>
                </a:r>
                <a:r>
                  <a:rPr lang="en-US" sz="1200" b="1" i="1" dirty="0"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sz="1200" b="1" i="1" dirty="0">
                    <a:latin typeface="Cambria Math" charset="0"/>
                    <a:ea typeface="Cambria Math" charset="0"/>
                    <a:cs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200" b="1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𝐊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1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𝜶</m:t>
                      </m:r>
                      <m:r>
                        <m:rPr>
                          <m:aln/>
                        </m:rPr>
                        <a:rPr lang="en-US" sz="1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  <m:r>
                        <a:rPr lang="en-US" sz="1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1200" b="1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𝐊</m:t>
                      </m:r>
                      <m:r>
                        <a:rPr lang="en-US" sz="1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𝜶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      ⟹       </m:t>
                      </m:r>
                      <m:r>
                        <a:rPr lang="en-US" sz="1200" b="1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𝐊</m:t>
                      </m:r>
                      <m:r>
                        <a:rPr lang="en-US" sz="12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𝜶</m:t>
                      </m:r>
                      <m:r>
                        <m:rPr>
                          <m:aln/>
                        </m:rPr>
                        <a:rPr lang="en-US" sz="1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12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</m:acc>
                      <m:r>
                        <a:rPr lang="en-US" sz="1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𝜶</m:t>
                      </m:r>
                      <m:r>
                        <a:rPr lang="en-US" sz="1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    (∗∗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∗)</m:t>
                      </m:r>
                    </m:oMath>
                  </m:oMathPara>
                </a14:m>
                <a:endParaRPr lang="en-US" sz="1200" b="1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dirty="0"/>
                  <a:t>w</a:t>
                </a:r>
                <a:r>
                  <a:rPr lang="en-US" sz="1200" dirty="0" smtClean="0"/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acc>
                    <m:r>
                      <a:rPr lang="en-US" sz="1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lang="en-US" sz="1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sz="1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  <m:r>
                      <a:rPr lang="en-US" sz="1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200" dirty="0" smtClean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b="1" dirty="0" smtClean="0"/>
                  <a:t>Note:</a:t>
                </a:r>
                <a:r>
                  <a:rPr lang="en-US" sz="1200" dirty="0" smtClean="0"/>
                  <a:t> For a specific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200" b="1">
                            <a:latin typeface="Cambria Math" charset="0"/>
                          </a:rPr>
                          <m:t>𝐯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,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(∗∗∗)</m:t>
                    </m:r>
                  </m:oMath>
                </a14:m>
                <a:r>
                  <a:rPr lang="en-US" sz="1200" dirty="0" smtClean="0"/>
                  <a:t> is indexed as: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charset="0"/>
                        <a:ea typeface="Cambria Math" charset="0"/>
                        <a:cs typeface="Cambria Math" charset="0"/>
                      </a:rPr>
                      <m:t>𝐊</m:t>
                    </m:r>
                    <m:sSub>
                      <m:sSubPr>
                        <m:ctrlPr>
                          <a:rPr lang="en-US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𝜶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m:rPr>
                        <m:aln/>
                      </m:rPr>
                      <a:rPr lang="en-US" sz="1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2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𝜶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200" b="1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b="1" dirty="0" smtClean="0"/>
                  <a:t>Observation: </a:t>
                </a:r>
                <a:r>
                  <a:rPr lang="en-US" sz="1200" dirty="0" smtClean="0"/>
                  <a:t>The equation 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charset="0"/>
                        <a:ea typeface="Cambria Math" charset="0"/>
                        <a:cs typeface="Cambria Math" charset="0"/>
                      </a:rPr>
                      <m:t>𝐊</m:t>
                    </m:r>
                    <m:r>
                      <a:rPr lang="en-US" sz="1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  <m:r>
                      <m:rPr>
                        <m:aln/>
                      </m:rPr>
                      <a:rPr lang="en-US" sz="1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1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acc>
                    <m:r>
                      <a:rPr lang="en-US" sz="1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</m:oMath>
                </a14:m>
                <a:r>
                  <a:rPr lang="en-US" sz="1200" dirty="0" smtClean="0"/>
                  <a:t> is an eigenvalue problem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200" b="1" dirty="0" smtClean="0"/>
                  <a:t>Note II:</a:t>
                </a:r>
                <a:r>
                  <a:rPr lang="en-US" sz="1200" dirty="0" smtClean="0"/>
                  <a:t> Impose a normalization condition on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</m:oMath>
                </a14:m>
                <a:endParaRPr lang="en-US" sz="1200" b="1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1200" b="1">
                              <a:latin typeface="Cambria Math" charset="0"/>
                            </a:rPr>
                            <m:t>𝐯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200" b="1">
                              <a:latin typeface="Cambria Math" charset="0"/>
                            </a:rPr>
                            <m:t>𝐯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=1  ⟹  </m:t>
                      </m:r>
                      <m:nary>
                        <m:naryPr>
                          <m:chr m:val="∑"/>
                          <m:ctrlPr>
                            <a:rPr lang="is-IS" sz="12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is-IS" sz="1200" b="1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charset="0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>
                                              <a:latin typeface="Cambria Math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200" i="1">
                              <a:latin typeface="Cambria Math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  ⟹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12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𝜶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200" b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𝐊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sz="1200" dirty="0" smtClean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5350"/>
                <a:ext cx="8229600" cy="3993855"/>
              </a:xfrm>
              <a:blipFill rotWithShape="0">
                <a:blip r:embed="rId3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4400" b="1" dirty="0" smtClean="0"/>
                  <a:t>Question: </a:t>
                </a:r>
                <a:r>
                  <a:rPr lang="en-US" sz="4400" dirty="0" smtClean="0"/>
                  <a:t>How do we project a new point </a:t>
                </a:r>
                <a14:m>
                  <m:oMath xmlns:m="http://schemas.openxmlformats.org/officeDocument/2006/math">
                    <m:r>
                      <a:rPr lang="en-US" sz="4400" b="1">
                        <a:latin typeface="Cambria Math" charset="0"/>
                      </a:rPr>
                      <m:t>𝐱</m:t>
                    </m:r>
                    <m:r>
                      <a:rPr lang="en-US" sz="44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4400" dirty="0" smtClean="0"/>
                  <a:t>onto the kernel principal components?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4400" b="1" dirty="0" smtClean="0"/>
                  <a:t>Solution:</a:t>
                </a:r>
                <a:r>
                  <a:rPr lang="en-US" sz="4400" dirty="0" smtClean="0"/>
                  <a:t> Transform </a:t>
                </a:r>
                <a14:m>
                  <m:oMath xmlns:m="http://schemas.openxmlformats.org/officeDocument/2006/math">
                    <m:r>
                      <a:rPr lang="en-US" sz="4400" b="1">
                        <a:latin typeface="Cambria Math" charset="0"/>
                      </a:rPr>
                      <m:t>𝐱</m:t>
                    </m:r>
                  </m:oMath>
                </a14:m>
                <a:r>
                  <a:rPr lang="en-US" sz="4400" b="1" dirty="0" smtClean="0"/>
                  <a:t> </a:t>
                </a:r>
                <a:r>
                  <a:rPr lang="en-US" sz="4400" dirty="0" smtClean="0"/>
                  <a:t>and project onto principal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b="1">
                            <a:latin typeface="Cambria Math" charset="0"/>
                          </a:rPr>
                          <m:t>𝐯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b="1">
                            <a:latin typeface="Cambria Math" charset="0"/>
                          </a:rPr>
                          <m:t>𝐯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400" b="1">
                            <a:latin typeface="Cambria Math" charset="0"/>
                          </a:rPr>
                          <m:t>𝐯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4400" b="1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charset="0"/>
                        </a:rPr>
                        <m:t>h</m:t>
                      </m:r>
                      <m:sSup>
                        <m:sSupPr>
                          <m:ctrlPr>
                            <a:rPr lang="en-US" sz="4400" b="1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4400" b="1">
                                  <a:latin typeface="Cambria Math" charset="0"/>
                                </a:rPr>
                                <m:t>𝐱</m:t>
                              </m:r>
                            </m:e>
                          </m:d>
                        </m:e>
                        <m:sup>
                          <m:r>
                            <a:rPr lang="en-US" sz="44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4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400" b="1">
                              <a:latin typeface="Cambria Math" charset="0"/>
                            </a:rPr>
                            <m:t>𝐯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44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44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4400" i="1">
                              <a:latin typeface="Cambria Math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sz="4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sz="4400" i="1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4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400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44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4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400" b="1">
                                  <a:latin typeface="Cambria Math" charset="0"/>
                                </a:rPr>
                                <m:t>𝐱</m:t>
                              </m:r>
                              <m: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400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4400" b="1" dirty="0" smtClean="0"/>
                  <a:t>Note:</a:t>
                </a:r>
                <a:r>
                  <a:rPr lang="en-US" sz="4400" dirty="0" smtClean="0"/>
                  <a:t> Projections are typically made on to the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4400" b="1" dirty="0" smtClean="0"/>
                  <a:t> </a:t>
                </a:r>
                <a:r>
                  <a:rPr lang="en-US" sz="4400" dirty="0" smtClean="0"/>
                  <a:t>principal components accounting for the largest variation in the transformed feature space, i.e., those associated with the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 smtClean="0"/>
                  <a:t>largest eigenvalues</a:t>
                </a:r>
                <a:endParaRPr lang="en-US" sz="4400" b="1" dirty="0" smtClean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solidFill>
                  <a:prstClr val="white"/>
                </a:solidFill>
              </a:rPr>
              <a:t>Kernel Principal Component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9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solidFill>
                  <a:prstClr val="white"/>
                </a:solidFill>
              </a:rPr>
              <a:t>Kernel Principal Component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Properties of KPCA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Notice that by using kernels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r>
                      <a:rPr lang="en-US" sz="1800" i="1">
                        <a:latin typeface="Cambria Math" charset="0"/>
                      </a:rPr>
                      <m:t>𝐾</m:t>
                    </m:r>
                    <m:d>
                      <m:dPr>
                        <m:ctrlPr>
                          <a:rPr lang="en-US" sz="1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charset="0"/>
                      </a:rPr>
                      <m:t>=</m:t>
                    </m:r>
                    <m:r>
                      <a:rPr lang="en-US" sz="1800" i="1">
                        <a:latin typeface="Cambria Math" charset="0"/>
                      </a:rPr>
                      <m:t>h</m:t>
                    </m:r>
                    <m:sSup>
                      <m:sSupPr>
                        <m:ctrlPr>
                          <a:rPr lang="en-US" sz="18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>
                                    <a:latin typeface="Cambria Math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, we can apply standard PCA on an infinitely large space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𝐹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 properties of the principal components are preserved in the feature space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sz="1800" dirty="0" smtClean="0"/>
                  <a:t> when using KPCA</a:t>
                </a:r>
              </a:p>
              <a:p>
                <a:r>
                  <a:rPr lang="en-US" sz="1800" dirty="0" smtClean="0"/>
                  <a:t>The first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charset="0"/>
                      </a:rPr>
                      <m:t>𝑞</m:t>
                    </m:r>
                    <m:r>
                      <a:rPr lang="en-US" sz="1800" b="0" i="1" dirty="0" smtClean="0">
                        <a:latin typeface="Cambria Math" charset="0"/>
                      </a:rPr>
                      <m:t>∈{1,…,</m:t>
                    </m:r>
                    <m:r>
                      <a:rPr lang="en-US" sz="1800" b="0" i="1" dirty="0" smtClean="0">
                        <a:latin typeface="Cambria Math" charset="0"/>
                      </a:rPr>
                      <m:t>𝑀</m:t>
                    </m:r>
                    <m:r>
                      <a:rPr lang="en-US" sz="1800" b="0" i="1" dirty="0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1800" i="1" dirty="0" smtClean="0"/>
                  <a:t> </a:t>
                </a:r>
                <a:r>
                  <a:rPr lang="en-US" sz="1800" dirty="0" smtClean="0"/>
                  <a:t>principal components (those associated with the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charset="0"/>
                      </a:rPr>
                      <m:t>𝑞</m:t>
                    </m:r>
                    <m:r>
                      <a:rPr lang="en-US" sz="18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largest eigenvalues) are the directions of maximal variance of the features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𝐹</m:t>
                    </m:r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The mean squared error incurred by representing the features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sz="1800" dirty="0" smtClean="0"/>
                  <a:t>, with a lower dimension approximation,</a:t>
                </a:r>
                <a:r>
                  <a:rPr lang="en-US" sz="1800" i="1" dirty="0" smtClean="0"/>
                  <a:t> </a:t>
                </a:r>
                <a:r>
                  <a:rPr lang="en-US" sz="1800" dirty="0" smtClean="0"/>
                  <a:t>is minimized by selecting the first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sz="1800" dirty="0" smtClean="0"/>
                  <a:t> principal components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Note: </a:t>
                </a:r>
                <a:r>
                  <a:rPr lang="en-US" sz="1800" dirty="0" smtClean="0"/>
                  <a:t>The previous derivation assumed that the features </a:t>
                </a:r>
                <a:r>
                  <a:rPr lang="en-US" sz="1800" dirty="0"/>
                  <a:t>a</a:t>
                </a:r>
                <a:r>
                  <a:rPr lang="en-US" sz="1800" dirty="0" smtClean="0"/>
                  <a:t>re centered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sz="1800" dirty="0" smtClean="0"/>
                  <a:t>. To ensure this condition holds, we must center the features prior to apply KPCA</a:t>
                </a: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077" r="-1185" b="-1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64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>
                <a:solidFill>
                  <a:prstClr val="white"/>
                </a:solidFill>
              </a:rPr>
              <a:t>Kernel Principal Component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3563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5350"/>
                <a:ext cx="8229600" cy="38861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Centering the features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charset="0"/>
                      </a:rPr>
                      <m:t>𝑭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To center the observations, perform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</a:rPr>
                      <m:t>h</m:t>
                    </m:r>
                    <m:r>
                      <a:rPr lang="en-US" sz="1600" b="1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600" b="1" i="1" smtClean="0">
                        <a:latin typeface="Cambria Math" charset="0"/>
                      </a:rPr>
                      <m:t>)</m:t>
                    </m:r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r>
                      <a:rPr lang="en-US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en-US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600" b="1" i="1" smtClean="0">
                        <a:latin typeface="Cambria Math" charset="0"/>
                      </a:rPr>
                      <m:t>)</m:t>
                    </m:r>
                    <m:r>
                      <a:rPr lang="en-US" sz="1600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1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sz="16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charset="0"/>
                          </a:rPr>
                          <m:t>𝑗</m:t>
                        </m:r>
                        <m:r>
                          <a:rPr lang="en-US" sz="16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charset="0"/>
                          </a:rPr>
                          <m:t>𝑀</m:t>
                        </m:r>
                      </m:sup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6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latin typeface="Cambria Math" charset="0"/>
                      </a:rPr>
                      <m:t>, (</m:t>
                    </m:r>
                    <m:r>
                      <a:rPr lang="en-US" sz="1600" i="1">
                        <a:latin typeface="Cambria Math" charset="0"/>
                      </a:rPr>
                      <m:t>𝑖</m:t>
                    </m:r>
                    <m:r>
                      <a:rPr lang="en-US" sz="1600" i="1">
                        <a:latin typeface="Cambria Math" charset="0"/>
                      </a:rPr>
                      <m:t>=1,…,</m:t>
                    </m:r>
                    <m:r>
                      <a:rPr lang="en-US" sz="1600" i="1">
                        <a:latin typeface="Cambria Math" charset="0"/>
                      </a:rPr>
                      <m:t>𝑁</m:t>
                    </m:r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Hence the kernel, in terms of the centered features,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𝑐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sz="16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16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mr-IN" sz="16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is-IS" sz="16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charset="0"/>
                                </a:rPr>
                                <m:t>𝑀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s-IS" sz="1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1600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r>
                            <a:rPr lang="en-US" sz="1600" i="1">
                              <a:latin typeface="Cambria Math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b="1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r>
                            <a:rPr lang="en-US" sz="1600" i="1">
                              <a:latin typeface="Cambria Math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sz="16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b="1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is-I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𝑞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r>
                            <a:rPr lang="en-US" sz="1600" i="1">
                              <a:latin typeface="Cambria Math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sz="16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1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𝑝𝑗</m:t>
                              </m:r>
                            </m:sub>
                          </m:sSub>
                        </m:e>
                      </m:nary>
                      <m:r>
                        <a:rPr lang="en-US" sz="1600" b="1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𝑖𝑞</m:t>
                              </m:r>
                            </m:sub>
                          </m:sSub>
                        </m:e>
                      </m:nary>
                      <m:r>
                        <a:rPr lang="en-US" sz="1600" b="1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is-I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𝑞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𝑝𝑞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b="0" dirty="0" smtClean="0"/>
              </a:p>
              <a:p>
                <a:pPr marL="0" indent="0">
                  <a:buNone/>
                </a:pPr>
                <a:r>
                  <a:rPr lang="en-US" sz="1600" dirty="0"/>
                  <a:t>We can express the centered kernel matrix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600" b="1">
                              <a:latin typeface="Cambria Math" charset="0"/>
                            </a:rPr>
                            <m:t>𝐊</m:t>
                          </m:r>
                        </m:e>
                        <m:sup>
                          <m:r>
                            <a:rPr lang="en-US" sz="1600" i="1">
                              <a:latin typeface="Cambria Math" charset="0"/>
                            </a:rPr>
                            <m:t>𝑐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1600" i="1">
                          <a:latin typeface="Cambria Math" charset="0"/>
                        </a:rPr>
                        <m:t>=</m:t>
                      </m:r>
                      <m:r>
                        <a:rPr lang="en-US" sz="1600" b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𝐊</m:t>
                      </m:r>
                      <m:r>
                        <a:rPr lang="en-US" sz="1600" b="1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latin typeface="Cambria Math" charset="0"/>
                            </a:rPr>
                            <m:t>𝟏</m:t>
                          </m:r>
                        </m:e>
                        <m:sub>
                          <m:r>
                            <a:rPr lang="en-US" sz="1600" i="1" dirty="0"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1600" b="1" dirty="0">
                          <a:latin typeface="Cambria Math" charset="0"/>
                        </a:rPr>
                        <m:t>𝐊</m:t>
                      </m:r>
                      <m:r>
                        <a:rPr lang="en-US" sz="1600" b="1" i="1">
                          <a:latin typeface="Cambria Math" charset="0"/>
                        </a:rPr>
                        <m:t>−</m:t>
                      </m:r>
                      <m:r>
                        <a:rPr lang="en-US" sz="1600" b="1">
                          <a:latin typeface="Cambria Math" charset="0"/>
                        </a:rPr>
                        <m:t>𝐊</m:t>
                      </m:r>
                      <m:sSub>
                        <m:sSubPr>
                          <m:ctrlPr>
                            <a:rPr lang="en-US" sz="1600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latin typeface="Cambria Math" charset="0"/>
                            </a:rPr>
                            <m:t>𝟏</m:t>
                          </m:r>
                        </m:e>
                        <m:sub>
                          <m:r>
                            <a:rPr lang="en-US" sz="1600" i="1" dirty="0"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1600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latin typeface="Cambria Math" charset="0"/>
                            </a:rPr>
                            <m:t>𝟏</m:t>
                          </m:r>
                        </m:e>
                        <m:sub>
                          <m:r>
                            <a:rPr lang="en-US" sz="1600" i="1" dirty="0"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1600" b="1">
                          <a:latin typeface="Cambria Math" charset="0"/>
                        </a:rPr>
                        <m:t>𝐊</m:t>
                      </m:r>
                      <m:sSub>
                        <m:sSubPr>
                          <m:ctrlPr>
                            <a:rPr lang="en-US" sz="1600" b="1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latin typeface="Cambria Math" charset="0"/>
                            </a:rPr>
                            <m:t>𝟏</m:t>
                          </m:r>
                        </m:e>
                        <m:sub>
                          <m:r>
                            <a:rPr lang="en-US" sz="1600" i="1" dirty="0">
                              <a:latin typeface="Cambria Math" charset="0"/>
                            </a:rPr>
                            <m:t>𝑀</m:t>
                          </m:r>
                        </m:sub>
                      </m:sSub>
                      <m:r>
                        <a:rPr lang="en-US" sz="1600" b="1" i="1" dirty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 charset="0"/>
                          </a:rPr>
                          <m:t>𝟏</m:t>
                        </m:r>
                      </m:e>
                      <m:sub>
                        <m:r>
                          <a:rPr lang="en-US" sz="1600" i="1" dirty="0">
                            <a:latin typeface="Cambria Math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dirty="0"/>
                  <a:t> id an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𝑀</m:t>
                    </m:r>
                    <m:r>
                      <a:rPr lang="en-US" sz="1600" i="1">
                        <a:latin typeface="Cambria Math" charset="0"/>
                      </a:rPr>
                      <m:t>×</m:t>
                    </m:r>
                    <m:r>
                      <a:rPr lang="en-US" sz="1600" i="1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1600" dirty="0"/>
                  <a:t> matrix with elements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1/</m:t>
                    </m:r>
                    <m:r>
                      <a:rPr lang="en-US" sz="1600" i="1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US" sz="1600" b="1" dirty="0">
                        <a:latin typeface="Cambria Math" charset="0"/>
                      </a:rPr>
                      <m:t>𝐊</m:t>
                    </m:r>
                  </m:oMath>
                </a14:m>
                <a:r>
                  <a:rPr lang="en-US" sz="1600" dirty="0"/>
                  <a:t> is a matrix composed of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600" b="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5350"/>
                <a:ext cx="8229600" cy="3886199"/>
              </a:xfrm>
              <a:blipFill>
                <a:blip r:embed="rId3"/>
                <a:stretch>
                  <a:fillRect l="-444" t="-2198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4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232263</TotalTime>
  <Words>2019</Words>
  <Application>Microsoft Macintosh PowerPoint</Application>
  <PresentationFormat>On-screen Show (16:9)</PresentationFormat>
  <Paragraphs>126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Mangal</vt:lpstr>
      <vt:lpstr>Office Theme</vt:lpstr>
      <vt:lpstr>Modern Machine Learning — Kernel Principal Component Analysis</vt:lpstr>
      <vt:lpstr>Kernel Principal Component Analysis</vt:lpstr>
      <vt:lpstr>Kernel Principal Component Analysis</vt:lpstr>
      <vt:lpstr>Kernel Principal Component Analysis</vt:lpstr>
      <vt:lpstr>Kernel Principal Component Analysis</vt:lpstr>
      <vt:lpstr>Kernel Principal Component Analysis</vt:lpstr>
      <vt:lpstr>Kernel Principal Component Analysis</vt:lpstr>
      <vt:lpstr>Kernel Principal Component Analysis</vt:lpstr>
      <vt:lpstr>Kernel Principal Component Analysis</vt:lpstr>
      <vt:lpstr>Kernel Principal Component Analysis</vt:lpstr>
      <vt:lpstr>Kernel Principal Component Analysis</vt:lpstr>
      <vt:lpstr>Kernel Principal Component Analysis</vt:lpstr>
      <vt:lpstr>Kernel Principal Component Analysis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Barner</dc:creator>
  <cp:lastModifiedBy>Microsoft Office User</cp:lastModifiedBy>
  <cp:revision>1022</cp:revision>
  <dcterms:created xsi:type="dcterms:W3CDTF">2013-01-03T21:27:43Z</dcterms:created>
  <dcterms:modified xsi:type="dcterms:W3CDTF">2017-05-07T18:57:03Z</dcterms:modified>
</cp:coreProperties>
</file>