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6C9"/>
    <a:srgbClr val="2563EB"/>
    <a:srgbClr val="00DDF8"/>
    <a:srgbClr val="F2F2F2"/>
    <a:srgbClr val="166081"/>
    <a:srgbClr val="0018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0051D-918E-44F8-AA94-14AB20E78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DAD5C9-9CEE-4C05-B6C9-1B3F7F6F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5948C-F96E-4739-9184-74DBE4C1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69E68-15C0-40C5-8B9D-73F1351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BA1C9-8437-4A83-A51D-DFEA3509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2BB6D-28D0-4C5A-B1F6-2738A6F3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41BDE-03B4-4A3E-9363-4CBDB711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5C49D-7137-4783-9463-94D79B7E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44ADD-9E81-4F94-B90F-9808A6B8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6E4EE-B6FD-448F-8789-F948539E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0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80FEBF-7020-4CC8-8CBC-F4F033241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395339-586B-4374-BB08-91DAEC96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1F8D-491D-470D-86C0-FD3965F4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FB9B9-77B6-49DC-A4D5-5E72AB21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4AE7E-9A0F-46D0-8BF6-80456670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1977E-531B-4559-A1DE-D04348DB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F4B2A-FF6F-4FBF-97F7-937E55B3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75D2F5-D89B-4F65-9D56-7BAF5831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D8517-F96C-4C53-8D1C-16AEF180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076C9-33D5-4514-95EC-0545CB6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2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2F414-82F4-492A-B133-230F428C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CA32FB-C293-4675-89B2-8C78B2AD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94FDB-7436-4BE9-91DB-3BE969F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F9AEB0-2400-480E-8478-796EAE1B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F87DB-CF2B-4FC6-B285-1001B8B2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9E0BF-A8FD-43A6-9557-DC3F9FD2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6001A-BC6F-453C-940D-825F1459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3D653-FC94-4BA5-8D7A-FC798706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DE7A37-2EE5-4E02-9C73-1E1184FF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D9C7F-C547-49F4-B6DC-F076DAFA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4392B2-8885-41EB-8CE5-0233AB49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61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511BE-1530-4CAE-BB8E-775ED6E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BB1F0-28E8-4117-AB2E-4C248DD9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51B86-B990-4C56-B792-0798C9BE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829506-A44A-4C6E-B096-7628284D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E607B1-BE55-44C5-8B49-B4A5491F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A889C9-3662-4B13-B2FD-606E497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07B84F-629A-42A7-BE81-5CFD0AE8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0E87E4-9BE4-4E9C-ABF9-366618D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F179D-5788-4B50-9E05-4118C0B9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3B113-8A80-4777-A659-23115EC2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3E8297-D4A2-4406-B247-9B9C2007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9CAC37-5908-400A-A033-28C81B79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D5F425-B434-4A15-8D85-AEBE5DAD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7058C4-8E89-4462-AF67-C1EE3DE2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2644A4-AE79-474A-9B81-D56ABB1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1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C5618-03DC-4254-87DC-DFF42A44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B2247-7AC4-43B8-9A9E-580A3866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61859F-4C6B-4AFE-8A9C-C4E0E914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5B9699-A5AE-41CF-B218-EADE1362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F379A-45A4-4B07-A4BD-2B2C08A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DF35DC-B9F7-43D1-B721-6225E3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5C61-D1DE-42F9-B489-C452035D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204E44-8B51-42BC-AF14-F717093E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2E8600-5255-44F3-999B-B3CF14B0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6C3A9D-D184-4FFA-85D5-3FB68E6B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6CED1F-EC27-4F21-9DB0-2B38065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58585-B31E-4881-A29C-2B905461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6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9761A-7D57-4BDB-A75B-F0476B2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2EA945-E18B-4360-950E-99539EEC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DA88E-0568-43AA-AF9C-08BFA0BD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0153-E945-4BA8-A1C1-D5CA28C0121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37C3C-D8F5-4218-99EF-76C66528B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04B01-2420-4329-83DC-5A6599957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E7B6-20F8-48D9-8FC2-45134FD6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176.123.165.18:5027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176.123.165.18:5027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176.123.165.18:5027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://176.123.165.18:5027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76.123.165.18:502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4D8E85-4241-4FA3-B96B-B1607062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5215313" y="2681657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5182148" y="2648492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5285870" y="2752214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5231042" y="2697386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5457720" y="2924064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5559087" y="3025431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5055290" y="2521634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5252847" y="2719191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5052119" y="2518463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5252447" y="2718791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5378652" y="2844996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5236980" y="2703324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9ABE3C83-6491-426C-8204-213DA6F1C365}"/>
              </a:ext>
            </a:extLst>
          </p:cNvPr>
          <p:cNvSpPr/>
          <p:nvPr/>
        </p:nvSpPr>
        <p:spPr>
          <a:xfrm>
            <a:off x="4719006" y="2185350"/>
            <a:ext cx="2425035" cy="2425035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PHOTOPHIC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BDF07E1A-C9E5-42B8-AF52-6407D98EC0AB}"/>
              </a:ext>
            </a:extLst>
          </p:cNvPr>
          <p:cNvSpPr/>
          <p:nvPr/>
        </p:nvSpPr>
        <p:spPr>
          <a:xfrm>
            <a:off x="368300" y="5612492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Представлен</a:t>
            </a:r>
            <a:r>
              <a:rPr lang="en-US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Arial Black" panose="020B0A04020102020204" pitchFamily="34" charset="0"/>
              </a:rPr>
              <a:t>BNF_404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306A519A-1EE9-4593-AEE3-91E4B6C5C89B}"/>
              </a:ext>
            </a:extLst>
          </p:cNvPr>
          <p:cNvSpPr/>
          <p:nvPr/>
        </p:nvSpPr>
        <p:spPr>
          <a:xfrm>
            <a:off x="368300" y="596901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IT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ru-RU" sz="2000" dirty="0" err="1">
                <a:latin typeface="Comic Sans MS" panose="030F0702030302020204" pitchFamily="66" charset="0"/>
              </a:rPr>
              <a:t>хакатон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5621A61F-F4ED-401B-8147-BE94D34935E2}"/>
              </a:ext>
            </a:extLst>
          </p:cNvPr>
          <p:cNvSpPr/>
          <p:nvPr/>
        </p:nvSpPr>
        <p:spPr>
          <a:xfrm>
            <a:off x="9448800" y="596900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14-15.03.2025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567B783-6424-4246-A78C-12056B46685B}"/>
              </a:ext>
            </a:extLst>
          </p:cNvPr>
          <p:cNvSpPr/>
          <p:nvPr/>
        </p:nvSpPr>
        <p:spPr>
          <a:xfrm>
            <a:off x="9448800" y="5612492"/>
            <a:ext cx="2374900" cy="6486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sz="1400" dirty="0">
                <a:solidFill>
                  <a:srgbClr val="FFFFFF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1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3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925BC49-1BE1-4F03-8EFF-3605250A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4526313" y="1328948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7003123" y="2824842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6461191" y="1905312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4022017" y="3678938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5908010" y="351306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3919392" y="3196619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2554639" y="1322921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8514787" y="2171889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7896404" y="4685619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1990908" y="3873617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7511466" y="752642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4854530" y="4982462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34" name="Овал 33">
            <a:extLst>
              <a:ext uri="{FF2B5EF4-FFF2-40B4-BE49-F238E27FC236}">
                <a16:creationId xmlns:a16="http://schemas.microsoft.com/office/drawing/2014/main" id="{82C8D4CB-EE6F-44D7-BD7E-A9BC5EFE7CF6}"/>
              </a:ext>
            </a:extLst>
          </p:cNvPr>
          <p:cNvSpPr/>
          <p:nvPr/>
        </p:nvSpPr>
        <p:spPr>
          <a:xfrm>
            <a:off x="4719006" y="2185350"/>
            <a:ext cx="2425035" cy="2425035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PHOTOPHIC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6B6AEE2-2001-450E-9E31-A586AF41BE38}"/>
              </a:ext>
            </a:extLst>
          </p:cNvPr>
          <p:cNvSpPr/>
          <p:nvPr/>
        </p:nvSpPr>
        <p:spPr>
          <a:xfrm>
            <a:off x="-2721774" y="5612492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Представлен</a:t>
            </a:r>
            <a:r>
              <a:rPr lang="en-US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Arial Black" panose="020B0A04020102020204" pitchFamily="34" charset="0"/>
              </a:rPr>
              <a:t>BNF_404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D179AC14-24BD-4965-AA60-4C26CEBB9B33}"/>
              </a:ext>
            </a:extLst>
          </p:cNvPr>
          <p:cNvSpPr/>
          <p:nvPr/>
        </p:nvSpPr>
        <p:spPr>
          <a:xfrm>
            <a:off x="-2721774" y="596901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IT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ru-RU" sz="2000" dirty="0" err="1">
                <a:latin typeface="Comic Sans MS" panose="030F0702030302020204" pitchFamily="66" charset="0"/>
              </a:rPr>
              <a:t>хакатон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3367F5A-22BE-4B61-AE60-082A4FC99AF1}"/>
              </a:ext>
            </a:extLst>
          </p:cNvPr>
          <p:cNvSpPr/>
          <p:nvPr/>
        </p:nvSpPr>
        <p:spPr>
          <a:xfrm>
            <a:off x="12646280" y="596900"/>
            <a:ext cx="2374900" cy="648607"/>
          </a:xfrm>
          <a:prstGeom prst="roundRect">
            <a:avLst>
              <a:gd name="adj" fmla="val 50000"/>
            </a:avLst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14-15.03.2025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7CBFF0DE-B081-4912-8191-ADD4C78564C9}"/>
              </a:ext>
            </a:extLst>
          </p:cNvPr>
          <p:cNvSpPr/>
          <p:nvPr/>
        </p:nvSpPr>
        <p:spPr>
          <a:xfrm>
            <a:off x="12646280" y="5612492"/>
            <a:ext cx="2374900" cy="6486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sz="1400" dirty="0">
                <a:solidFill>
                  <a:srgbClr val="FFFFFF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1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1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E138F37-63D5-4019-B3DA-A24EDAFC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5215313" y="2681657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5182148" y="2648492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5285870" y="2752214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5231042" y="2697386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5457720" y="2924064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5559087" y="3025431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5055290" y="2521634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5252847" y="2719191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5052119" y="2518463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5252447" y="2718791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5378652" y="2844996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5236980" y="2703324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34" name="Овал 33">
            <a:extLst>
              <a:ext uri="{FF2B5EF4-FFF2-40B4-BE49-F238E27FC236}">
                <a16:creationId xmlns:a16="http://schemas.microsoft.com/office/drawing/2014/main" id="{154A0FC1-6F95-4EF2-BC52-7028F94E646A}"/>
              </a:ext>
            </a:extLst>
          </p:cNvPr>
          <p:cNvSpPr/>
          <p:nvPr/>
        </p:nvSpPr>
        <p:spPr>
          <a:xfrm>
            <a:off x="4719006" y="2185350"/>
            <a:ext cx="2425035" cy="2425035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PHOTOPHIC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73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CF068D3-25B9-4B74-89C1-1A82B539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144"/>
            <a:ext cx="16268700" cy="9151144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0C371F2-C4AF-4297-B54F-5648F94FA5E2}"/>
              </a:ext>
            </a:extLst>
          </p:cNvPr>
          <p:cNvSpPr/>
          <p:nvPr/>
        </p:nvSpPr>
        <p:spPr>
          <a:xfrm>
            <a:off x="1452938" y="2712789"/>
            <a:ext cx="1432420" cy="143242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060F3C-A640-4B8E-882B-D7CA58FB02C0}"/>
              </a:ext>
            </a:extLst>
          </p:cNvPr>
          <p:cNvSpPr/>
          <p:nvPr/>
        </p:nvSpPr>
        <p:spPr>
          <a:xfrm>
            <a:off x="1419773" y="2679624"/>
            <a:ext cx="1498750" cy="1498750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858A32-6612-4EBC-90DB-51FB84FB687F}"/>
              </a:ext>
            </a:extLst>
          </p:cNvPr>
          <p:cNvSpPr/>
          <p:nvPr/>
        </p:nvSpPr>
        <p:spPr>
          <a:xfrm>
            <a:off x="1523495" y="2783346"/>
            <a:ext cx="1291307" cy="129130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C013868-54E4-4E42-97CC-0A7507904DD8}"/>
              </a:ext>
            </a:extLst>
          </p:cNvPr>
          <p:cNvSpPr/>
          <p:nvPr/>
        </p:nvSpPr>
        <p:spPr>
          <a:xfrm>
            <a:off x="1468667" y="2728518"/>
            <a:ext cx="1400963" cy="1400963"/>
          </a:xfrm>
          <a:prstGeom prst="ellipse">
            <a:avLst/>
          </a:prstGeom>
          <a:solidFill>
            <a:srgbClr val="166081"/>
          </a:solidFill>
          <a:ln>
            <a:solidFill>
              <a:srgbClr val="166081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B0FE9DC-5AB2-42CC-96D3-ED13DF66C66D}"/>
              </a:ext>
            </a:extLst>
          </p:cNvPr>
          <p:cNvSpPr/>
          <p:nvPr/>
        </p:nvSpPr>
        <p:spPr>
          <a:xfrm>
            <a:off x="1695345" y="2955196"/>
            <a:ext cx="947606" cy="947606"/>
          </a:xfrm>
          <a:prstGeom prst="ellipse">
            <a:avLst/>
          </a:prstGeom>
          <a:solidFill>
            <a:srgbClr val="0086C9"/>
          </a:solidFill>
          <a:ln>
            <a:solidFill>
              <a:srgbClr val="0086C9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AD3BF8A-E291-4399-B7DB-1278116D8AF4}"/>
              </a:ext>
            </a:extLst>
          </p:cNvPr>
          <p:cNvSpPr/>
          <p:nvPr/>
        </p:nvSpPr>
        <p:spPr>
          <a:xfrm>
            <a:off x="1796712" y="3056563"/>
            <a:ext cx="744873" cy="74487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4CE1AF4-CE85-4502-8351-97780CDA484E}"/>
              </a:ext>
            </a:extLst>
          </p:cNvPr>
          <p:cNvGrpSpPr/>
          <p:nvPr/>
        </p:nvGrpSpPr>
        <p:grpSpPr>
          <a:xfrm>
            <a:off x="1292915" y="2552766"/>
            <a:ext cx="1752467" cy="1752467"/>
            <a:chOff x="2554639" y="1322921"/>
            <a:chExt cx="1752467" cy="1752467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5FB636-52A2-493C-8391-80224392AA6B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solidFill>
              <a:srgbClr val="0086C9"/>
            </a:solidFill>
            <a:ln>
              <a:solidFill>
                <a:srgbClr val="0086C9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Python</a:t>
              </a:r>
              <a:endParaRPr lang="ru-RU" sz="2200" dirty="0">
                <a:latin typeface="Comic Sans MS" panose="030F0702030302020204" pitchFamily="66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1EC0136-B420-4962-98FD-745C2CCE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4A8D981-D44D-42BF-ACB8-3E6CB6F28EF0}"/>
              </a:ext>
            </a:extLst>
          </p:cNvPr>
          <p:cNvGrpSpPr/>
          <p:nvPr/>
        </p:nvGrpSpPr>
        <p:grpSpPr>
          <a:xfrm>
            <a:off x="1490472" y="2750323"/>
            <a:ext cx="1357352" cy="1357352"/>
            <a:chOff x="8514787" y="2171889"/>
            <a:chExt cx="1357352" cy="1357352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D63B3E6-00BE-4FC1-85C6-5136C460381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CSS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19171BE-A285-462E-B97B-B4D4CD76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4B2899-5366-47BD-8671-42C031D216A7}"/>
              </a:ext>
            </a:extLst>
          </p:cNvPr>
          <p:cNvGrpSpPr/>
          <p:nvPr/>
        </p:nvGrpSpPr>
        <p:grpSpPr>
          <a:xfrm>
            <a:off x="1289744" y="2549595"/>
            <a:ext cx="1758809" cy="1758809"/>
            <a:chOff x="7896404" y="4685619"/>
            <a:chExt cx="1758809" cy="175880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46A140-6727-4FD3-AE10-909F28253C9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266DF0E-8DE5-4F35-8F77-8202F69AC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B2F929-BA4A-41C4-868B-35E304C98C20}"/>
              </a:ext>
            </a:extLst>
          </p:cNvPr>
          <p:cNvGrpSpPr/>
          <p:nvPr/>
        </p:nvGrpSpPr>
        <p:grpSpPr>
          <a:xfrm>
            <a:off x="1490072" y="2749923"/>
            <a:ext cx="1358152" cy="1358152"/>
            <a:chOff x="1990908" y="3873617"/>
            <a:chExt cx="1358152" cy="1358152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187D67-5AEE-4B9D-A70A-12AAAE840AE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600" dirty="0"/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SQLite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7F74A8-D3B2-4353-AC02-0B3653AF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2A575E0-00F7-42CF-B3D4-3E688F48D106}"/>
              </a:ext>
            </a:extLst>
          </p:cNvPr>
          <p:cNvGrpSpPr/>
          <p:nvPr/>
        </p:nvGrpSpPr>
        <p:grpSpPr>
          <a:xfrm>
            <a:off x="1616277" y="2876128"/>
            <a:ext cx="1105743" cy="1105743"/>
            <a:chOff x="7511466" y="752642"/>
            <a:chExt cx="1105743" cy="1105743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C8776D-236A-4DDE-BD4D-F04F858F49C9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solidFill>
              <a:srgbClr val="166081"/>
            </a:solidFill>
            <a:ln>
              <a:solidFill>
                <a:srgbClr val="166081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05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Pytorch</a:t>
              </a:r>
              <a:endParaRPr lang="ru-RU"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C9CAC898-B46A-4444-975D-1B88409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E6F6026-1629-434C-B3F3-C160FC5EA550}"/>
              </a:ext>
            </a:extLst>
          </p:cNvPr>
          <p:cNvGrpSpPr/>
          <p:nvPr/>
        </p:nvGrpSpPr>
        <p:grpSpPr>
          <a:xfrm>
            <a:off x="1474605" y="2734456"/>
            <a:ext cx="1389086" cy="1389086"/>
            <a:chOff x="4854530" y="4982462"/>
            <a:chExt cx="1389086" cy="138908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343E48-F401-47B6-B260-A7B45E87B7A3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  <a:p>
              <a:pPr algn="ctr"/>
              <a:endParaRPr lang="en-US" sz="1100" dirty="0"/>
            </a:p>
            <a:p>
              <a:pPr algn="ctr"/>
              <a:endParaRPr lang="en-US" sz="900" dirty="0"/>
            </a:p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B8FBD06-7C36-428F-9844-3278461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1A37373-7802-4927-B691-2036FC5252D3}"/>
              </a:ext>
            </a:extLst>
          </p:cNvPr>
          <p:cNvGrpSpPr/>
          <p:nvPr/>
        </p:nvGrpSpPr>
        <p:grpSpPr>
          <a:xfrm>
            <a:off x="-3506855" y="-1055885"/>
            <a:ext cx="9197216" cy="8969769"/>
            <a:chOff x="-3506855" y="-1055885"/>
            <a:chExt cx="9197216" cy="8969769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48FB36A-14CB-4D1C-ABFB-63A2CBAF8762}"/>
                </a:ext>
              </a:extLst>
            </p:cNvPr>
            <p:cNvSpPr/>
            <p:nvPr/>
          </p:nvSpPr>
          <p:spPr>
            <a:xfrm>
              <a:off x="-3506855" y="-1055885"/>
              <a:ext cx="9051312" cy="8969769"/>
            </a:xfrm>
            <a:prstGeom prst="ellipse">
              <a:avLst/>
            </a:prstGeom>
            <a:noFill/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790FCD6-9FFB-4AE1-BFB5-1835A0C357C8}"/>
                </a:ext>
              </a:extLst>
            </p:cNvPr>
            <p:cNvSpPr/>
            <p:nvPr/>
          </p:nvSpPr>
          <p:spPr>
            <a:xfrm>
              <a:off x="4153102" y="19322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06878DCB-20C4-4713-9F2E-A2C82A4C73DE}"/>
                </a:ext>
              </a:extLst>
            </p:cNvPr>
            <p:cNvSpPr/>
            <p:nvPr/>
          </p:nvSpPr>
          <p:spPr>
            <a:xfrm>
              <a:off x="5066340" y="1596087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3EB2B7EE-E030-4C9A-A901-5297469BC56A}"/>
                </a:ext>
              </a:extLst>
            </p:cNvPr>
            <p:cNvSpPr/>
            <p:nvPr/>
          </p:nvSpPr>
          <p:spPr>
            <a:xfrm>
              <a:off x="5402361" y="328500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38DAE2AB-AF8B-49EC-B163-DE35E6CD8505}"/>
                </a:ext>
              </a:extLst>
            </p:cNvPr>
            <p:cNvSpPr/>
            <p:nvPr/>
          </p:nvSpPr>
          <p:spPr>
            <a:xfrm flipV="1">
              <a:off x="4153102" y="637678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46BC983-478C-48D7-B727-DF2CBA7DF79D}"/>
                </a:ext>
              </a:extLst>
            </p:cNvPr>
            <p:cNvSpPr/>
            <p:nvPr/>
          </p:nvSpPr>
          <p:spPr>
            <a:xfrm flipV="1">
              <a:off x="5066340" y="4973913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BFD9A5D-446E-4DCB-ABD5-CFFF7CFA24DA}"/>
              </a:ext>
            </a:extLst>
          </p:cNvPr>
          <p:cNvSpPr txBox="1"/>
          <p:nvPr/>
        </p:nvSpPr>
        <p:spPr>
          <a:xfrm>
            <a:off x="6939620" y="2488862"/>
            <a:ext cx="46609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Проблематика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/>
              <a:t>На сегодняшний день существующие методы поиска по изображениям неэффективны, так как зависят от ручных аннотаций ключевых слов и метаданных, что сложно и дорого для больших коллекций. Для решения требуется автоматизация извлечения данных из изображений для упрощения поиска.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Наш проект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/>
          </a:p>
          <a:p>
            <a:r>
              <a:rPr lang="ru-RU" dirty="0"/>
              <a:t>Разработанная нами система решает проблему медленного и неэффективного поиска в больших объемах визуальной информации, предлагая автоматизированное решение, основанное на применении нейронных сетей.  Система автоматически извлекает информацию из изображений.</a:t>
            </a:r>
          </a:p>
          <a:p>
            <a:r>
              <a:rPr lang="ru-RU" dirty="0"/>
              <a:t>Ссылка на наш проект</a:t>
            </a:r>
            <a:r>
              <a:rPr lang="en-US" dirty="0"/>
              <a:t>:</a:t>
            </a:r>
            <a:endParaRPr lang="ru-RU" dirty="0"/>
          </a:p>
          <a:p>
            <a:r>
              <a:rPr lang="ru-RU" sz="2400" dirty="0">
                <a:solidFill>
                  <a:srgbClr val="FFFFFF"/>
                </a:solidFill>
                <a:latin typeface="Arial Black" panose="020B0A040201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2400" b="0" i="0" dirty="0">
              <a:solidFill>
                <a:srgbClr val="33475B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Планы на будущее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>
                <a:solidFill>
                  <a:srgbClr val="33475B"/>
                </a:solidFill>
                <a:latin typeface="-apple-system"/>
              </a:rPr>
              <a:t>В будущем планируется расширить возможности распознавания объектов</a:t>
            </a: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.</a:t>
            </a:r>
            <a:b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Доработать клиентский интерфейс для ещё большего улучшения восприятия нашего сервиса и привлечения новой аудитории.</a:t>
            </a:r>
          </a:p>
          <a:p>
            <a:endParaRPr lang="en-US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32B7E45E-D3BE-4083-ADB8-3ECCA3126869}"/>
              </a:ext>
            </a:extLst>
          </p:cNvPr>
          <p:cNvSpPr/>
          <p:nvPr/>
        </p:nvSpPr>
        <p:spPr>
          <a:xfrm>
            <a:off x="180639" y="1445942"/>
            <a:ext cx="3960000" cy="3960000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PHOTOPHIC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8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BDC3078-0D52-48B0-B393-E5ADD52C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730" y="-2293144"/>
            <a:ext cx="16268700" cy="9151144"/>
          </a:xfrm>
          <a:prstGeom prst="rect">
            <a:avLst/>
          </a:prstGeom>
        </p:spPr>
      </p:pic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5D66C1D9-686B-486F-AA55-65D96001A237}"/>
              </a:ext>
            </a:extLst>
          </p:cNvPr>
          <p:cNvGrpSpPr/>
          <p:nvPr/>
        </p:nvGrpSpPr>
        <p:grpSpPr>
          <a:xfrm rot="20267560">
            <a:off x="-3506855" y="-1055885"/>
            <a:ext cx="9197216" cy="8969769"/>
            <a:chOff x="-3506855" y="-1055885"/>
            <a:chExt cx="9197216" cy="8969769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F3533970-2DA7-40BA-AE45-5353848656DD}"/>
                </a:ext>
              </a:extLst>
            </p:cNvPr>
            <p:cNvSpPr/>
            <p:nvPr/>
          </p:nvSpPr>
          <p:spPr>
            <a:xfrm>
              <a:off x="-3506855" y="-1055885"/>
              <a:ext cx="9051312" cy="8969769"/>
            </a:xfrm>
            <a:prstGeom prst="ellipse">
              <a:avLst/>
            </a:prstGeom>
            <a:noFill/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3F49B3AF-93ED-47A7-88A4-244C0AB44DFD}"/>
                </a:ext>
              </a:extLst>
            </p:cNvPr>
            <p:cNvSpPr/>
            <p:nvPr/>
          </p:nvSpPr>
          <p:spPr>
            <a:xfrm>
              <a:off x="4153102" y="19322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5B84566-A737-44FE-9E9B-83B05671F38F}"/>
                </a:ext>
              </a:extLst>
            </p:cNvPr>
            <p:cNvSpPr/>
            <p:nvPr/>
          </p:nvSpPr>
          <p:spPr>
            <a:xfrm>
              <a:off x="5066340" y="1596087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DA8644E6-589C-4950-8C67-4F4B4D96F363}"/>
                </a:ext>
              </a:extLst>
            </p:cNvPr>
            <p:cNvSpPr/>
            <p:nvPr/>
          </p:nvSpPr>
          <p:spPr>
            <a:xfrm>
              <a:off x="5402361" y="328500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806DFBFD-CADB-4A22-A419-CEA99139791B}"/>
                </a:ext>
              </a:extLst>
            </p:cNvPr>
            <p:cNvSpPr/>
            <p:nvPr/>
          </p:nvSpPr>
          <p:spPr>
            <a:xfrm flipV="1">
              <a:off x="4153102" y="637678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E9B3A947-EB15-48DB-A385-E4E0489B8D88}"/>
                </a:ext>
              </a:extLst>
            </p:cNvPr>
            <p:cNvSpPr/>
            <p:nvPr/>
          </p:nvSpPr>
          <p:spPr>
            <a:xfrm flipV="1">
              <a:off x="5066340" y="4973913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</p:grpSp>
      <p:sp>
        <p:nvSpPr>
          <p:cNvPr id="51" name="Овал 50">
            <a:extLst>
              <a:ext uri="{FF2B5EF4-FFF2-40B4-BE49-F238E27FC236}">
                <a16:creationId xmlns:a16="http://schemas.microsoft.com/office/drawing/2014/main" id="{13865F93-5DD7-4D38-9E63-6D0C1CED73A8}"/>
              </a:ext>
            </a:extLst>
          </p:cNvPr>
          <p:cNvSpPr/>
          <p:nvPr/>
        </p:nvSpPr>
        <p:spPr>
          <a:xfrm>
            <a:off x="1452938" y="2712789"/>
            <a:ext cx="1432420" cy="1432420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0B6DB52-6436-4086-8E44-53E6819F9D06}"/>
              </a:ext>
            </a:extLst>
          </p:cNvPr>
          <p:cNvSpPr/>
          <p:nvPr/>
        </p:nvSpPr>
        <p:spPr>
          <a:xfrm>
            <a:off x="1419773" y="2679624"/>
            <a:ext cx="1498750" cy="1498750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9A82F90-1BFA-46C8-9E21-B87A3FA1AC84}"/>
              </a:ext>
            </a:extLst>
          </p:cNvPr>
          <p:cNvSpPr/>
          <p:nvPr/>
        </p:nvSpPr>
        <p:spPr>
          <a:xfrm>
            <a:off x="1523495" y="2783346"/>
            <a:ext cx="1291307" cy="1291307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1867DD7-AC2C-4B4B-A124-E13C8D8054F4}"/>
              </a:ext>
            </a:extLst>
          </p:cNvPr>
          <p:cNvSpPr/>
          <p:nvPr/>
        </p:nvSpPr>
        <p:spPr>
          <a:xfrm>
            <a:off x="1468667" y="2728518"/>
            <a:ext cx="1400963" cy="1400963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F0CAF5E-F44C-4FC5-96BB-E8AE0AAE717E}"/>
              </a:ext>
            </a:extLst>
          </p:cNvPr>
          <p:cNvSpPr/>
          <p:nvPr/>
        </p:nvSpPr>
        <p:spPr>
          <a:xfrm>
            <a:off x="1695345" y="2955196"/>
            <a:ext cx="947606" cy="947606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2128236-DA94-468F-BE8F-588E16C4EFDA}"/>
              </a:ext>
            </a:extLst>
          </p:cNvPr>
          <p:cNvSpPr/>
          <p:nvPr/>
        </p:nvSpPr>
        <p:spPr>
          <a:xfrm>
            <a:off x="1796712" y="3056563"/>
            <a:ext cx="744873" cy="744873"/>
          </a:xfrm>
          <a:prstGeom prst="ellipse">
            <a:avLst/>
          </a:prstGeom>
          <a:noFill/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DF5A9EBD-D3F3-41C4-B7C7-76D15B5D632B}"/>
              </a:ext>
            </a:extLst>
          </p:cNvPr>
          <p:cNvGrpSpPr/>
          <p:nvPr/>
        </p:nvGrpSpPr>
        <p:grpSpPr>
          <a:xfrm>
            <a:off x="1292915" y="2552766"/>
            <a:ext cx="1752467" cy="1752467"/>
            <a:chOff x="2554639" y="1322921"/>
            <a:chExt cx="1752467" cy="1752467"/>
          </a:xfrm>
          <a:noFill/>
        </p:grpSpPr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A41BBE6E-4B36-4CAD-BC4A-B264F5144019}"/>
                </a:ext>
              </a:extLst>
            </p:cNvPr>
            <p:cNvSpPr/>
            <p:nvPr/>
          </p:nvSpPr>
          <p:spPr>
            <a:xfrm>
              <a:off x="2554639" y="1322921"/>
              <a:ext cx="1752467" cy="175246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dirty="0">
                <a:noFill/>
              </a:endParaRPr>
            </a:p>
            <a:p>
              <a:pPr algn="ctr"/>
              <a:endParaRPr lang="en-US" dirty="0">
                <a:noFill/>
                <a:latin typeface="Comic Sans MS" panose="030F0702030302020204" pitchFamily="66" charset="0"/>
              </a:endParaRPr>
            </a:p>
            <a:p>
              <a:pPr algn="ctr"/>
              <a:r>
                <a:rPr lang="en-US" sz="2200" dirty="0">
                  <a:noFill/>
                  <a:latin typeface="Comic Sans MS" panose="030F0702030302020204" pitchFamily="66" charset="0"/>
                </a:rPr>
                <a:t>Python</a:t>
              </a:r>
              <a:endParaRPr lang="ru-RU" sz="2200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654B3686-C4D0-4373-86C2-CDA0968A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5084" y="1501021"/>
              <a:ext cx="871575" cy="871575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AEBEC32-8C99-40C3-A839-79753F4E273C}"/>
              </a:ext>
            </a:extLst>
          </p:cNvPr>
          <p:cNvGrpSpPr/>
          <p:nvPr/>
        </p:nvGrpSpPr>
        <p:grpSpPr>
          <a:xfrm>
            <a:off x="1490472" y="2750323"/>
            <a:ext cx="1357352" cy="1357352"/>
            <a:chOff x="8514787" y="2171889"/>
            <a:chExt cx="1357352" cy="1357352"/>
          </a:xfrm>
          <a:noFill/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D7215799-93AC-402E-BC37-B59571C712FA}"/>
                </a:ext>
              </a:extLst>
            </p:cNvPr>
            <p:cNvSpPr/>
            <p:nvPr/>
          </p:nvSpPr>
          <p:spPr>
            <a:xfrm>
              <a:off x="8514787" y="2171889"/>
              <a:ext cx="1357352" cy="13573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dirty="0">
                <a:noFill/>
                <a:latin typeface="Comic Sans MS" panose="030F0702030302020204" pitchFamily="66" charset="0"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Tailwind</a:t>
              </a: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CSS</a:t>
              </a:r>
              <a:endParaRPr lang="ru-RU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2AF29DFA-B520-45CA-A2EB-196F06008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0774" y="2246785"/>
              <a:ext cx="608360" cy="608360"/>
            </a:xfrm>
            <a:prstGeom prst="rect">
              <a:avLst/>
            </a:prstGeom>
          </p:spPr>
        </p:pic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BE38C612-A1B2-4EEC-83C6-B94DBB22F613}"/>
              </a:ext>
            </a:extLst>
          </p:cNvPr>
          <p:cNvGrpSpPr/>
          <p:nvPr/>
        </p:nvGrpSpPr>
        <p:grpSpPr>
          <a:xfrm>
            <a:off x="1289744" y="2549595"/>
            <a:ext cx="1758809" cy="1758809"/>
            <a:chOff x="7896404" y="4685619"/>
            <a:chExt cx="1758809" cy="1758809"/>
          </a:xfrm>
          <a:noFill/>
        </p:grpSpPr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CE4CDF01-864A-4016-AF68-F3015F219AD1}"/>
                </a:ext>
              </a:extLst>
            </p:cNvPr>
            <p:cNvSpPr/>
            <p:nvPr/>
          </p:nvSpPr>
          <p:spPr>
            <a:xfrm>
              <a:off x="7896404" y="4685619"/>
              <a:ext cx="1758809" cy="175880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>
                <a:noFill/>
              </a:endParaRPr>
            </a:p>
          </p:txBody>
        </p:sp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6AD047D7-7BC7-41AE-96F9-5776AF39F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4325" y="4982462"/>
              <a:ext cx="1282965" cy="1282965"/>
            </a:xfrm>
            <a:prstGeom prst="rect">
              <a:avLst/>
            </a:prstGeom>
          </p:spPr>
        </p:pic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C6D4047B-D72B-4AF1-989B-B5347845BFC7}"/>
              </a:ext>
            </a:extLst>
          </p:cNvPr>
          <p:cNvGrpSpPr/>
          <p:nvPr/>
        </p:nvGrpSpPr>
        <p:grpSpPr>
          <a:xfrm>
            <a:off x="1490072" y="2749923"/>
            <a:ext cx="1358152" cy="1358152"/>
            <a:chOff x="1990908" y="3873617"/>
            <a:chExt cx="1358152" cy="1358152"/>
          </a:xfrm>
          <a:noFill/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819E95B6-C695-4E2E-BAF3-6CF772CDED82}"/>
                </a:ext>
              </a:extLst>
            </p:cNvPr>
            <p:cNvSpPr/>
            <p:nvPr/>
          </p:nvSpPr>
          <p:spPr>
            <a:xfrm>
              <a:off x="1990908" y="3873617"/>
              <a:ext cx="1358152" cy="13581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sz="1600" dirty="0">
                <a:noFill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SQLite</a:t>
              </a:r>
              <a:endParaRPr lang="ru-RU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4EE853F2-84E1-40FA-97E8-E545627C9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1013" y="4044621"/>
              <a:ext cx="557942" cy="557942"/>
            </a:xfrm>
            <a:prstGeom prst="rect">
              <a:avLst/>
            </a:prstGeom>
          </p:spPr>
        </p:pic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C54C1BD5-F8CC-40E2-806A-7B3C1C969D37}"/>
              </a:ext>
            </a:extLst>
          </p:cNvPr>
          <p:cNvGrpSpPr/>
          <p:nvPr/>
        </p:nvGrpSpPr>
        <p:grpSpPr>
          <a:xfrm>
            <a:off x="1616277" y="2876128"/>
            <a:ext cx="1105743" cy="1105743"/>
            <a:chOff x="7511466" y="752642"/>
            <a:chExt cx="1105743" cy="1105743"/>
          </a:xfrm>
          <a:noFill/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6656A06C-41A2-4493-BB71-DE094A9CCEED}"/>
                </a:ext>
              </a:extLst>
            </p:cNvPr>
            <p:cNvSpPr/>
            <p:nvPr/>
          </p:nvSpPr>
          <p:spPr>
            <a:xfrm>
              <a:off x="7511466" y="752642"/>
              <a:ext cx="1105743" cy="1105743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sz="1050" dirty="0">
                <a:noFill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Pytorch</a:t>
              </a:r>
              <a:endParaRPr lang="ru-RU" dirty="0">
                <a:noFill/>
                <a:latin typeface="Comic Sans MS" panose="030F0702030302020204" pitchFamily="66" charset="0"/>
              </a:endParaRPr>
            </a:p>
          </p:txBody>
        </p:sp>
        <p:pic>
          <p:nvPicPr>
            <p:cNvPr id="71" name="Рисунок 70">
              <a:extLst>
                <a:ext uri="{FF2B5EF4-FFF2-40B4-BE49-F238E27FC236}">
                  <a16:creationId xmlns:a16="http://schemas.microsoft.com/office/drawing/2014/main" id="{00CAF3FA-69C0-4459-AFB2-718DB457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78031" y="825109"/>
              <a:ext cx="572612" cy="572612"/>
            </a:xfrm>
            <a:prstGeom prst="rect">
              <a:avLst/>
            </a:prstGeom>
          </p:spPr>
        </p:pic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4C55EB10-40F0-4306-8F08-F6FC0EE7B4BD}"/>
              </a:ext>
            </a:extLst>
          </p:cNvPr>
          <p:cNvGrpSpPr/>
          <p:nvPr/>
        </p:nvGrpSpPr>
        <p:grpSpPr>
          <a:xfrm>
            <a:off x="1474605" y="2734456"/>
            <a:ext cx="1389086" cy="1389086"/>
            <a:chOff x="4854530" y="4982462"/>
            <a:chExt cx="1389086" cy="1389086"/>
          </a:xfrm>
          <a:noFill/>
        </p:grpSpPr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5F85F2A-DBD1-4174-8549-47B96615679A}"/>
                </a:ext>
              </a:extLst>
            </p:cNvPr>
            <p:cNvSpPr/>
            <p:nvPr/>
          </p:nvSpPr>
          <p:spPr>
            <a:xfrm>
              <a:off x="4854530" y="4982462"/>
              <a:ext cx="1389086" cy="1389086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noFill/>
              </a:endParaRPr>
            </a:p>
            <a:p>
              <a:pPr algn="ctr"/>
              <a:endParaRPr lang="en-US" sz="1100" dirty="0">
                <a:noFill/>
              </a:endParaRPr>
            </a:p>
            <a:p>
              <a:pPr algn="ctr"/>
              <a:endParaRPr lang="en-US" sz="900" dirty="0">
                <a:noFill/>
              </a:endParaRPr>
            </a:p>
            <a:p>
              <a:pPr algn="ctr"/>
              <a:r>
                <a:rPr lang="en-US" dirty="0">
                  <a:noFill/>
                  <a:latin typeface="Comic Sans MS" panose="030F0702030302020204" pitchFamily="66" charset="0"/>
                </a:rPr>
                <a:t>EasyOCR</a:t>
              </a:r>
            </a:p>
          </p:txBody>
        </p:sp>
        <p:pic>
          <p:nvPicPr>
            <p:cNvPr id="74" name="Рисунок 73">
              <a:extLst>
                <a:ext uri="{FF2B5EF4-FFF2-40B4-BE49-F238E27FC236}">
                  <a16:creationId xmlns:a16="http://schemas.microsoft.com/office/drawing/2014/main" id="{378FE10A-B6A5-4D92-B5E5-52FD08058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01404" y="5079901"/>
              <a:ext cx="695338" cy="695338"/>
            </a:xfrm>
            <a:prstGeom prst="rect">
              <a:avLst/>
            </a:prstGeom>
          </p:spPr>
        </p:pic>
      </p:grpSp>
      <p:sp>
        <p:nvSpPr>
          <p:cNvPr id="79" name="Овал 78">
            <a:extLst>
              <a:ext uri="{FF2B5EF4-FFF2-40B4-BE49-F238E27FC236}">
                <a16:creationId xmlns:a16="http://schemas.microsoft.com/office/drawing/2014/main" id="{86EC1B9F-50AB-4E3D-9144-4281D6A9097C}"/>
              </a:ext>
            </a:extLst>
          </p:cNvPr>
          <p:cNvSpPr/>
          <p:nvPr/>
        </p:nvSpPr>
        <p:spPr>
          <a:xfrm>
            <a:off x="180639" y="1445942"/>
            <a:ext cx="3960000" cy="3960000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PHOTOPHIC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7AE582-9099-45D0-9084-A2A9C7BCDB7C}"/>
              </a:ext>
            </a:extLst>
          </p:cNvPr>
          <p:cNvSpPr txBox="1"/>
          <p:nvPr/>
        </p:nvSpPr>
        <p:spPr>
          <a:xfrm>
            <a:off x="6939620" y="-2909158"/>
            <a:ext cx="46609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Проблематика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/>
              <a:t>На сегодняшний день существующие методы поиска по изображениям неэффективны, так как зависят от ручных аннотаций ключевых слов и метаданных, что сложно и дорого для больших коллекций. Для решения требуется автоматизация извлечения данных из изображений для упрощения поиска.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Наш проект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/>
          </a:p>
          <a:p>
            <a:r>
              <a:rPr lang="ru-RU" dirty="0"/>
              <a:t>Разработанная нами система решает проблему медленного и неэффективного поиска в больших объемах визуальной информации, предлагая автоматизированное решение, основанное на применении нейронных сетей.  Система автоматически извлекает информацию из изображений.</a:t>
            </a:r>
          </a:p>
          <a:p>
            <a:r>
              <a:rPr lang="ru-RU" dirty="0"/>
              <a:t>Ссылка на наш проект</a:t>
            </a:r>
            <a:r>
              <a:rPr lang="en-US" dirty="0"/>
              <a:t>:</a:t>
            </a:r>
            <a:endParaRPr lang="ru-RU" dirty="0"/>
          </a:p>
          <a:p>
            <a:r>
              <a:rPr lang="ru-RU" sz="2400" dirty="0">
                <a:solidFill>
                  <a:srgbClr val="FFFFFF"/>
                </a:solidFill>
                <a:latin typeface="Arial Black" panose="020B0A040201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2400" b="0" i="0" dirty="0">
              <a:solidFill>
                <a:srgbClr val="33475B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Планы на будущее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>
                <a:solidFill>
                  <a:srgbClr val="33475B"/>
                </a:solidFill>
                <a:latin typeface="-apple-system"/>
              </a:rPr>
              <a:t>В будущем планируется расширить возможности распознавания объектов</a:t>
            </a: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.</a:t>
            </a:r>
            <a:b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Доработать клиентский интерфейс для ещё большего улучшения восприятия нашего сервиса и привлечения новой аудитории.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2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0EC6735-8BBB-4E44-AA3C-F563B834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6700" y="-2293144"/>
            <a:ext cx="16268700" cy="9151144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6B8BE9F-5484-4B00-9E53-FDB2027F07F8}"/>
              </a:ext>
            </a:extLst>
          </p:cNvPr>
          <p:cNvGrpSpPr/>
          <p:nvPr/>
        </p:nvGrpSpPr>
        <p:grpSpPr>
          <a:xfrm rot="18966869">
            <a:off x="-3506855" y="-1055885"/>
            <a:ext cx="9197216" cy="8969769"/>
            <a:chOff x="-3506855" y="-1055885"/>
            <a:chExt cx="9197216" cy="896976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94F8E1F-5818-4D38-B44F-F7DFEA74EAC5}"/>
                </a:ext>
              </a:extLst>
            </p:cNvPr>
            <p:cNvSpPr/>
            <p:nvPr/>
          </p:nvSpPr>
          <p:spPr>
            <a:xfrm>
              <a:off x="-3506855" y="-1055885"/>
              <a:ext cx="9051312" cy="8969769"/>
            </a:xfrm>
            <a:prstGeom prst="ellipse">
              <a:avLst/>
            </a:prstGeom>
            <a:noFill/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F069EFD-8D95-4D58-9507-A4978FCB7A51}"/>
                </a:ext>
              </a:extLst>
            </p:cNvPr>
            <p:cNvSpPr/>
            <p:nvPr/>
          </p:nvSpPr>
          <p:spPr>
            <a:xfrm>
              <a:off x="4153102" y="19322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40802A7-6E5E-4E0C-9AEE-809CE0026354}"/>
                </a:ext>
              </a:extLst>
            </p:cNvPr>
            <p:cNvSpPr/>
            <p:nvPr/>
          </p:nvSpPr>
          <p:spPr>
            <a:xfrm>
              <a:off x="5066340" y="1596087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D9CC85C-EEC3-4B50-B8A9-47957E2AEE02}"/>
                </a:ext>
              </a:extLst>
            </p:cNvPr>
            <p:cNvSpPr/>
            <p:nvPr/>
          </p:nvSpPr>
          <p:spPr>
            <a:xfrm>
              <a:off x="5402361" y="328500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13A0782-A313-44AC-9DE6-EF64EDF3E1C2}"/>
                </a:ext>
              </a:extLst>
            </p:cNvPr>
            <p:cNvSpPr/>
            <p:nvPr/>
          </p:nvSpPr>
          <p:spPr>
            <a:xfrm flipV="1">
              <a:off x="4153102" y="6376780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D831E0E-8505-49B1-A27A-179087696B47}"/>
                </a:ext>
              </a:extLst>
            </p:cNvPr>
            <p:cNvSpPr/>
            <p:nvPr/>
          </p:nvSpPr>
          <p:spPr>
            <a:xfrm flipV="1">
              <a:off x="5066340" y="4973913"/>
              <a:ext cx="288000" cy="288000"/>
            </a:xfrm>
            <a:prstGeom prst="ellipse">
              <a:avLst/>
            </a:prstGeom>
            <a:solidFill>
              <a:srgbClr val="00DDF8"/>
            </a:solidFill>
            <a:ln>
              <a:solidFill>
                <a:srgbClr val="00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rgbClr val="00DDF8"/>
                  </a:solidFill>
                </a:ln>
              </a:endParaRPr>
            </a:p>
          </p:txBody>
        </p:sp>
      </p:grpSp>
      <p:sp>
        <p:nvSpPr>
          <p:cNvPr id="24" name="Овал 23">
            <a:extLst>
              <a:ext uri="{FF2B5EF4-FFF2-40B4-BE49-F238E27FC236}">
                <a16:creationId xmlns:a16="http://schemas.microsoft.com/office/drawing/2014/main" id="{1AFFD80D-1B5B-4151-A426-AB6EF808E0E9}"/>
              </a:ext>
            </a:extLst>
          </p:cNvPr>
          <p:cNvSpPr/>
          <p:nvPr/>
        </p:nvSpPr>
        <p:spPr>
          <a:xfrm>
            <a:off x="180639" y="1445942"/>
            <a:ext cx="3960000" cy="3960000"/>
          </a:xfrm>
          <a:prstGeom prst="ellipse">
            <a:avLst/>
          </a:prstGeom>
          <a:gradFill>
            <a:gsLst>
              <a:gs pos="30000">
                <a:srgbClr val="0086C9"/>
              </a:gs>
              <a:gs pos="100000">
                <a:srgbClr val="2563EB"/>
              </a:gs>
            </a:gsLst>
            <a:lin ang="1800000" scaled="0"/>
          </a:gra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PHOTOPHIC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2C77B-5785-4731-987E-DC71E9F81FFF}"/>
              </a:ext>
            </a:extLst>
          </p:cNvPr>
          <p:cNvSpPr txBox="1"/>
          <p:nvPr/>
        </p:nvSpPr>
        <p:spPr>
          <a:xfrm>
            <a:off x="6939620" y="-9459666"/>
            <a:ext cx="466090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Проблематика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/>
              <a:t>На сегодняшний день существующие методы поиска по изображениям неэффективны, так как зависят от ручных аннотаций ключевых слов и метаданных, что сложно и дорого для больших коллекций. Для решения требуется автоматизация извлечения данных из изображений для упрощения поиска.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Наш проект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/>
          </a:p>
          <a:p>
            <a:r>
              <a:rPr lang="ru-RU" dirty="0"/>
              <a:t>Разработанная нами система решает проблему медленного и неэффективного поиска в больших объемах визуальной информации, предлагая автоматизированное решение, основанное на применении нейронных сетей.  Система автоматически извлекает информацию из изображений.</a:t>
            </a:r>
          </a:p>
          <a:p>
            <a:r>
              <a:rPr lang="ru-RU" dirty="0"/>
              <a:t>Ссылка на наш проект</a:t>
            </a:r>
            <a:r>
              <a:rPr lang="en-US" dirty="0"/>
              <a:t>:</a:t>
            </a:r>
            <a:endParaRPr lang="ru-RU" dirty="0"/>
          </a:p>
          <a:p>
            <a:r>
              <a:rPr lang="ru-RU" sz="2400" dirty="0">
                <a:solidFill>
                  <a:srgbClr val="FFFFFF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176.123.165.18:5027</a:t>
            </a:r>
            <a:endParaRPr lang="ru-RU" sz="2400" b="0" i="0" dirty="0">
              <a:solidFill>
                <a:srgbClr val="33475B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sz="2400" dirty="0">
                <a:latin typeface="Comic Sans MS" panose="030F0702030302020204" pitchFamily="66" charset="0"/>
              </a:rPr>
              <a:t>Планы на будущее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___________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ru-RU" dirty="0">
                <a:solidFill>
                  <a:srgbClr val="33475B"/>
                </a:solidFill>
                <a:latin typeface="-apple-system"/>
              </a:rPr>
              <a:t>В будущем планируется расширить возможности распознавания объектов</a:t>
            </a: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.</a:t>
            </a:r>
            <a:b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475B"/>
                </a:solidFill>
                <a:effectLst/>
                <a:latin typeface="-apple-system"/>
              </a:rPr>
              <a:t>Доработать клиентский интерфейс для ещё большего улучшения восприятия нашего сервиса и привлечения новой аудитории.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78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390</Words>
  <Application>Microsoft Office PowerPoint</Application>
  <PresentationFormat>Широкоэкранный</PresentationFormat>
  <Paragraphs>203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 Black</vt:lpstr>
      <vt:lpstr>Calibri</vt:lpstr>
      <vt:lpstr>Calibri Light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Эльвис Темиров</dc:creator>
  <cp:lastModifiedBy>Эльвис Темиров</cp:lastModifiedBy>
  <cp:revision>36</cp:revision>
  <dcterms:created xsi:type="dcterms:W3CDTF">2025-03-14T16:03:53Z</dcterms:created>
  <dcterms:modified xsi:type="dcterms:W3CDTF">2025-03-15T10:07:59Z</dcterms:modified>
</cp:coreProperties>
</file>