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78" r:id="rId5"/>
    <p:sldId id="279" r:id="rId6"/>
    <p:sldId id="280" r:id="rId7"/>
    <p:sldId id="283" r:id="rId8"/>
    <p:sldId id="281" r:id="rId9"/>
    <p:sldId id="284" r:id="rId10"/>
    <p:sldId id="282" r:id="rId11"/>
    <p:sldId id="288" r:id="rId12"/>
    <p:sldId id="286" r:id="rId13"/>
    <p:sldId id="27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F92E4C-B45F-45A9-8750-CDB37569AA48}">
  <a:tblStyle styleId="{A8F92E4C-B45F-45A9-8750-CDB37569A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BFC7EB-B838-423C-A61F-22050433B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977f5260_1_9:notes">
            <a:extLst>
              <a:ext uri="{FF2B5EF4-FFF2-40B4-BE49-F238E27FC236}">
                <a16:creationId xmlns:a16="http://schemas.microsoft.com/office/drawing/2014/main" id="{BE5BAE69-1676-AA1A-BB8F-8A709F53A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a4977f5260_1_9:notes">
            <a:extLst>
              <a:ext uri="{FF2B5EF4-FFF2-40B4-BE49-F238E27FC236}">
                <a16:creationId xmlns:a16="http://schemas.microsoft.com/office/drawing/2014/main" id="{11698550-1B60-8C96-E3FD-E529BB93C6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113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ABFC7EB-B838-423C-A61F-22050433B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977f5260_1_9:notes">
            <a:extLst>
              <a:ext uri="{FF2B5EF4-FFF2-40B4-BE49-F238E27FC236}">
                <a16:creationId xmlns:a16="http://schemas.microsoft.com/office/drawing/2014/main" id="{BE5BAE69-1676-AA1A-BB8F-8A709F53A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a4977f5260_1_9:notes">
            <a:extLst>
              <a:ext uri="{FF2B5EF4-FFF2-40B4-BE49-F238E27FC236}">
                <a16:creationId xmlns:a16="http://schemas.microsoft.com/office/drawing/2014/main" id="{11698550-1B60-8C96-E3FD-E529BB93C6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7915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446BDA3-DD13-2660-EC34-662DAFF5B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977f5260_1_9:notes">
            <a:extLst>
              <a:ext uri="{FF2B5EF4-FFF2-40B4-BE49-F238E27FC236}">
                <a16:creationId xmlns:a16="http://schemas.microsoft.com/office/drawing/2014/main" id="{B2334A1C-183C-B775-9803-AD19DB3271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a4977f5260_1_9:notes">
            <a:extLst>
              <a:ext uri="{FF2B5EF4-FFF2-40B4-BE49-F238E27FC236}">
                <a16:creationId xmlns:a16="http://schemas.microsoft.com/office/drawing/2014/main" id="{AFA9CEEC-8694-48C2-4AA7-C170471A56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5680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217de5b8f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217de5b8f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4977f52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a4977f52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977f5260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a4977f5260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FAD627DE-CEF3-CF32-D5A9-471F57D4C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977f5260_1_9:notes">
            <a:extLst>
              <a:ext uri="{FF2B5EF4-FFF2-40B4-BE49-F238E27FC236}">
                <a16:creationId xmlns:a16="http://schemas.microsoft.com/office/drawing/2014/main" id="{F4A4D76B-855B-F280-476D-59C1AC03FA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g2a4977f5260_1_9:notes">
            <a:extLst>
              <a:ext uri="{FF2B5EF4-FFF2-40B4-BE49-F238E27FC236}">
                <a16:creationId xmlns:a16="http://schemas.microsoft.com/office/drawing/2014/main" id="{B18A7474-D308-BD25-4419-B6E311D17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12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D8727FFE-C2B0-2B1D-7D87-DB600321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4977f5260_1_0:notes">
            <a:extLst>
              <a:ext uri="{FF2B5EF4-FFF2-40B4-BE49-F238E27FC236}">
                <a16:creationId xmlns:a16="http://schemas.microsoft.com/office/drawing/2014/main" id="{E6C9AE37-D18A-B3C6-757B-46C696E168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a4977f5260_1_0:notes">
            <a:extLst>
              <a:ext uri="{FF2B5EF4-FFF2-40B4-BE49-F238E27FC236}">
                <a16:creationId xmlns:a16="http://schemas.microsoft.com/office/drawing/2014/main" id="{61EC444E-51B0-A33C-7F6C-3A27668F6E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382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C2E301A9-DE2E-7771-3B63-AA86F7B94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977f5260_1_9:notes">
            <a:extLst>
              <a:ext uri="{FF2B5EF4-FFF2-40B4-BE49-F238E27FC236}">
                <a16:creationId xmlns:a16="http://schemas.microsoft.com/office/drawing/2014/main" id="{8711F820-9DC4-EB8F-6E61-630879A749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a4977f5260_1_9:notes">
            <a:extLst>
              <a:ext uri="{FF2B5EF4-FFF2-40B4-BE49-F238E27FC236}">
                <a16:creationId xmlns:a16="http://schemas.microsoft.com/office/drawing/2014/main" id="{17F6145E-BA26-C402-5295-F31AF0D5C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8518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B043484-500C-E789-84AC-354814947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4977f5260_1_9:notes">
            <a:extLst>
              <a:ext uri="{FF2B5EF4-FFF2-40B4-BE49-F238E27FC236}">
                <a16:creationId xmlns:a16="http://schemas.microsoft.com/office/drawing/2014/main" id="{C08C907A-4162-0022-DCE2-F060915A3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a4977f5260_1_9:notes">
            <a:extLst>
              <a:ext uri="{FF2B5EF4-FFF2-40B4-BE49-F238E27FC236}">
                <a16:creationId xmlns:a16="http://schemas.microsoft.com/office/drawing/2014/main" id="{39B5DB64-9BF5-D765-CEE1-C36CAE2185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071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5358996B-E9FD-F7AD-1C15-2005A5902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4977f5260_1_0:notes">
            <a:extLst>
              <a:ext uri="{FF2B5EF4-FFF2-40B4-BE49-F238E27FC236}">
                <a16:creationId xmlns:a16="http://schemas.microsoft.com/office/drawing/2014/main" id="{F83C6052-5A2F-E00F-0DEB-ED7B6F712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a4977f5260_1_0:notes">
            <a:extLst>
              <a:ext uri="{FF2B5EF4-FFF2-40B4-BE49-F238E27FC236}">
                <a16:creationId xmlns:a16="http://schemas.microsoft.com/office/drawing/2014/main" id="{64F30526-2F09-CE79-9FA6-5B87BCB745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099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91062523-F5D4-3B78-8752-AEAC3D3B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4977f5260_1_0:notes">
            <a:extLst>
              <a:ext uri="{FF2B5EF4-FFF2-40B4-BE49-F238E27FC236}">
                <a16:creationId xmlns:a16="http://schemas.microsoft.com/office/drawing/2014/main" id="{8FBEAF8D-003A-306A-8A9D-DAD3FB9F83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a4977f5260_1_0:notes">
            <a:extLst>
              <a:ext uri="{FF2B5EF4-FFF2-40B4-BE49-F238E27FC236}">
                <a16:creationId xmlns:a16="http://schemas.microsoft.com/office/drawing/2014/main" id="{BF60D405-DD9B-2EE9-CCDD-360A8E30FC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58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קופית כותרת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ם כיתוב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 rtl="1">
              <a:spcBef>
                <a:spcPts val="0"/>
              </a:spcBef>
              <a:buNone/>
              <a:defRPr/>
            </a:lvl1pPr>
            <a:lvl2pPr marL="0" lvl="1" indent="0" algn="l" rtl="1">
              <a:spcBef>
                <a:spcPts val="0"/>
              </a:spcBef>
              <a:buNone/>
              <a:defRPr/>
            </a:lvl2pPr>
            <a:lvl3pPr marL="0" lvl="2" indent="0" algn="l" rtl="1">
              <a:spcBef>
                <a:spcPts val="0"/>
              </a:spcBef>
              <a:buNone/>
              <a:defRPr/>
            </a:lvl3pPr>
            <a:lvl4pPr marL="0" lvl="3" indent="0" algn="l" rtl="1">
              <a:spcBef>
                <a:spcPts val="0"/>
              </a:spcBef>
              <a:buNone/>
              <a:defRPr/>
            </a:lvl4pPr>
            <a:lvl5pPr marL="0" lvl="4" indent="0" algn="l" rtl="1">
              <a:spcBef>
                <a:spcPts val="0"/>
              </a:spcBef>
              <a:buNone/>
              <a:defRPr/>
            </a:lvl5pPr>
            <a:lvl6pPr marL="0" lvl="5" indent="0" algn="l" rtl="1">
              <a:spcBef>
                <a:spcPts val="0"/>
              </a:spcBef>
              <a:buNone/>
              <a:defRPr/>
            </a:lvl6pPr>
            <a:lvl7pPr marL="0" lvl="6" indent="0" algn="l" rtl="1">
              <a:spcBef>
                <a:spcPts val="0"/>
              </a:spcBef>
              <a:buNone/>
              <a:defRPr/>
            </a:lvl7pPr>
            <a:lvl8pPr marL="0" lvl="7" indent="0" algn="l" rtl="1">
              <a:spcBef>
                <a:spcPts val="0"/>
              </a:spcBef>
              <a:buNone/>
              <a:defRPr/>
            </a:lvl8pPr>
            <a:lvl9pPr marL="0" lvl="8" indent="0" algn="l" rtl="1">
              <a:spcBef>
                <a:spcPts val="0"/>
              </a:spcBef>
              <a:buNone/>
              <a:defRPr/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 dir="r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2.png"/><Relationship Id="rId5" Type="http://schemas.openxmlformats.org/officeDocument/2006/relationships/image" Target="../media/image3.jp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1524000" y="1642397"/>
            <a:ext cx="9144000" cy="357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iw-IL" sz="7000" b="1" dirty="0">
                <a:solidFill>
                  <a:schemeClr val="lt1"/>
                </a:solidFill>
              </a:rPr>
              <a:t>זיהוי </a:t>
            </a:r>
            <a:r>
              <a:rPr lang="he-IL" sz="7000" b="1" dirty="0">
                <a:solidFill>
                  <a:schemeClr val="lt1"/>
                </a:solidFill>
              </a:rPr>
              <a:t>טקסטים אנטישמים</a:t>
            </a:r>
            <a:br>
              <a:rPr lang="iw-IL" sz="2800" dirty="0">
                <a:solidFill>
                  <a:schemeClr val="lt1"/>
                </a:solidFill>
              </a:rPr>
            </a:br>
            <a:br>
              <a:rPr lang="en-US" sz="2800" dirty="0">
                <a:solidFill>
                  <a:schemeClr val="lt1"/>
                </a:solidFill>
              </a:rPr>
            </a:br>
            <a:r>
              <a:rPr lang="iw-IL" sz="2800" dirty="0">
                <a:solidFill>
                  <a:schemeClr val="lt1"/>
                </a:solidFill>
              </a:rPr>
              <a:t>מקסים סובוטין</a:t>
            </a:r>
            <a:br>
              <a:rPr lang="he-IL" sz="2800" dirty="0">
                <a:solidFill>
                  <a:schemeClr val="lt1"/>
                </a:solidFill>
              </a:rPr>
            </a:br>
            <a:r>
              <a:rPr lang="he-IL" sz="2800" dirty="0">
                <a:solidFill>
                  <a:schemeClr val="lt1"/>
                </a:solidFill>
              </a:rPr>
              <a:t>עמיאל כהן</a:t>
            </a:r>
            <a:br>
              <a:rPr lang="iw-IL" sz="2800" dirty="0">
                <a:solidFill>
                  <a:schemeClr val="lt1"/>
                </a:solidFill>
              </a:rPr>
            </a:br>
            <a:br>
              <a:rPr lang="iw-IL" sz="2800" dirty="0">
                <a:solidFill>
                  <a:schemeClr val="lt1"/>
                </a:solidFill>
              </a:rPr>
            </a:br>
            <a:endParaRPr sz="2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468D431-1AEA-100D-6F81-BB3B97E02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>
            <a:extLst>
              <a:ext uri="{FF2B5EF4-FFF2-40B4-BE49-F238E27FC236}">
                <a16:creationId xmlns:a16="http://schemas.microsoft.com/office/drawing/2014/main" id="{0F32FD65-7D2D-EB2E-399C-04E7E62B2A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F915D494-64FE-8E22-8C86-DFDFD17F0C2E}"/>
              </a:ext>
            </a:extLst>
          </p:cNvPr>
          <p:cNvSpPr txBox="1"/>
          <p:nvPr/>
        </p:nvSpPr>
        <p:spPr>
          <a:xfrm>
            <a:off x="7416800" y="694400"/>
            <a:ext cx="4143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החלק האפליקטיבי</a:t>
            </a:r>
            <a:r>
              <a:rPr lang="iw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E59A5114-8AC3-40D3-DDF6-8C4E371EC10C}"/>
              </a:ext>
            </a:extLst>
          </p:cNvPr>
          <p:cNvSpPr txBox="1"/>
          <p:nvPr/>
        </p:nvSpPr>
        <p:spPr>
          <a:xfrm>
            <a:off x="1201783" y="1428434"/>
            <a:ext cx="10030200" cy="49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he-IL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85240" y="1735815"/>
            <a:ext cx="421277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 err="1">
                <a:solidFill>
                  <a:schemeClr val="bg1"/>
                </a:solidFill>
              </a:rPr>
              <a:t>טלגרם</a:t>
            </a:r>
            <a:r>
              <a:rPr lang="he-IL" sz="3600" b="1" dirty="0">
                <a:solidFill>
                  <a:schemeClr val="bg1"/>
                </a:solidFill>
              </a:rPr>
              <a:t> </a:t>
            </a:r>
            <a:r>
              <a:rPr lang="he-IL" sz="3600" b="1" dirty="0" err="1">
                <a:solidFill>
                  <a:schemeClr val="bg1"/>
                </a:solidFill>
              </a:rPr>
              <a:t>בוט</a:t>
            </a:r>
            <a:br>
              <a:rPr lang="en-US" sz="3600" b="1" dirty="0">
                <a:solidFill>
                  <a:schemeClr val="bg1"/>
                </a:solidFill>
              </a:rPr>
            </a:br>
            <a:br>
              <a:rPr lang="en-US" sz="3600" b="1" dirty="0">
                <a:solidFill>
                  <a:schemeClr val="bg1"/>
                </a:solidFill>
              </a:rPr>
            </a:br>
            <a:endParaRPr lang="he-IL" sz="3600" b="1" dirty="0">
              <a:solidFill>
                <a:schemeClr val="bg1"/>
              </a:solidFill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6" y="1577797"/>
            <a:ext cx="4455143" cy="5130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570290" y="2466363"/>
            <a:ext cx="5478011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800" b="1" dirty="0">
                <a:solidFill>
                  <a:schemeClr val="bg1"/>
                </a:solidFill>
              </a:rPr>
              <a:t>מה עושה </a:t>
            </a:r>
            <a:r>
              <a:rPr lang="he-IL" sz="1800" b="1" dirty="0" err="1">
                <a:solidFill>
                  <a:schemeClr val="bg1"/>
                </a:solidFill>
              </a:rPr>
              <a:t>הבוט</a:t>
            </a:r>
            <a:r>
              <a:rPr lang="he-IL" sz="1800" b="1" dirty="0">
                <a:solidFill>
                  <a:schemeClr val="bg1"/>
                </a:solidFill>
              </a:rPr>
              <a:t>?</a:t>
            </a:r>
          </a:p>
          <a:p>
            <a:pPr algn="r"/>
            <a:r>
              <a:rPr lang="he-IL" sz="1800" dirty="0" err="1">
                <a:solidFill>
                  <a:schemeClr val="bg1"/>
                </a:solidFill>
              </a:rPr>
              <a:t>הבוט</a:t>
            </a:r>
            <a:r>
              <a:rPr lang="he-IL" sz="1800" dirty="0">
                <a:solidFill>
                  <a:schemeClr val="bg1"/>
                </a:solidFill>
              </a:rPr>
              <a:t> משתמש במודלים של למידת מכונה כדי </a:t>
            </a:r>
            <a:r>
              <a:rPr lang="he-IL" sz="1800" b="1" dirty="0">
                <a:solidFill>
                  <a:schemeClr val="bg1"/>
                </a:solidFill>
              </a:rPr>
              <a:t>לנתח טקסט ולזהות אם הוא אנטישמי</a:t>
            </a:r>
            <a:r>
              <a:rPr lang="he-IL" sz="1800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he-IL" sz="1800" dirty="0">
                <a:solidFill>
                  <a:schemeClr val="bg1"/>
                </a:solidFill>
              </a:rPr>
              <a:t>כל מה שצריך לעשות: להזין טקסט.</a:t>
            </a:r>
          </a:p>
          <a:p>
            <a:pPr algn="r"/>
            <a:r>
              <a:rPr lang="he-IL" sz="1800" dirty="0">
                <a:solidFill>
                  <a:schemeClr val="bg1"/>
                </a:solidFill>
              </a:rPr>
              <a:t>תוך שניות תקבלו תשובה האם מדובר בתוכן אנטישמי או לא.</a:t>
            </a:r>
          </a:p>
        </p:txBody>
      </p:sp>
    </p:spTree>
    <p:extLst>
      <p:ext uri="{BB962C8B-B14F-4D97-AF65-F5344CB8AC3E}">
        <p14:creationId xmlns:p14="http://schemas.microsoft.com/office/powerpoint/2010/main" val="26824756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D468D431-1AEA-100D-6F81-BB3B97E02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>
            <a:extLst>
              <a:ext uri="{FF2B5EF4-FFF2-40B4-BE49-F238E27FC236}">
                <a16:creationId xmlns:a16="http://schemas.microsoft.com/office/drawing/2014/main" id="{0F32FD65-7D2D-EB2E-399C-04E7E62B2AE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F915D494-64FE-8E22-8C86-DFDFD17F0C2E}"/>
              </a:ext>
            </a:extLst>
          </p:cNvPr>
          <p:cNvSpPr txBox="1"/>
          <p:nvPr/>
        </p:nvSpPr>
        <p:spPr>
          <a:xfrm>
            <a:off x="7416800" y="694400"/>
            <a:ext cx="4143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E59A5114-8AC3-40D3-DDF6-8C4E371EC10C}"/>
              </a:ext>
            </a:extLst>
          </p:cNvPr>
          <p:cNvSpPr txBox="1"/>
          <p:nvPr/>
        </p:nvSpPr>
        <p:spPr>
          <a:xfrm>
            <a:off x="1151449" y="1445212"/>
            <a:ext cx="10030200" cy="49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he-IL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34258" y="244883"/>
            <a:ext cx="42127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3600" b="1" dirty="0">
                <a:solidFill>
                  <a:schemeClr val="bg1"/>
                </a:solidFill>
              </a:rPr>
              <a:t>הדגמה:</a:t>
            </a:r>
            <a:br>
              <a:rPr lang="en-US" sz="3600" b="1" dirty="0">
                <a:solidFill>
                  <a:schemeClr val="bg1"/>
                </a:solidFill>
              </a:rPr>
            </a:br>
            <a:endParaRPr lang="he-IL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0290" y="2466363"/>
            <a:ext cx="547801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he-IL" sz="1800" dirty="0">
              <a:solidFill>
                <a:schemeClr val="bg1"/>
              </a:solidFill>
            </a:endParaRPr>
          </a:p>
        </p:txBody>
      </p:sp>
      <p:pic>
        <p:nvPicPr>
          <p:cNvPr id="4" name="video592919365052426467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530761" y="111124"/>
            <a:ext cx="3130477" cy="663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947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200E9968-4F1B-E7B4-C595-53E4A08AD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>
            <a:extLst>
              <a:ext uri="{FF2B5EF4-FFF2-40B4-BE49-F238E27FC236}">
                <a16:creationId xmlns:a16="http://schemas.microsoft.com/office/drawing/2014/main" id="{1338FFA2-7F03-CC2F-66C3-90A3BA598B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0547A3D1-5623-8952-718E-3E21B0BA147C}"/>
              </a:ext>
            </a:extLst>
          </p:cNvPr>
          <p:cNvSpPr txBox="1"/>
          <p:nvPr/>
        </p:nvSpPr>
        <p:spPr>
          <a:xfrm>
            <a:off x="7416800" y="694400"/>
            <a:ext cx="4143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סיכום ומסקנות: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3AA1C81F-F261-150D-759D-402F291EA8A5}"/>
              </a:ext>
            </a:extLst>
          </p:cNvPr>
          <p:cNvSpPr txBox="1"/>
          <p:nvPr/>
        </p:nvSpPr>
        <p:spPr>
          <a:xfrm>
            <a:off x="1226950" y="1270550"/>
            <a:ext cx="10030200" cy="49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 rtl="1">
              <a:spcBef>
                <a:spcPts val="1200"/>
              </a:spcBef>
              <a:buClr>
                <a:schemeClr val="bg1"/>
              </a:buClr>
            </a:pPr>
            <a:r>
              <a:rPr lang="he-IL" sz="2000" dirty="0">
                <a:solidFill>
                  <a:schemeClr val="bg1"/>
                </a:solidFill>
              </a:rPr>
              <a:t>מסקנה עיקרית לאחר בדיקה ידנית של המודל: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</a:rPr>
              <a:t>המודל מגלה </a:t>
            </a:r>
            <a:r>
              <a:rPr lang="he-IL" sz="2000" b="1" dirty="0">
                <a:solidFill>
                  <a:schemeClr val="bg1"/>
                </a:solidFill>
              </a:rPr>
              <a:t>רגישות גבוהה יותר למונח "ציונים" לעומת "יהודים"</a:t>
            </a:r>
            <a:r>
              <a:rPr lang="he-IL" sz="2000" dirty="0">
                <a:solidFill>
                  <a:schemeClr val="bg1"/>
                </a:solidFill>
              </a:rPr>
              <a:t>.</a:t>
            </a:r>
            <a:br>
              <a:rPr lang="he-IL" sz="2000" dirty="0">
                <a:solidFill>
                  <a:schemeClr val="bg1"/>
                </a:solidFill>
              </a:rPr>
            </a:br>
            <a:r>
              <a:rPr lang="he-IL" sz="2000" dirty="0">
                <a:solidFill>
                  <a:schemeClr val="bg1"/>
                </a:solidFill>
              </a:rPr>
              <a:t>אנו מניחים שזה נובע מהאופן שבו אנטישמיות באה לידי ביטוי בשיח העכשווי – במיוחד ברשתות כמו </a:t>
            </a:r>
            <a:r>
              <a:rPr lang="en-US" sz="2000" dirty="0" err="1">
                <a:solidFill>
                  <a:schemeClr val="bg1"/>
                </a:solidFill>
              </a:rPr>
              <a:t>Reddit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he-IL" sz="2000" b="1" dirty="0">
                <a:solidFill>
                  <a:schemeClr val="bg1"/>
                </a:solidFill>
              </a:rPr>
              <a:t>משתמשים אנטישמיים נוטים לעיתים להסוות את עמדותיהם תחת כותרת של ביקורת פוליטית</a:t>
            </a:r>
            <a:r>
              <a:rPr lang="he-IL" sz="2000" dirty="0">
                <a:solidFill>
                  <a:schemeClr val="bg1"/>
                </a:solidFill>
              </a:rPr>
              <a:t>, ובמקום להשתמש ישירות במונח "יהודים", בוחרים לתקוף את </a:t>
            </a:r>
            <a:r>
              <a:rPr lang="he-IL" sz="2000" i="1" dirty="0">
                <a:solidFill>
                  <a:schemeClr val="bg1"/>
                </a:solidFill>
              </a:rPr>
              <a:t>"הציונים"</a:t>
            </a:r>
            <a:r>
              <a:rPr lang="he-IL" sz="2000" dirty="0">
                <a:solidFill>
                  <a:schemeClr val="bg1"/>
                </a:solidFill>
              </a:rPr>
              <a:t>.</a:t>
            </a:r>
            <a:br>
              <a:rPr lang="he-IL" sz="2000" dirty="0">
                <a:solidFill>
                  <a:schemeClr val="bg1"/>
                </a:solidFill>
              </a:rPr>
            </a:br>
            <a:r>
              <a:rPr lang="he-IL" sz="2000" dirty="0">
                <a:solidFill>
                  <a:schemeClr val="bg1"/>
                </a:solidFill>
              </a:rPr>
              <a:t>שינוי זה במינוח מאפשר להם לעקוף מגבלות של תקינות פוליטית ונהלים קהילתיים, מבלי לשנות את המסר האנטישמי הבסיסי.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he-IL" sz="2000" dirty="0">
              <a:solidFill>
                <a:schemeClr val="bg1"/>
              </a:solidFill>
            </a:endParaRP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he-IL" sz="2000" dirty="0">
              <a:solidFill>
                <a:schemeClr val="bg1"/>
              </a:solidFill>
            </a:endParaRP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he-IL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8079" y="2367643"/>
            <a:ext cx="733152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endParaRPr lang="he-IL" sz="1600" dirty="0">
              <a:solidFill>
                <a:schemeClr val="bg1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008414" y="4319679"/>
            <a:ext cx="86613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altLang="he-IL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הפרויקט מדגים את הפוטנציאל וגם את המורכבות בזיהוי אנטישמיות בעידן של שיח חמקמק.</a:t>
            </a:r>
            <a:endParaRPr kumimoji="0" lang="he-IL" altLang="he-I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61286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4919550" y="3102300"/>
            <a:ext cx="2352900" cy="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Questions ?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8650425" y="1312825"/>
            <a:ext cx="27213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מטרת הפרויקט</a:t>
            </a:r>
            <a:r>
              <a:rPr lang="iw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228850" y="1999825"/>
            <a:ext cx="8660000" cy="308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1200"/>
              </a:spcBef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מטרת הפרויקט שלנו היא לפתח תוכנה שתדע לזהות תכנים אנטישמיים בטקסטים כתובים. 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כשדיבור שנאה מתפשט ברשתות החברתיות ובאינטרנט, במיוחד בימים אלו, אנו רואים חשיבות עליונה בפיתוח כלי שיתרום לזיהוי תכנים אנטישמיים כחלק מהמאבק המתמשך בהפצת שנאה בפלטפורמות השונות.</a:t>
            </a:r>
            <a:endParaRPr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4">
            <a:extLst>
              <a:ext uri="{FF2B5EF4-FFF2-40B4-BE49-F238E27FC236}">
                <a16:creationId xmlns:a16="http://schemas.microsoft.com/office/drawing/2014/main" id="{425E7108-CD04-6D77-438A-4CC162D087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8E0BB67D-C2D5-7F76-FA9A-C83ECE29294E}"/>
              </a:ext>
            </a:extLst>
          </p:cNvPr>
          <p:cNvSpPr txBox="1"/>
          <p:nvPr/>
        </p:nvSpPr>
        <p:spPr>
          <a:xfrm>
            <a:off x="8839200" y="694400"/>
            <a:ext cx="27213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מקור הנתונים</a:t>
            </a:r>
            <a:r>
              <a:rPr lang="iw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871B19D8-B0F5-0FAA-87C9-15AEA1DB3FC9}"/>
              </a:ext>
            </a:extLst>
          </p:cNvPr>
          <p:cNvSpPr txBox="1"/>
          <p:nvPr/>
        </p:nvSpPr>
        <p:spPr>
          <a:xfrm>
            <a:off x="1080900" y="1267100"/>
            <a:ext cx="10030200" cy="50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1200"/>
              </a:spcBef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לצורך הפרויקט שלנו, שילבנו שני סוגי מקורות:</a:t>
            </a:r>
            <a:endParaRPr lang="he-IL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342900" lvl="0" indent="-342900" algn="r" rtl="1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b="1" dirty="0">
                <a:solidFill>
                  <a:schemeClr val="bg1"/>
                </a:solidFill>
              </a:rPr>
              <a:t>מאגרי נתונים קיימים</a:t>
            </a:r>
            <a:r>
              <a:rPr lang="he-IL" sz="2000" dirty="0">
                <a:solidFill>
                  <a:schemeClr val="bg1"/>
                </a:solidFill>
              </a:rPr>
              <a:t> – </a:t>
            </a:r>
            <a:r>
              <a:rPr lang="en-IL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Institute for the Study of Contemporary Antisemitism (ISCA) at Indiana University</a:t>
            </a:r>
            <a:r>
              <a:rPr lang="he-IL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המאגר כולל טקסטים אשר נאספו מפוסטים ב-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Twitter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אשר נבחנו ותויגו על ידי מומחים. במאגר זה נכללים כ-14,800 טקסטים מתויגים מראש, מתוכם כ-2,500 טקסטים סווגו כאנטישמיים והשאר טקסטים רגילים.</a:t>
            </a:r>
          </a:p>
          <a:p>
            <a:pPr marL="342900" lvl="0" indent="-342900" algn="r" rtl="1">
              <a:lnSpc>
                <a:spcPct val="115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b="1" dirty="0">
                <a:solidFill>
                  <a:schemeClr val="bg1"/>
                </a:solidFill>
              </a:rPr>
              <a:t>נתונים שנאספו באופן עצמאי מתוך </a:t>
            </a:r>
            <a:r>
              <a:rPr lang="en-US" sz="2000" b="1" dirty="0">
                <a:solidFill>
                  <a:schemeClr val="bg1"/>
                </a:solidFill>
              </a:rPr>
              <a:t>Reddit</a:t>
            </a:r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</a:t>
            </a:r>
            <a:r>
              <a:rPr lang="he-IL" sz="2000" dirty="0">
                <a:solidFill>
                  <a:schemeClr val="bg1"/>
                </a:solidFill>
              </a:rPr>
              <a:t> 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הנתונים נאספו על ידינו במהלך הסמסטר מתוך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Reddit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באמצעות סקריפט שכתבנו כחלק מהמעבדה הראשונה. המאגר מכיל טקסטים שנלקחו מפוסטים ותגובות מתוך מגוון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subreddits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שונים. מאגר זה מכיל כ- 30,000 טקסטים חצי אנטישמיים וחצי רגילים. 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1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he-IL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FDB7A03-D317-FA64-FB6D-2AFAB006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>
            <a:extLst>
              <a:ext uri="{FF2B5EF4-FFF2-40B4-BE49-F238E27FC236}">
                <a16:creationId xmlns:a16="http://schemas.microsoft.com/office/drawing/2014/main" id="{8CD4C8E5-F353-7134-F43E-4BA83B5F7B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C233AAC5-E4DF-DB04-FB37-C0CCE3C28F1B}"/>
              </a:ext>
            </a:extLst>
          </p:cNvPr>
          <p:cNvSpPr txBox="1"/>
          <p:nvPr/>
        </p:nvSpPr>
        <p:spPr>
          <a:xfrm>
            <a:off x="8839200" y="694400"/>
            <a:ext cx="27213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מקור הנתונים</a:t>
            </a:r>
            <a:r>
              <a:rPr lang="iw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410071F6-F154-EC62-9174-2E235269BB6D}"/>
              </a:ext>
            </a:extLst>
          </p:cNvPr>
          <p:cNvSpPr txBox="1"/>
          <p:nvPr/>
        </p:nvSpPr>
        <p:spPr>
          <a:xfrm>
            <a:off x="1226950" y="1270550"/>
            <a:ext cx="10030200" cy="49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הטקסטים האנטישמיים שאספנו מ-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Reddit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כוללים </a:t>
            </a:r>
            <a:r>
              <a:rPr lang="he-IL" sz="2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לפחות מילת מפתח אחת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מתוך רשימה שהוגדרה מראש, </a:t>
            </a:r>
            <a:r>
              <a:rPr lang="he-IL" sz="2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ונלקחו מתוך </a:t>
            </a:r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subreddits</a:t>
            </a:r>
            <a:r>
              <a:rPr lang="he-IL" sz="2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רלוונטיים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כמו: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r/Conspiracy , r/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IsraelPalestine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r/Politics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ועוד.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הטקסטים הרגילים </a:t>
            </a:r>
            <a:r>
              <a:rPr lang="he-IL" sz="2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לא כוללים מילים אלו, ונלקחו מ-</a:t>
            </a:r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subreddits </a:t>
            </a:r>
            <a:r>
              <a:rPr lang="he-IL" sz="2000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ניטרליים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כמו: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r/</a:t>
            </a:r>
            <a:r>
              <a:rPr lang="en-US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AskReddit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ועוד.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המטרה בשילוב הזה הייתה להעשיר את המודל בנתונים אמינים אך גם מגוונים, שמשקפים את השיח האמיתי המתרחש ברשת. עם כל הנתונים ביחד יש לנו כ- 43,800 טקסטים שונים.</a:t>
            </a:r>
          </a:p>
        </p:txBody>
      </p:sp>
      <p:pic>
        <p:nvPicPr>
          <p:cNvPr id="7" name="Picture 6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D8B6FD08-0237-C637-8BFA-5DB16EAA2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1" y="3464965"/>
            <a:ext cx="2914649" cy="3207873"/>
          </a:xfrm>
          <a:prstGeom prst="rect">
            <a:avLst/>
          </a:prstGeom>
        </p:spPr>
      </p:pic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77B6A214-AAE5-29CE-358E-657B69176A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7501" y="3464965"/>
            <a:ext cx="2851149" cy="32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3935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166A35EE-C07A-E143-377E-294BD0BA4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99;p15">
            <a:extLst>
              <a:ext uri="{FF2B5EF4-FFF2-40B4-BE49-F238E27FC236}">
                <a16:creationId xmlns:a16="http://schemas.microsoft.com/office/drawing/2014/main" id="{72AD4A16-922F-8D52-31F7-7459B69031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322146CA-AB5F-5F1B-F487-FF771F5A70B9}"/>
              </a:ext>
            </a:extLst>
          </p:cNvPr>
          <p:cNvSpPr txBox="1"/>
          <p:nvPr/>
        </p:nvSpPr>
        <p:spPr>
          <a:xfrm>
            <a:off x="7416800" y="694400"/>
            <a:ext cx="4143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EDA</a:t>
            </a: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שביצענו על הנתונים</a:t>
            </a:r>
            <a:r>
              <a:rPr lang="iw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A6EBCD75-FE5E-196F-F635-4CC4299D6B67}"/>
              </a:ext>
            </a:extLst>
          </p:cNvPr>
          <p:cNvSpPr txBox="1"/>
          <p:nvPr/>
        </p:nvSpPr>
        <p:spPr>
          <a:xfrm>
            <a:off x="1220600" y="1267100"/>
            <a:ext cx="10030200" cy="49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סה"כ כמות הטקסטים היא 43,882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התפלגות של 60.48% רגיל ו- 39.52% אנטישמי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אורך ממוצע של טקסט רגיל הינו 286 מילים ואילו טקסטים אנטישמים הם 648.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ישנם מילים זהות שמופיעות גם בטקסטים אנטישמים וגם ברגילים בתדירות גבוהה.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spcBef>
                <a:spcPts val="1200"/>
              </a:spcBef>
              <a:buClr>
                <a:schemeClr val="bg1"/>
              </a:buClr>
            </a:pPr>
            <a:endParaRPr lang="he-IL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he-IL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endParaRPr lang="he-IL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graph of a number of text&#10;&#10;AI-generated content may be incorrect.">
            <a:extLst>
              <a:ext uri="{FF2B5EF4-FFF2-40B4-BE49-F238E27FC236}">
                <a16:creationId xmlns:a16="http://schemas.microsoft.com/office/drawing/2014/main" id="{F687BD33-8E8F-F52F-1030-3939BD337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7" y="1783240"/>
            <a:ext cx="2744610" cy="2854186"/>
          </a:xfrm>
          <a:prstGeom prst="rect">
            <a:avLst/>
          </a:prstGeom>
        </p:spPr>
      </p:pic>
      <p:pic>
        <p:nvPicPr>
          <p:cNvPr id="8" name="Picture 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4BC4D17-6D36-FC07-9AA0-349D07FDD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988" y="4936117"/>
            <a:ext cx="3558480" cy="1770834"/>
          </a:xfrm>
          <a:prstGeom prst="rect">
            <a:avLst/>
          </a:prstGeom>
        </p:spPr>
      </p:pic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DDA09D5-6851-9A10-E10A-15125D54C8D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0560"/>
          <a:stretch>
            <a:fillRect/>
          </a:stretch>
        </p:blipFill>
        <p:spPr>
          <a:xfrm>
            <a:off x="6315534" y="3977745"/>
            <a:ext cx="2202532" cy="2729206"/>
          </a:xfrm>
          <a:prstGeom prst="rect">
            <a:avLst/>
          </a:prstGeom>
        </p:spPr>
      </p:pic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619FE0D-6554-8B3F-057E-DAA6B6722A0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b="50560"/>
          <a:stretch>
            <a:fillRect/>
          </a:stretch>
        </p:blipFill>
        <p:spPr>
          <a:xfrm>
            <a:off x="4028079" y="3977745"/>
            <a:ext cx="2202533" cy="2729206"/>
          </a:xfrm>
          <a:prstGeom prst="rect">
            <a:avLst/>
          </a:prstGeom>
        </p:spPr>
      </p:pic>
      <p:pic>
        <p:nvPicPr>
          <p:cNvPr id="14" name="Picture 13" descr="A close up of words&#10;&#10;AI-generated content may be incorrect.">
            <a:extLst>
              <a:ext uri="{FF2B5EF4-FFF2-40B4-BE49-F238E27FC236}">
                <a16:creationId xmlns:a16="http://schemas.microsoft.com/office/drawing/2014/main" id="{4153F70F-256C-2418-C41F-3FA82807F4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7" y="4723149"/>
            <a:ext cx="3901586" cy="1983802"/>
          </a:xfrm>
          <a:prstGeom prst="rect">
            <a:avLst/>
          </a:prstGeom>
        </p:spPr>
      </p:pic>
      <p:pic>
        <p:nvPicPr>
          <p:cNvPr id="7" name="Picture 6" descr="A graph of a distribution of messages&#10;&#10;AI-generated content may be incorrect.">
            <a:extLst>
              <a:ext uri="{FF2B5EF4-FFF2-40B4-BE49-F238E27FC236}">
                <a16:creationId xmlns:a16="http://schemas.microsoft.com/office/drawing/2014/main" id="{15C5450D-3C2F-4FB6-7097-7FF6A0C0FA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2988" y="3308441"/>
            <a:ext cx="2220589" cy="1589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808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4240F9B2-A815-24E7-A803-478944E8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>
            <a:extLst>
              <a:ext uri="{FF2B5EF4-FFF2-40B4-BE49-F238E27FC236}">
                <a16:creationId xmlns:a16="http://schemas.microsoft.com/office/drawing/2014/main" id="{80B6E20B-0695-44C6-C437-9AB4D1ECC8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82CDBDC0-E33F-79E1-2E43-E2ABEFA8A08D}"/>
              </a:ext>
            </a:extLst>
          </p:cNvPr>
          <p:cNvSpPr txBox="1"/>
          <p:nvPr/>
        </p:nvSpPr>
        <p:spPr>
          <a:xfrm>
            <a:off x="7416800" y="694400"/>
            <a:ext cx="4143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האימון של המודלים</a:t>
            </a:r>
            <a:r>
              <a:rPr lang="iw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2;p14">
            <a:extLst>
              <a:ext uri="{FF2B5EF4-FFF2-40B4-BE49-F238E27FC236}">
                <a16:creationId xmlns:a16="http://schemas.microsoft.com/office/drawing/2014/main" id="{FEA49970-09C6-D27B-FD6F-98EBB89ED762}"/>
              </a:ext>
            </a:extLst>
          </p:cNvPr>
          <p:cNvSpPr txBox="1"/>
          <p:nvPr/>
        </p:nvSpPr>
        <p:spPr>
          <a:xfrm>
            <a:off x="1517650" y="1270550"/>
            <a:ext cx="9739500" cy="49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 Processing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שעשינו לנתונים כלל המרה של הטקסטים לאותיות קטנות, הורדת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 words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וגם הורדנו תווים מיוחדים וסימני פיסוק.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ביצענו מספר ניסויים והשתמשנו במספר מודלים כמו: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Forest, SVM, KNN, 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Neural Networks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מהניסויים עלה כי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Forrest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מביא תוצאות הכי טובות כאשר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Neural Networks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מביאים תוצאות דומות גם כן.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עבור כל המודלים השתמשנו בייצוג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ונרמלנו את הנתונים בעזרת נורמה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L2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73642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7B44F00-59C6-93AE-D053-17C0321D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>
            <a:extLst>
              <a:ext uri="{FF2B5EF4-FFF2-40B4-BE49-F238E27FC236}">
                <a16:creationId xmlns:a16="http://schemas.microsoft.com/office/drawing/2014/main" id="{74DA6EE6-3FC8-D38E-6301-19679E92CD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1;p14">
            <a:extLst>
              <a:ext uri="{FF2B5EF4-FFF2-40B4-BE49-F238E27FC236}">
                <a16:creationId xmlns:a16="http://schemas.microsoft.com/office/drawing/2014/main" id="{9DE652AE-234F-D11F-634F-BE250D35A0F1}"/>
              </a:ext>
            </a:extLst>
          </p:cNvPr>
          <p:cNvSpPr txBox="1"/>
          <p:nvPr/>
        </p:nvSpPr>
        <p:spPr>
          <a:xfrm>
            <a:off x="7416800" y="694400"/>
            <a:ext cx="4143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השוואה בין המודלים</a:t>
            </a:r>
            <a:r>
              <a:rPr lang="iw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18D27-C533-5417-108A-58AF5601D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58406"/>
              </p:ext>
            </p:extLst>
          </p:nvPr>
        </p:nvGraphicFramePr>
        <p:xfrm>
          <a:off x="806769" y="1661160"/>
          <a:ext cx="10578461" cy="3535680"/>
        </p:xfrm>
        <a:graphic>
          <a:graphicData uri="http://schemas.openxmlformats.org/drawingml/2006/table">
            <a:tbl>
              <a:tblPr firstRow="1" bandRow="1">
                <a:tableStyleId>{A8F92E4C-B45F-45A9-8750-CDB37569AA48}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6456166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581145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815382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617806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52559037"/>
                    </a:ext>
                  </a:extLst>
                </a:gridCol>
                <a:gridCol w="2248615">
                  <a:extLst>
                    <a:ext uri="{9D8B030D-6E8A-4147-A177-3AD203B41FA5}">
                      <a16:colId xmlns:a16="http://schemas.microsoft.com/office/drawing/2014/main" val="587779007"/>
                    </a:ext>
                  </a:extLst>
                </a:gridCol>
                <a:gridCol w="2569846">
                  <a:extLst>
                    <a:ext uri="{9D8B030D-6E8A-4147-A177-3AD203B41FA5}">
                      <a16:colId xmlns:a16="http://schemas.microsoft.com/office/drawing/2014/main" val="12100782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Confusion Matrix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הנתונים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המודל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58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[[2407 40] </a:t>
                      </a:r>
                      <a:b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[220 293]]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69.27%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57.12%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87.99%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08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91.22%</a:t>
                      </a:r>
                      <a:endParaRPr lang="en-IL" sz="1600" dirty="0">
                        <a:solidFill>
                          <a:schemeClr val="bg1"/>
                        </a:solidFill>
                        <a:highlight>
                          <a:srgbClr val="808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Original Labeled Data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Forrest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7676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[[4946 362] </a:t>
                      </a:r>
                      <a:b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[529 2940]]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86.84%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08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84.75%</a:t>
                      </a:r>
                      <a:endParaRPr lang="en-IL" sz="1600" dirty="0">
                        <a:solidFill>
                          <a:schemeClr val="bg1"/>
                        </a:solidFill>
                        <a:highlight>
                          <a:srgbClr val="808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89.04%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89.85%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Data Combined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Forrest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48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[[5253 55]</a:t>
                      </a:r>
                      <a:b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[3237 232]]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12.35%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6.69%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80.84%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62.49%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Data Combined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KNN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1183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[[4857 451] </a:t>
                      </a:r>
                      <a:b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[845 2624]]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80.20%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75.64%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85.33%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85.23%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Data Combined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SVM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2017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[[4828 480] </a:t>
                      </a:r>
                      <a:b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[546 2923]]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85.07%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84.26%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85.89%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88.31%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Data Combined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Simple Neural Network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61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09648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DC35C6D1-2EA5-654D-6F06-16F102741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2B2BAE93-7D36-0FD9-0605-C23968F5A81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CA7D2997-D538-7637-CF21-F11056ED26C2}"/>
              </a:ext>
            </a:extLst>
          </p:cNvPr>
          <p:cNvSpPr txBox="1"/>
          <p:nvPr/>
        </p:nvSpPr>
        <p:spPr>
          <a:xfrm>
            <a:off x="7416800" y="694400"/>
            <a:ext cx="4143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תיוג מחדש של הנתונים</a:t>
            </a:r>
            <a:r>
              <a:rPr lang="iw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748EA46E-9280-B613-F853-4BF779933746}"/>
              </a:ext>
            </a:extLst>
          </p:cNvPr>
          <p:cNvSpPr txBox="1"/>
          <p:nvPr/>
        </p:nvSpPr>
        <p:spPr>
          <a:xfrm>
            <a:off x="901700" y="1270550"/>
            <a:ext cx="10355450" cy="49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כחלק מהפרויקט ניסינו לשפר את התיוג של הנתונים מ-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Reddit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במטרה לשפר את היכולת של המודל ללמוד.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בשביל זה השתמשנו ב-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Bidirectional Encoder Representations from Transformers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או בקיצור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הוא כלי שתופס את המשמעות הסמנטית של הטקסט בצורה מאוד טובה, ובעזרנו ניתן לחשב את מידת הדמיון בין טקסטים שונים. 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השתמשנו בכלי זה כדי למצוא את מידת הדמיון בין טקסטים מ-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Reddit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לטקסטים מתוך ה-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המתויג, פעולה זו אפשרה לנו לתייג את הנתונים שאספנו מ-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Reddit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בצורה יותר מדויקת, לפי ההתאמה שלהם לטקסטים במאגר הקיים. 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כלומר, ככל שהטקסט מ-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Reddit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דומה יותר לטקסטים אנטישמים מהמאגר המתויג, אנחנו נתייג אותו כאנטישמי. </a:t>
            </a:r>
            <a:b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 rtl="1">
              <a:spcBef>
                <a:spcPts val="1200"/>
              </a:spcBef>
              <a:buClr>
                <a:schemeClr val="bg1"/>
              </a:buClr>
            </a:pPr>
            <a:endParaRPr lang="he-IL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75927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E5C7DC9C-CE5B-803F-F22A-C8E47808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EA19965B-3BB8-8009-D4B1-ADF89E48EEA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1;p14">
            <a:extLst>
              <a:ext uri="{FF2B5EF4-FFF2-40B4-BE49-F238E27FC236}">
                <a16:creationId xmlns:a16="http://schemas.microsoft.com/office/drawing/2014/main" id="{6C605F0E-1753-91F7-422C-5D5EADE866C6}"/>
              </a:ext>
            </a:extLst>
          </p:cNvPr>
          <p:cNvSpPr txBox="1"/>
          <p:nvPr/>
        </p:nvSpPr>
        <p:spPr>
          <a:xfrm>
            <a:off x="7416800" y="694400"/>
            <a:ext cx="41437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תיוג מחדש של הנתונים</a:t>
            </a:r>
            <a:r>
              <a:rPr lang="iw-IL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2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92;p14">
            <a:extLst>
              <a:ext uri="{FF2B5EF4-FFF2-40B4-BE49-F238E27FC236}">
                <a16:creationId xmlns:a16="http://schemas.microsoft.com/office/drawing/2014/main" id="{74CD6375-7E05-DAC5-388F-F57430A9A20F}"/>
              </a:ext>
            </a:extLst>
          </p:cNvPr>
          <p:cNvSpPr txBox="1"/>
          <p:nvPr/>
        </p:nvSpPr>
        <p:spPr>
          <a:xfrm>
            <a:off x="901700" y="1270550"/>
            <a:ext cx="10355450" cy="4965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למרות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המאמצים, פעולה זו לא תרמה לשיפור ביצועי המודל. להפך, התיוג החדש של הנתונים הוביל ללמידה פחות אפקטיבית של המודלים, ולכן החלטנו שלא להמשיך עם מודלים אלה.</a:t>
            </a:r>
          </a:p>
          <a:p>
            <a:pPr marL="342900" indent="-342900" algn="r" rtl="1"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v"/>
            </a:pPr>
            <a:r>
              <a:rPr lang="he-IL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להלן התוצאות שקיבלנו עם התיוג החדש: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0F9599-2AEA-4FC5-C241-4C1D57821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7231"/>
              </p:ext>
            </p:extLst>
          </p:nvPr>
        </p:nvGraphicFramePr>
        <p:xfrm>
          <a:off x="806769" y="2683510"/>
          <a:ext cx="10578461" cy="2956560"/>
        </p:xfrm>
        <a:graphic>
          <a:graphicData uri="http://schemas.openxmlformats.org/drawingml/2006/table">
            <a:tbl>
              <a:tblPr firstRow="1" bandRow="1">
                <a:tableStyleId>{A8F92E4C-B45F-45A9-8750-CDB37569AA48}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64561669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5811457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8815382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41617806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252559037"/>
                    </a:ext>
                  </a:extLst>
                </a:gridCol>
                <a:gridCol w="2248615">
                  <a:extLst>
                    <a:ext uri="{9D8B030D-6E8A-4147-A177-3AD203B41FA5}">
                      <a16:colId xmlns:a16="http://schemas.microsoft.com/office/drawing/2014/main" val="587779007"/>
                    </a:ext>
                  </a:extLst>
                </a:gridCol>
                <a:gridCol w="2569846">
                  <a:extLst>
                    <a:ext uri="{9D8B030D-6E8A-4147-A177-3AD203B41FA5}">
                      <a16:colId xmlns:a16="http://schemas.microsoft.com/office/drawing/2014/main" val="12100782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Confusion Matrix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F1 Score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Recall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Precision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Accuracy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הנתונים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8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המודל</a:t>
                      </a:r>
                      <a:endParaRPr lang="en-IL" sz="18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958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[[4946 362] </a:t>
                      </a:r>
                      <a:b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[529 2940]]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86.84%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08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84.75%</a:t>
                      </a:r>
                      <a:endParaRPr lang="en-IL" sz="1600" dirty="0">
                        <a:solidFill>
                          <a:schemeClr val="bg1"/>
                        </a:solidFill>
                        <a:highlight>
                          <a:srgbClr val="808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89.04%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highlight>
                            <a:srgbClr val="8080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89.85%</a:t>
                      </a:r>
                      <a:endParaRPr lang="en-IL" sz="1600" dirty="0">
                        <a:solidFill>
                          <a:schemeClr val="bg1"/>
                        </a:solidFill>
                        <a:highlight>
                          <a:srgbClr val="8080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Data Combined (Original Labels)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Forrest 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(Best Model So Far)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44809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[[6937 85]</a:t>
                      </a:r>
                      <a:b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[1455 300]]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28.04%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17.09%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77.92%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82.45%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Data Combined 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(BERT Labels)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Random Forrest 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1183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[[6978 44]</a:t>
                      </a:r>
                      <a:b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[1549 206]]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20.55%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11.74%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82.40%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81.85%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Data Combined 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(BERT Labels)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XGBoost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8643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1"/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[[6986 36]</a:t>
                      </a:r>
                      <a:b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</a:br>
                      <a:r>
                        <a:rPr lang="en-US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   </a:t>
                      </a:r>
                      <a:r>
                        <a:rPr lang="en-IL" sz="16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 [1586 169]]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17.24%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9.63%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82.44%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81.52%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All Data Combined </a:t>
                      </a:r>
                      <a:b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(BERT Labels)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Simple Neural Network</a:t>
                      </a:r>
                      <a:endParaRPr lang="en-IL" sz="16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8556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0785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948</Words>
  <Application>Microsoft Office PowerPoint</Application>
  <PresentationFormat>Widescreen</PresentationFormat>
  <Paragraphs>121</Paragraphs>
  <Slides>13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ערכת נושא Office</vt:lpstr>
      <vt:lpstr>זיהוי טקסטים אנטישמים  מקסים סובוטין עמיאל כהן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זיהוי טקסטים אנטישמים  מקסים סובוטין עמיאל כהן  </dc:title>
  <cp:lastModifiedBy>Maxim Subotin</cp:lastModifiedBy>
  <cp:revision>15</cp:revision>
  <dcterms:modified xsi:type="dcterms:W3CDTF">2025-06-12T10:12:08Z</dcterms:modified>
</cp:coreProperties>
</file>