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0" r:id="rId3"/>
    <p:sldId id="257" r:id="rId4"/>
    <p:sldId id="258" r:id="rId5"/>
    <p:sldId id="259" r:id="rId6"/>
    <p:sldId id="261" r:id="rId7"/>
    <p:sldId id="263" r:id="rId8"/>
    <p:sldId id="265" r:id="rId9"/>
    <p:sldId id="266" r:id="rId10"/>
    <p:sldId id="267" r:id="rId11"/>
    <p:sldId id="262" r:id="rId12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29" autoAdjust="0"/>
    <p:restoredTop sz="94655" autoAdjust="0"/>
  </p:normalViewPr>
  <p:slideViewPr>
    <p:cSldViewPr>
      <p:cViewPr varScale="1">
        <p:scale>
          <a:sx n="84" d="100"/>
          <a:sy n="84" d="100"/>
        </p:scale>
        <p:origin x="1350" y="3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154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23 123" userId="fa764ec4ba0f17dd" providerId="LiveId" clId="{464DB2A2-64EA-45E1-A272-A0BB078C58F6}"/>
    <pc:docChg chg="addSld delSld modSld sldOrd">
      <pc:chgData name="123 123" userId="fa764ec4ba0f17dd" providerId="LiveId" clId="{464DB2A2-64EA-45E1-A272-A0BB078C58F6}" dt="2024-12-18T06:42:43.080" v="36" actId="1076"/>
      <pc:docMkLst>
        <pc:docMk/>
      </pc:docMkLst>
      <pc:sldChg chg="addSp modSp mod">
        <pc:chgData name="123 123" userId="fa764ec4ba0f17dd" providerId="LiveId" clId="{464DB2A2-64EA-45E1-A272-A0BB078C58F6}" dt="2024-12-18T06:35:46.176" v="27" actId="14100"/>
        <pc:sldMkLst>
          <pc:docMk/>
          <pc:sldMk cId="0" sldId="258"/>
        </pc:sldMkLst>
        <pc:spChg chg="mod">
          <ac:chgData name="123 123" userId="fa764ec4ba0f17dd" providerId="LiveId" clId="{464DB2A2-64EA-45E1-A272-A0BB078C58F6}" dt="2024-12-18T06:32:55.995" v="23" actId="1076"/>
          <ac:spMkLst>
            <pc:docMk/>
            <pc:sldMk cId="0" sldId="258"/>
            <ac:spMk id="114691" creationId="{00000000-0000-0000-0000-000000000000}"/>
          </ac:spMkLst>
        </pc:spChg>
        <pc:picChg chg="add mod">
          <ac:chgData name="123 123" userId="fa764ec4ba0f17dd" providerId="LiveId" clId="{464DB2A2-64EA-45E1-A272-A0BB078C58F6}" dt="2024-12-18T06:35:46.176" v="27" actId="14100"/>
          <ac:picMkLst>
            <pc:docMk/>
            <pc:sldMk cId="0" sldId="258"/>
            <ac:picMk id="3" creationId="{039C888A-AE9B-3727-80AB-95399608FEB5}"/>
          </ac:picMkLst>
        </pc:picChg>
      </pc:sldChg>
      <pc:sldChg chg="addSp modSp mod">
        <pc:chgData name="123 123" userId="fa764ec4ba0f17dd" providerId="LiveId" clId="{464DB2A2-64EA-45E1-A272-A0BB078C58F6}" dt="2024-12-18T06:42:43.080" v="36" actId="1076"/>
        <pc:sldMkLst>
          <pc:docMk/>
          <pc:sldMk cId="2345413828" sldId="261"/>
        </pc:sldMkLst>
        <pc:picChg chg="add mod">
          <ac:chgData name="123 123" userId="fa764ec4ba0f17dd" providerId="LiveId" clId="{464DB2A2-64EA-45E1-A272-A0BB078C58F6}" dt="2024-12-18T06:42:43.080" v="36" actId="1076"/>
          <ac:picMkLst>
            <pc:docMk/>
            <pc:sldMk cId="2345413828" sldId="261"/>
            <ac:picMk id="3" creationId="{49518160-E6A6-9758-B124-543EA4E035CB}"/>
          </ac:picMkLst>
        </pc:picChg>
      </pc:sldChg>
      <pc:sldChg chg="add del ord">
        <pc:chgData name="123 123" userId="fa764ec4ba0f17dd" providerId="LiveId" clId="{464DB2A2-64EA-45E1-A272-A0BB078C58F6}" dt="2024-12-18T06:36:26.280" v="31" actId="2696"/>
        <pc:sldMkLst>
          <pc:docMk/>
          <pc:sldMk cId="2328528207" sldId="26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Click to edit Master text styles</a:t>
            </a:r>
          </a:p>
          <a:p>
            <a:pPr lvl="1"/>
            <a:r>
              <a:rPr lang="ru-RU" noProof="0"/>
              <a:t>Second level</a:t>
            </a:r>
          </a:p>
          <a:p>
            <a:pPr lvl="2"/>
            <a:r>
              <a:rPr lang="ru-RU" noProof="0"/>
              <a:t>Third level</a:t>
            </a:r>
          </a:p>
          <a:p>
            <a:pPr lvl="3"/>
            <a:r>
              <a:rPr lang="ru-RU" noProof="0"/>
              <a:t>Fourth level</a:t>
            </a:r>
          </a:p>
          <a:p>
            <a:pPr lvl="4"/>
            <a:r>
              <a:rPr lang="ru-RU" noProof="0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977FC5EB-476C-4055-B07A-AAAE6AA104B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5084763"/>
            <a:ext cx="6913562" cy="893762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6021388"/>
            <a:ext cx="6913563" cy="503237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 algn="ctr">
              <a:buFontTx/>
              <a:buNone/>
              <a:defRPr sz="2400" b="1"/>
            </a:lvl1pPr>
          </a:lstStyle>
          <a:p>
            <a:r>
              <a:rPr lang="ru-RU"/>
              <a:t>Образец подзаголовка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300788" y="836613"/>
            <a:ext cx="1871662" cy="468153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4213" y="836613"/>
            <a:ext cx="5464175" cy="46815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84213" y="1341438"/>
            <a:ext cx="3667125" cy="4176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03738" y="1341438"/>
            <a:ext cx="3668712" cy="4176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  <a:endParaRPr lang="en-US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836613"/>
            <a:ext cx="6985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341438"/>
            <a:ext cx="7488237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1520" y="3933056"/>
            <a:ext cx="5903913" cy="793750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dirty="0"/>
              <a:t>Калькулятор для матриц</a:t>
            </a:r>
            <a:endParaRPr lang="uk-UA" sz="3600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36296" y="5661248"/>
            <a:ext cx="1944142" cy="431948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  <a:defRPr/>
            </a:pPr>
            <a:r>
              <a:rPr lang="ru-RU" sz="1400" dirty="0">
                <a:latin typeface="+mj-lt"/>
              </a:rPr>
              <a:t>Выполнили: Адамов Артур, Вершинин Максим, Зачесов Вадим, группа Б13-401</a:t>
            </a:r>
            <a:endParaRPr lang="uk-UA" sz="1400" dirty="0"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29F857-3C11-E825-58E1-FE09B2232B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BC40C9CC-6EDC-20DC-2797-E61EEA6688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79613" y="184150"/>
            <a:ext cx="6985000" cy="1228626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Вывод в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Latex</a:t>
            </a:r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-код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BA21380B-833C-3504-D173-6B5112D90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7704" y="3789040"/>
            <a:ext cx="6587869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ru-RU" sz="2000" kern="0" dirty="0">
                <a:solidFill>
                  <a:schemeClr val="tx1">
                    <a:lumMod val="50000"/>
                  </a:schemeClr>
                </a:solidFill>
              </a:rPr>
              <a:t>Обратная матрица выводится  на каждом этапе в виде: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98E5456-3BA3-9D9B-D6BA-A4146F01E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965" y="1412776"/>
            <a:ext cx="7236296" cy="224647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92EE97A-09B9-3B7B-BF75-71772EFEE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904" y="4226501"/>
            <a:ext cx="3369031" cy="258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189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C4B710-5FB5-4B6D-04F0-B5A5FA94D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3429000"/>
            <a:ext cx="7344816" cy="1152128"/>
          </a:xfrm>
        </p:spPr>
        <p:txBody>
          <a:bodyPr/>
          <a:lstStyle/>
          <a:p>
            <a:r>
              <a:rPr lang="ru-RU" dirty="0"/>
              <a:t>Спасибо за внимание</a:t>
            </a:r>
            <a:r>
              <a:rPr lang="ru-RU" dirty="0">
                <a:sym typeface="Wingdings" panose="05000000000000000000" pitchFamily="2" charset="2"/>
              </a:rPr>
              <a:t>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3382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BC1F19-B929-F2B3-E54E-E8E8ADBB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 на </a:t>
            </a:r>
            <a:r>
              <a:rPr lang="en-US" dirty="0"/>
              <a:t>GitHub</a:t>
            </a: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61AB33B-8B64-C7F0-0DAE-F170430351A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556792"/>
            <a:ext cx="4392488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5E1070-348F-E530-18BF-61D5FF4A2F3A}"/>
              </a:ext>
            </a:extLst>
          </p:cNvPr>
          <p:cNvSpPr txBox="1"/>
          <p:nvPr/>
        </p:nvSpPr>
        <p:spPr>
          <a:xfrm>
            <a:off x="1691680" y="6021387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https://github.com/MaxTheFirst/matrix_calc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22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620713"/>
            <a:ext cx="5486400" cy="649287"/>
          </a:xfrm>
        </p:spPr>
        <p:txBody>
          <a:bodyPr/>
          <a:lstStyle/>
          <a:p>
            <a:pPr eaLnBrk="1" hangingPunct="1"/>
            <a:r>
              <a:rPr lang="ru-RU" sz="3200" dirty="0"/>
              <a:t>Задача проекта</a:t>
            </a:r>
            <a:endParaRPr lang="uk-UA" sz="3200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2852936"/>
            <a:ext cx="6767983" cy="2232149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uk-UA" sz="2000" dirty="0" err="1">
                <a:latin typeface="+mj-lt"/>
              </a:rPr>
              <a:t>Сделать</a:t>
            </a:r>
            <a:r>
              <a:rPr lang="uk-UA" sz="2000" dirty="0">
                <a:latin typeface="+mj-lt"/>
              </a:rPr>
              <a:t> </a:t>
            </a:r>
            <a:r>
              <a:rPr lang="ru-RU" sz="2000" dirty="0">
                <a:latin typeface="+mj-lt"/>
              </a:rPr>
              <a:t>приложение на </a:t>
            </a:r>
            <a:r>
              <a:rPr lang="en-US" sz="2000" dirty="0">
                <a:latin typeface="+mj-lt"/>
              </a:rPr>
              <a:t>Python </a:t>
            </a:r>
            <a:r>
              <a:rPr lang="ru-RU" sz="2000" dirty="0">
                <a:latin typeface="+mj-lt"/>
              </a:rPr>
              <a:t>для нахождения определителя и обратной матрицы с выводом решения в </a:t>
            </a:r>
            <a:r>
              <a:rPr lang="en-US" sz="2000" dirty="0">
                <a:latin typeface="+mj-lt"/>
              </a:rPr>
              <a:t>Latex</a:t>
            </a:r>
            <a:r>
              <a:rPr lang="ru-RU" sz="2000" dirty="0">
                <a:latin typeface="+mj-lt"/>
              </a:rPr>
              <a:t>-код.</a:t>
            </a:r>
            <a:endParaRPr lang="uk-UA" sz="2000" dirty="0"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3" y="184150"/>
            <a:ext cx="6985000" cy="7239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UI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95736" y="5805264"/>
            <a:ext cx="5187850" cy="791294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UI </a:t>
            </a:r>
            <a:r>
              <a:rPr lang="ru-RU" sz="2000" dirty="0">
                <a:solidFill>
                  <a:schemeClr val="tx1">
                    <a:lumMod val="50000"/>
                  </a:schemeClr>
                </a:solidFill>
              </a:rPr>
              <a:t>написан на 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tkinter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39C888A-AE9B-3727-80AB-95399608F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836711"/>
            <a:ext cx="3960440" cy="46939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A4F437-7C8C-421B-5FEF-7E1A33454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370F8A11-642B-9F19-C65A-723AD376A0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79613" y="184150"/>
            <a:ext cx="6985000" cy="723900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Вычисление определителя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691" name="Rectangle 3">
                <a:extLst>
                  <a:ext uri="{FF2B5EF4-FFF2-40B4-BE49-F238E27FC236}">
                    <a16:creationId xmlns:a16="http://schemas.microsoft.com/office/drawing/2014/main" id="{AE757B7C-2814-E101-4A95-0563A2F7487D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979613" y="4797152"/>
                <a:ext cx="6988175" cy="1511374"/>
              </a:xfrm>
            </p:spPr>
            <p:txBody>
              <a:bodyPr/>
              <a:lstStyle/>
              <a:p>
                <a:pPr marL="0" indent="0" eaLnBrk="1" hangingPunct="1">
                  <a:buNone/>
                  <a:defRPr/>
                </a:pPr>
                <a:r>
                  <a:rPr lang="ru-RU" sz="2000" dirty="0">
                    <a:solidFill>
                      <a:schemeClr val="tx1">
                        <a:lumMod val="50000"/>
                      </a:schemeClr>
                    </a:solidFill>
                  </a:rPr>
                  <a:t>Определитель считается с помощью формулы:</a:t>
                </a: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func>
                      <m:r>
                        <a:rPr lang="en-US" sz="20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4691" name="Rectangle 3">
                <a:extLst>
                  <a:ext uri="{FF2B5EF4-FFF2-40B4-BE49-F238E27FC236}">
                    <a16:creationId xmlns:a16="http://schemas.microsoft.com/office/drawing/2014/main" id="{AE757B7C-2814-E101-4A95-0563A2F748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79613" y="4797152"/>
                <a:ext cx="6988175" cy="1511374"/>
              </a:xfrm>
              <a:blipFill>
                <a:blip r:embed="rId3"/>
                <a:stretch>
                  <a:fillRect l="-960" t="-20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64B2C51-4609-B0B3-2401-B1D5327BE0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784" y="1031385"/>
            <a:ext cx="5285017" cy="364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592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F73D1A-596E-03A7-025B-298274F65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4608CD47-9F39-293D-51EC-2B68F04D84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79613" y="184150"/>
            <a:ext cx="6985000" cy="1228626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Вычисление обратной матрицы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A9D472AB-4436-4925-00CA-870E27B71C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79613" y="4365104"/>
            <a:ext cx="6988175" cy="2088232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ru-RU" sz="2000" dirty="0">
                <a:solidFill>
                  <a:schemeClr val="tx1">
                    <a:lumMod val="50000"/>
                  </a:schemeClr>
                </a:solidFill>
              </a:rPr>
              <a:t>Обратная матрица вычисляется по методу Гаусса. При этом приложение выводит матрицу после каждого элементарного преобразования.</a:t>
            </a:r>
          </a:p>
          <a:p>
            <a:pPr marL="0" indent="0" eaLnBrk="1" hangingPunct="1">
              <a:buNone/>
              <a:defRPr/>
            </a:pPr>
            <a:r>
              <a:rPr lang="ru-RU" sz="2000" dirty="0">
                <a:solidFill>
                  <a:schemeClr val="tx1">
                    <a:lumMod val="50000"/>
                  </a:schemeClr>
                </a:solidFill>
              </a:rPr>
              <a:t>Все иррациональные числа приводятся к виду обыкновенных дробей и хранятся в кортежах: </a:t>
            </a:r>
          </a:p>
          <a:p>
            <a:pPr marL="0" indent="0" eaLnBrk="1" hangingPunct="1">
              <a:buNone/>
              <a:defRPr/>
            </a:pPr>
            <a:r>
              <a:rPr lang="ru-RU" sz="2000" dirty="0">
                <a:solidFill>
                  <a:schemeClr val="tx1">
                    <a:lumMod val="50000"/>
                  </a:schemeClr>
                </a:solidFill>
              </a:rPr>
              <a:t>(числитель, знаменатель).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9518160-E6A6-9758-B124-543EA4E03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1412776"/>
            <a:ext cx="3982139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413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959981-9C77-5122-D5B9-E7DBCD3CB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43E7B9C7-4BBB-E6BE-3AF9-62F3D8069A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79613" y="184150"/>
            <a:ext cx="6985000" cy="1228626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Вывод в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Latex</a:t>
            </a:r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-код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4115C51-B58E-82CA-DC20-C0DF7A8406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79613" y="1268760"/>
            <a:ext cx="7039680" cy="3384376"/>
          </a:xfr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2D821366-FE99-D44E-A507-72A012C580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7704" y="4693630"/>
            <a:ext cx="6988175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ru-RU" sz="2000" kern="0" dirty="0">
                <a:solidFill>
                  <a:schemeClr val="tx1">
                    <a:lumMod val="50000"/>
                  </a:schemeClr>
                </a:solidFill>
              </a:rPr>
              <a:t>Все числа округляются до 6 знаков после запятой и выводятся в форме </a:t>
            </a:r>
            <a:r>
              <a:rPr lang="en-US" sz="2000" kern="0" dirty="0">
                <a:solidFill>
                  <a:schemeClr val="tx1">
                    <a:lumMod val="50000"/>
                  </a:schemeClr>
                </a:solidFill>
              </a:rPr>
              <a:t>“%g”</a:t>
            </a:r>
            <a:r>
              <a:rPr lang="ru-RU" sz="2000" kern="0" dirty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  <a:p>
            <a:pPr>
              <a:defRPr/>
            </a:pPr>
            <a:r>
              <a:rPr lang="ru-RU" sz="2000" kern="0" dirty="0">
                <a:solidFill>
                  <a:schemeClr val="tx1">
                    <a:lumMod val="50000"/>
                  </a:schemeClr>
                </a:solidFill>
              </a:rPr>
              <a:t>В вычислениях определителя могут быть отрицательные числа – их выводим в скобках.</a:t>
            </a:r>
          </a:p>
          <a:p>
            <a:pPr>
              <a:defRPr/>
            </a:pPr>
            <a:r>
              <a:rPr lang="ru-RU" sz="2000" kern="0" dirty="0">
                <a:solidFill>
                  <a:schemeClr val="tx1">
                    <a:lumMod val="50000"/>
                  </a:schemeClr>
                </a:solidFill>
              </a:rPr>
              <a:t>Обыкновенные дроби подставляем в </a:t>
            </a:r>
            <a:r>
              <a:rPr lang="en-US" sz="2000" kern="0" dirty="0">
                <a:solidFill>
                  <a:schemeClr val="tx1">
                    <a:lumMod val="50000"/>
                  </a:schemeClr>
                </a:solidFill>
              </a:rPr>
              <a:t>\frac{}{}</a:t>
            </a:r>
            <a:r>
              <a:rPr lang="ru-RU" sz="2000" kern="0" dirty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1796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B8A621-2069-48B4-EAA8-1AA74AE84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BFA9A141-F465-BA4C-86B9-E734D334FD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79613" y="184150"/>
            <a:ext cx="6985000" cy="1228626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Вывод в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Latex</a:t>
            </a:r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-код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BB3DCB2D-257F-4504-914D-332785C2E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0703" y="3718941"/>
            <a:ext cx="6587869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ru-RU" sz="2000" kern="0" dirty="0">
                <a:solidFill>
                  <a:schemeClr val="tx1">
                    <a:lumMod val="50000"/>
                  </a:schemeClr>
                </a:solidFill>
              </a:rPr>
              <a:t>Определитель второго порядка выводится в виде: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0B83462-B9CF-F551-BBE5-2CB660273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746" y="1196752"/>
            <a:ext cx="6587868" cy="237368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D63FB8B-5ED7-E973-1993-F99901614C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768" y="4365104"/>
            <a:ext cx="5744890" cy="183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566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F1F485-C8CC-03B5-835C-8EC89822DE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698897D6-94AA-9FF1-91E8-205BDDAB55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79613" y="184150"/>
            <a:ext cx="6985000" cy="1228626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Вывод в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Latex</a:t>
            </a:r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-код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FFB567CF-BBB4-5571-BDDC-AC9E1D7B93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7704" y="4077072"/>
            <a:ext cx="6587869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ru-RU" sz="2000" kern="0" dirty="0">
                <a:solidFill>
                  <a:schemeClr val="tx1">
                    <a:lumMod val="50000"/>
                  </a:schemeClr>
                </a:solidFill>
              </a:rPr>
              <a:t>Определитель третьего порядка выводится в виде (элемент-минор):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8FED487-FFA5-E674-1626-1F0CB8BE1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1169180"/>
            <a:ext cx="5940152" cy="276387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5584F7F-E01A-634D-00D9-586A6C282D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728" y="4777159"/>
            <a:ext cx="6912768" cy="189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756178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">
      <a:dk1>
        <a:srgbClr val="4D4D4D"/>
      </a:dk1>
      <a:lt1>
        <a:srgbClr val="FFFFFF"/>
      </a:lt1>
      <a:dk2>
        <a:srgbClr val="000000"/>
      </a:dk2>
      <a:lt2>
        <a:srgbClr val="858800"/>
      </a:lt2>
      <a:accent1>
        <a:srgbClr val="015219"/>
      </a:accent1>
      <a:accent2>
        <a:srgbClr val="A9C42B"/>
      </a:accent2>
      <a:accent3>
        <a:srgbClr val="FFFFFF"/>
      </a:accent3>
      <a:accent4>
        <a:srgbClr val="404040"/>
      </a:accent4>
      <a:accent5>
        <a:srgbClr val="AAB3AB"/>
      </a:accent5>
      <a:accent6>
        <a:srgbClr val="99B126"/>
      </a:accent6>
      <a:hlink>
        <a:srgbClr val="A1B5DD"/>
      </a:hlink>
      <a:folHlink>
        <a:srgbClr val="EAEAEA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6E6046"/>
        </a:lt2>
        <a:accent1>
          <a:srgbClr val="B69E77"/>
        </a:accent1>
        <a:accent2>
          <a:srgbClr val="9E280E"/>
        </a:accent2>
        <a:accent3>
          <a:srgbClr val="FFFFFF"/>
        </a:accent3>
        <a:accent4>
          <a:srgbClr val="404040"/>
        </a:accent4>
        <a:accent5>
          <a:srgbClr val="D7CCBD"/>
        </a:accent5>
        <a:accent6>
          <a:srgbClr val="8F230C"/>
        </a:accent6>
        <a:hlink>
          <a:srgbClr val="FFC6A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6E6046"/>
        </a:lt2>
        <a:accent1>
          <a:srgbClr val="B69E77"/>
        </a:accent1>
        <a:accent2>
          <a:srgbClr val="9E280E"/>
        </a:accent2>
        <a:accent3>
          <a:srgbClr val="FFFFFF"/>
        </a:accent3>
        <a:accent4>
          <a:srgbClr val="404040"/>
        </a:accent4>
        <a:accent5>
          <a:srgbClr val="D7CCBD"/>
        </a:accent5>
        <a:accent6>
          <a:srgbClr val="8F230C"/>
        </a:accent6>
        <a:hlink>
          <a:srgbClr val="E1C6A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532F3C"/>
        </a:lt2>
        <a:accent1>
          <a:srgbClr val="CDC09A"/>
        </a:accent1>
        <a:accent2>
          <a:srgbClr val="AC9F55"/>
        </a:accent2>
        <a:accent3>
          <a:srgbClr val="FFFFFF"/>
        </a:accent3>
        <a:accent4>
          <a:srgbClr val="404040"/>
        </a:accent4>
        <a:accent5>
          <a:srgbClr val="E3DCCA"/>
        </a:accent5>
        <a:accent6>
          <a:srgbClr val="9B904C"/>
        </a:accent6>
        <a:hlink>
          <a:srgbClr val="DBD3C7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064300"/>
        </a:lt2>
        <a:accent1>
          <a:srgbClr val="AC927F"/>
        </a:accent1>
        <a:accent2>
          <a:srgbClr val="3AAE00"/>
        </a:accent2>
        <a:accent3>
          <a:srgbClr val="FFFFFF"/>
        </a:accent3>
        <a:accent4>
          <a:srgbClr val="404040"/>
        </a:accent4>
        <a:accent5>
          <a:srgbClr val="D2C7C0"/>
        </a:accent5>
        <a:accent6>
          <a:srgbClr val="349D00"/>
        </a:accent6>
        <a:hlink>
          <a:srgbClr val="D2B8A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033100"/>
        </a:lt2>
        <a:accent1>
          <a:srgbClr val="2F9400"/>
        </a:accent1>
        <a:accent2>
          <a:srgbClr val="6C838B"/>
        </a:accent2>
        <a:accent3>
          <a:srgbClr val="FFFFFF"/>
        </a:accent3>
        <a:accent4>
          <a:srgbClr val="404040"/>
        </a:accent4>
        <a:accent5>
          <a:srgbClr val="ADC8AA"/>
        </a:accent5>
        <a:accent6>
          <a:srgbClr val="61767D"/>
        </a:accent6>
        <a:hlink>
          <a:srgbClr val="996E68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063B00"/>
        </a:lt2>
        <a:accent1>
          <a:srgbClr val="33A800"/>
        </a:accent1>
        <a:accent2>
          <a:srgbClr val="B26D33"/>
        </a:accent2>
        <a:accent3>
          <a:srgbClr val="FFFFFF"/>
        </a:accent3>
        <a:accent4>
          <a:srgbClr val="404040"/>
        </a:accent4>
        <a:accent5>
          <a:srgbClr val="ADD1AA"/>
        </a:accent5>
        <a:accent6>
          <a:srgbClr val="A1622D"/>
        </a:accent6>
        <a:hlink>
          <a:srgbClr val="CE793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224700"/>
        </a:lt2>
        <a:accent1>
          <a:srgbClr val="68A500"/>
        </a:accent1>
        <a:accent2>
          <a:srgbClr val="8CB400"/>
        </a:accent2>
        <a:accent3>
          <a:srgbClr val="FFFFFF"/>
        </a:accent3>
        <a:accent4>
          <a:srgbClr val="404040"/>
        </a:accent4>
        <a:accent5>
          <a:srgbClr val="B9CFAA"/>
        </a:accent5>
        <a:accent6>
          <a:srgbClr val="7EA300"/>
        </a:accent6>
        <a:hlink>
          <a:srgbClr val="DC888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224700"/>
        </a:lt2>
        <a:accent1>
          <a:srgbClr val="68A500"/>
        </a:accent1>
        <a:accent2>
          <a:srgbClr val="8CB400"/>
        </a:accent2>
        <a:accent3>
          <a:srgbClr val="FFFFFF"/>
        </a:accent3>
        <a:accent4>
          <a:srgbClr val="404040"/>
        </a:accent4>
        <a:accent5>
          <a:srgbClr val="B9CFAA"/>
        </a:accent5>
        <a:accent6>
          <a:srgbClr val="7EA300"/>
        </a:accent6>
        <a:hlink>
          <a:srgbClr val="C0C42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265400"/>
        </a:lt2>
        <a:accent1>
          <a:srgbClr val="37A091"/>
        </a:accent1>
        <a:accent2>
          <a:srgbClr val="CC8587"/>
        </a:accent2>
        <a:accent3>
          <a:srgbClr val="FFFFFF"/>
        </a:accent3>
        <a:accent4>
          <a:srgbClr val="404040"/>
        </a:accent4>
        <a:accent5>
          <a:srgbClr val="AECDC7"/>
        </a:accent5>
        <a:accent6>
          <a:srgbClr val="B9787A"/>
        </a:accent6>
        <a:hlink>
          <a:srgbClr val="FCE46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546715"/>
        </a:lt2>
        <a:accent1>
          <a:srgbClr val="EF733A"/>
        </a:accent1>
        <a:accent2>
          <a:srgbClr val="C1D72E"/>
        </a:accent2>
        <a:accent3>
          <a:srgbClr val="FFFFFF"/>
        </a:accent3>
        <a:accent4>
          <a:srgbClr val="404040"/>
        </a:accent4>
        <a:accent5>
          <a:srgbClr val="F6BCAE"/>
        </a:accent5>
        <a:accent6>
          <a:srgbClr val="AFC329"/>
        </a:accent6>
        <a:hlink>
          <a:srgbClr val="F1954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406910"/>
        </a:lt2>
        <a:accent1>
          <a:srgbClr val="D04611"/>
        </a:accent1>
        <a:accent2>
          <a:srgbClr val="77BB0F"/>
        </a:accent2>
        <a:accent3>
          <a:srgbClr val="FFFFFF"/>
        </a:accent3>
        <a:accent4>
          <a:srgbClr val="404040"/>
        </a:accent4>
        <a:accent5>
          <a:srgbClr val="E4B0AA"/>
        </a:accent5>
        <a:accent6>
          <a:srgbClr val="6BA90C"/>
        </a:accent6>
        <a:hlink>
          <a:srgbClr val="6CA2C7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2">
        <a:dk1>
          <a:srgbClr val="4D4D4D"/>
        </a:dk1>
        <a:lt1>
          <a:srgbClr val="FFFFFF"/>
        </a:lt1>
        <a:dk2>
          <a:srgbClr val="000000"/>
        </a:dk2>
        <a:lt2>
          <a:srgbClr val="506314"/>
        </a:lt2>
        <a:accent1>
          <a:srgbClr val="C0D532"/>
        </a:accent1>
        <a:accent2>
          <a:srgbClr val="7F9D1E"/>
        </a:accent2>
        <a:accent3>
          <a:srgbClr val="FFFFFF"/>
        </a:accent3>
        <a:accent4>
          <a:srgbClr val="404040"/>
        </a:accent4>
        <a:accent5>
          <a:srgbClr val="DCE7AD"/>
        </a:accent5>
        <a:accent6>
          <a:srgbClr val="728E1A"/>
        </a:accent6>
        <a:hlink>
          <a:srgbClr val="A5A5A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3">
        <a:dk1>
          <a:srgbClr val="4D4D4D"/>
        </a:dk1>
        <a:lt1>
          <a:srgbClr val="FFFFFF"/>
        </a:lt1>
        <a:dk2>
          <a:srgbClr val="000000"/>
        </a:dk2>
        <a:lt2>
          <a:srgbClr val="506314"/>
        </a:lt2>
        <a:accent1>
          <a:srgbClr val="C0D532"/>
        </a:accent1>
        <a:accent2>
          <a:srgbClr val="7F9D1E"/>
        </a:accent2>
        <a:accent3>
          <a:srgbClr val="FFFFFF"/>
        </a:accent3>
        <a:accent4>
          <a:srgbClr val="404040"/>
        </a:accent4>
        <a:accent5>
          <a:srgbClr val="DCE7AD"/>
        </a:accent5>
        <a:accent6>
          <a:srgbClr val="728E1A"/>
        </a:accent6>
        <a:hlink>
          <a:srgbClr val="33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4">
        <a:dk1>
          <a:srgbClr val="4D4D4D"/>
        </a:dk1>
        <a:lt1>
          <a:srgbClr val="FFFFFF"/>
        </a:lt1>
        <a:dk2>
          <a:srgbClr val="000000"/>
        </a:dk2>
        <a:lt2>
          <a:srgbClr val="506314"/>
        </a:lt2>
        <a:accent1>
          <a:srgbClr val="C0D532"/>
        </a:accent1>
        <a:accent2>
          <a:srgbClr val="7F9D1E"/>
        </a:accent2>
        <a:accent3>
          <a:srgbClr val="FFFFFF"/>
        </a:accent3>
        <a:accent4>
          <a:srgbClr val="404040"/>
        </a:accent4>
        <a:accent5>
          <a:srgbClr val="DCE7AD"/>
        </a:accent5>
        <a:accent6>
          <a:srgbClr val="728E1A"/>
        </a:accent6>
        <a:hlink>
          <a:srgbClr val="8CA82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5">
        <a:dk1>
          <a:srgbClr val="4D4D4D"/>
        </a:dk1>
        <a:lt1>
          <a:srgbClr val="FFFFFF"/>
        </a:lt1>
        <a:dk2>
          <a:srgbClr val="000000"/>
        </a:dk2>
        <a:lt2>
          <a:srgbClr val="197B00"/>
        </a:lt2>
        <a:accent1>
          <a:srgbClr val="407400"/>
        </a:accent1>
        <a:accent2>
          <a:srgbClr val="A1E451"/>
        </a:accent2>
        <a:accent3>
          <a:srgbClr val="FFFFFF"/>
        </a:accent3>
        <a:accent4>
          <a:srgbClr val="404040"/>
        </a:accent4>
        <a:accent5>
          <a:srgbClr val="AFBCAA"/>
        </a:accent5>
        <a:accent6>
          <a:srgbClr val="91CF49"/>
        </a:accent6>
        <a:hlink>
          <a:srgbClr val="339A0E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6">
        <a:dk1>
          <a:srgbClr val="4D4D4D"/>
        </a:dk1>
        <a:lt1>
          <a:srgbClr val="FFFFFF"/>
        </a:lt1>
        <a:dk2>
          <a:srgbClr val="000000"/>
        </a:dk2>
        <a:lt2>
          <a:srgbClr val="2B7425"/>
        </a:lt2>
        <a:accent1>
          <a:srgbClr val="94D723"/>
        </a:accent1>
        <a:accent2>
          <a:srgbClr val="4D8011"/>
        </a:accent2>
        <a:accent3>
          <a:srgbClr val="FFFFFF"/>
        </a:accent3>
        <a:accent4>
          <a:srgbClr val="404040"/>
        </a:accent4>
        <a:accent5>
          <a:srgbClr val="C8E8AC"/>
        </a:accent5>
        <a:accent6>
          <a:srgbClr val="45730E"/>
        </a:accent6>
        <a:hlink>
          <a:srgbClr val="A3C5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934</TotalTime>
  <Words>185</Words>
  <Application>Microsoft Office PowerPoint</Application>
  <PresentationFormat>Экран (4:3)</PresentationFormat>
  <Paragraphs>26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Cambria Math</vt:lpstr>
      <vt:lpstr>Consolas</vt:lpstr>
      <vt:lpstr>Wingdings</vt:lpstr>
      <vt:lpstr>template</vt:lpstr>
      <vt:lpstr>Калькулятор для матриц</vt:lpstr>
      <vt:lpstr>Проект на GitHub</vt:lpstr>
      <vt:lpstr>Задача проекта</vt:lpstr>
      <vt:lpstr>UI</vt:lpstr>
      <vt:lpstr>Вычисление определителя</vt:lpstr>
      <vt:lpstr>Вычисление обратной матрицы</vt:lpstr>
      <vt:lpstr>Вывод в Latex-код</vt:lpstr>
      <vt:lpstr>Вывод в Latex-код</vt:lpstr>
      <vt:lpstr>Вывод в Latex-код</vt:lpstr>
      <vt:lpstr>Вывод в Latex-код</vt:lpstr>
      <vt:lpstr>Спасибо за внимание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123 123</dc:creator>
  <cp:lastModifiedBy>123 123</cp:lastModifiedBy>
  <cp:revision>1</cp:revision>
  <dcterms:created xsi:type="dcterms:W3CDTF">2024-12-17T15:06:21Z</dcterms:created>
  <dcterms:modified xsi:type="dcterms:W3CDTF">2024-12-18T06:43:08Z</dcterms:modified>
</cp:coreProperties>
</file>