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0" r:id="rId3"/>
    <p:sldId id="275" r:id="rId4"/>
    <p:sldId id="279" r:id="rId5"/>
    <p:sldId id="290" r:id="rId6"/>
    <p:sldId id="295" r:id="rId7"/>
    <p:sldId id="278" r:id="rId8"/>
    <p:sldId id="289" r:id="rId9"/>
    <p:sldId id="281" r:id="rId10"/>
    <p:sldId id="282" r:id="rId11"/>
    <p:sldId id="283" r:id="rId12"/>
    <p:sldId id="284" r:id="rId13"/>
    <p:sldId id="285" r:id="rId14"/>
    <p:sldId id="296" r:id="rId15"/>
    <p:sldId id="286" r:id="rId16"/>
    <p:sldId id="292" r:id="rId17"/>
    <p:sldId id="293" r:id="rId18"/>
  </p:sldIdLst>
  <p:sldSz cx="12192000" cy="6858000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 userDrawn="1">
          <p15:clr>
            <a:srgbClr val="A4A3A4"/>
          </p15:clr>
        </p15:guide>
        <p15:guide id="2" pos="211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14" y="8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3" y="739775"/>
            <a:ext cx="6569075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atlabcentral/fileexchange/47982" TargetMode="External"/><Relationship Id="rId2" Type="http://schemas.openxmlformats.org/officeDocument/2006/relationships/hyperlink" Target="https://proj.sp.jlrint.com/sites/MATLABAppSt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athworks.com/pick/2016/01/15/gui-layout-tool-3/" TargetMode="External"/><Relationship Id="rId5" Type="http://schemas.openxmlformats.org/officeDocument/2006/relationships/hyperlink" Target="mailto:dbarry1@jaguarlandrover.com" TargetMode="External"/><Relationship Id="rId4" Type="http://schemas.openxmlformats.org/officeDocument/2006/relationships/hyperlink" Target="mailto:david.sampson@mathworks.co.uk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k.mathworks.com/matlabcentral/fileexchange/47982" TargetMode="External"/><Relationship Id="rId2" Type="http://schemas.openxmlformats.org/officeDocument/2006/relationships/hyperlink" Target="https://proj.sp.jlrint.com/sites/MATLABAppSt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Layout Toolbox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Sampson</a:t>
            </a:r>
          </a:p>
          <a:p>
            <a:r>
              <a:rPr lang="en-US" dirty="0"/>
              <a:t>MathWorks UK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5" y="1641989"/>
            <a:ext cx="2088233" cy="14989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axes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Axes have two position properties: Position and </a:t>
            </a:r>
            <a:r>
              <a:rPr lang="en-US" dirty="0" err="1"/>
              <a:t>OuterPosition</a:t>
            </a:r>
            <a:endParaRPr lang="en-US" dirty="0"/>
          </a:p>
          <a:p>
            <a:r>
              <a:rPr lang="en-US" dirty="0"/>
              <a:t>GLT containers honor the axes property </a:t>
            </a:r>
            <a:r>
              <a:rPr lang="en-US" dirty="0" err="1"/>
              <a:t>ActivePositionProperty</a:t>
            </a:r>
            <a:r>
              <a:rPr lang="en-US" dirty="0"/>
              <a:t> (</a:t>
            </a:r>
            <a:r>
              <a:rPr lang="en-US" dirty="0" err="1"/>
              <a:t>position|outerposition</a:t>
            </a:r>
            <a:r>
              <a:rPr lang="en-US" dirty="0"/>
              <a:t>)</a:t>
            </a:r>
          </a:p>
          <a:p>
            <a:r>
              <a:rPr lang="en-US" dirty="0" err="1"/>
              <a:t>Colorbars</a:t>
            </a:r>
            <a:r>
              <a:rPr lang="en-US" dirty="0"/>
              <a:t> and legends are siblings of axes in the graphics hierarchy and have their own layout management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</a:t>
            </a:r>
          </a:p>
          <a:p>
            <a:r>
              <a:rPr lang="en-US" dirty="0"/>
              <a:t>Place axes with </a:t>
            </a:r>
            <a:r>
              <a:rPr lang="en-US" dirty="0" err="1"/>
              <a:t>colorbars</a:t>
            </a:r>
            <a:r>
              <a:rPr lang="en-US" dirty="0"/>
              <a:t> and/or legends inside a </a:t>
            </a:r>
            <a:r>
              <a:rPr lang="en-US" dirty="0" err="1"/>
              <a:t>uicontainer</a:t>
            </a:r>
            <a:r>
              <a:rPr lang="en-US" dirty="0"/>
              <a:t> inside a GLT container</a:t>
            </a:r>
          </a:p>
        </p:txBody>
      </p:sp>
    </p:spTree>
    <p:extLst>
      <p:ext uri="{BB962C8B-B14F-4D97-AF65-F5344CB8AC3E}">
        <p14:creationId xmlns:p14="http://schemas.microsoft.com/office/powerpoint/2010/main" val="239566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and </a:t>
            </a:r>
            <a:r>
              <a:rPr lang="en-US" dirty="0" err="1"/>
              <a:t>HandleVisibility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components have property Visible (</a:t>
            </a:r>
            <a:r>
              <a:rPr lang="en-US" dirty="0" err="1"/>
              <a:t>on|off</a:t>
            </a:r>
            <a:r>
              <a:rPr lang="en-US" dirty="0"/>
              <a:t>)</a:t>
            </a:r>
          </a:p>
          <a:p>
            <a:r>
              <a:rPr lang="en-US" dirty="0"/>
              <a:t>Invisible contents take up space</a:t>
            </a:r>
          </a:p>
          <a:p>
            <a:r>
              <a:rPr lang="en-US" dirty="0"/>
              <a:t>Contents are added back to the end of the list and with default sizes</a:t>
            </a:r>
          </a:p>
          <a:p>
            <a:r>
              <a:rPr lang="en-US" dirty="0"/>
              <a:t>Contents with </a:t>
            </a:r>
            <a:r>
              <a:rPr lang="en-US" dirty="0" err="1"/>
              <a:t>HandleVisibility</a:t>
            </a:r>
            <a:r>
              <a:rPr lang="en-US" dirty="0"/>
              <a:t> ‘off’ are members of Contents but not of Children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</a:t>
            </a:r>
          </a:p>
          <a:p>
            <a:r>
              <a:rPr lang="en-US" dirty="0"/>
              <a:t>From R2014b, graphics object property Parent can be set to []</a:t>
            </a:r>
          </a:p>
        </p:txBody>
      </p:sp>
    </p:spTree>
    <p:extLst>
      <p:ext uri="{BB962C8B-B14F-4D97-AF65-F5344CB8AC3E}">
        <p14:creationId xmlns:p14="http://schemas.microsoft.com/office/powerpoint/2010/main" val="39993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Boxes and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VBox</a:t>
            </a:r>
            <a:r>
              <a:rPr lang="en-GB" dirty="0"/>
              <a:t> – lay out contents vertically</a:t>
            </a:r>
          </a:p>
          <a:p>
            <a:r>
              <a:rPr lang="en-GB" dirty="0" err="1"/>
              <a:t>HBox</a:t>
            </a:r>
            <a:r>
              <a:rPr lang="en-GB" dirty="0"/>
              <a:t> – lay out contents horizontally</a:t>
            </a:r>
          </a:p>
          <a:p>
            <a:r>
              <a:rPr lang="en-GB" dirty="0"/>
              <a:t>Grid – lay out contents in a grid</a:t>
            </a:r>
          </a:p>
          <a:p>
            <a:r>
              <a:rPr lang="en-GB" dirty="0" err="1"/>
              <a:t>VButtonBox</a:t>
            </a:r>
            <a:r>
              <a:rPr lang="en-GB" dirty="0"/>
              <a:t>, </a:t>
            </a:r>
            <a:r>
              <a:rPr lang="en-GB" dirty="0" err="1"/>
              <a:t>HButtonBox</a:t>
            </a:r>
            <a:r>
              <a:rPr lang="en-GB" dirty="0"/>
              <a:t> – uniform size of contents</a:t>
            </a:r>
          </a:p>
          <a:p>
            <a:r>
              <a:rPr lang="en-GB" dirty="0" err="1"/>
              <a:t>VBoxFlex</a:t>
            </a:r>
            <a:r>
              <a:rPr lang="en-GB" dirty="0"/>
              <a:t>, </a:t>
            </a:r>
            <a:r>
              <a:rPr lang="en-GB" dirty="0" err="1"/>
              <a:t>HBoxFlex</a:t>
            </a:r>
            <a:r>
              <a:rPr lang="en-GB" dirty="0"/>
              <a:t>, </a:t>
            </a:r>
            <a:r>
              <a:rPr lang="en-GB" dirty="0" err="1"/>
              <a:t>GridFlex</a:t>
            </a:r>
            <a:r>
              <a:rPr lang="en-GB" dirty="0"/>
              <a:t> – user-</a:t>
            </a:r>
            <a:r>
              <a:rPr lang="en-GB" dirty="0" err="1"/>
              <a:t>draggable</a:t>
            </a:r>
            <a:r>
              <a:rPr lang="en-GB" dirty="0"/>
              <a:t> dividers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Tip:</a:t>
            </a:r>
          </a:p>
          <a:p>
            <a:r>
              <a:rPr lang="en-GB" dirty="0"/>
              <a:t>Grid contents order is MATLAB-style down-then-across</a:t>
            </a:r>
          </a:p>
          <a:p>
            <a:r>
              <a:rPr lang="en-GB" dirty="0"/>
              <a:t>Grids compute the number of columns based on the number of contents and rows, etc.</a:t>
            </a:r>
          </a:p>
        </p:txBody>
      </p:sp>
    </p:spTree>
    <p:extLst>
      <p:ext uri="{BB962C8B-B14F-4D97-AF65-F5344CB8AC3E}">
        <p14:creationId xmlns:p14="http://schemas.microsoft.com/office/powerpoint/2010/main" val="104967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CardPanel</a:t>
            </a:r>
            <a:r>
              <a:rPr lang="en-GB" dirty="0"/>
              <a:t> – show one of several contents</a:t>
            </a:r>
          </a:p>
          <a:p>
            <a:r>
              <a:rPr lang="en-GB" dirty="0"/>
              <a:t>Panel – panel with </a:t>
            </a:r>
            <a:r>
              <a:rPr lang="en-GB" dirty="0" err="1"/>
              <a:t>uipanel</a:t>
            </a:r>
            <a:r>
              <a:rPr lang="en-GB" dirty="0"/>
              <a:t>-style decorations</a:t>
            </a:r>
          </a:p>
          <a:p>
            <a:r>
              <a:rPr lang="en-GB" dirty="0" err="1"/>
              <a:t>BoxPanel</a:t>
            </a:r>
            <a:r>
              <a:rPr lang="en-GB" dirty="0"/>
              <a:t> – panel with boxed </a:t>
            </a:r>
            <a:r>
              <a:rPr lang="en-GB" dirty="0" err="1"/>
              <a:t>titlebar</a:t>
            </a:r>
            <a:r>
              <a:rPr lang="en-GB" dirty="0"/>
              <a:t> and icons for minimize, dock and help</a:t>
            </a:r>
          </a:p>
          <a:p>
            <a:r>
              <a:rPr lang="en-GB" dirty="0" err="1"/>
              <a:t>TabPanel</a:t>
            </a:r>
            <a:r>
              <a:rPr lang="en-GB" dirty="0"/>
              <a:t> (legacy) – panel with tabs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Tip:</a:t>
            </a:r>
          </a:p>
          <a:p>
            <a:r>
              <a:rPr lang="en-GB" dirty="0"/>
              <a:t>Use </a:t>
            </a:r>
            <a:r>
              <a:rPr lang="en-GB" dirty="0" err="1"/>
              <a:t>uitabgroup</a:t>
            </a:r>
            <a:r>
              <a:rPr lang="en-GB" dirty="0"/>
              <a:t> and </a:t>
            </a:r>
            <a:r>
              <a:rPr lang="en-GB" dirty="0" err="1"/>
              <a:t>uitab</a:t>
            </a:r>
            <a:r>
              <a:rPr lang="en-GB" dirty="0"/>
              <a:t> in preference to </a:t>
            </a:r>
            <a:r>
              <a:rPr lang="en-GB" dirty="0" err="1"/>
              <a:t>TabPanel</a:t>
            </a:r>
            <a:r>
              <a:rPr lang="en-GB" dirty="0"/>
              <a:t>, unless disabling is required</a:t>
            </a:r>
          </a:p>
        </p:txBody>
      </p:sp>
    </p:spTree>
    <p:extLst>
      <p:ext uri="{BB962C8B-B14F-4D97-AF65-F5344CB8AC3E}">
        <p14:creationId xmlns:p14="http://schemas.microsoft.com/office/powerpoint/2010/main" val="274521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and distributing tools that use GUI Layout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one copy of GUI Layout Toolbox can be on your MATLAB path</a:t>
            </a:r>
          </a:p>
          <a:p>
            <a:r>
              <a:rPr lang="en-GB" dirty="0"/>
              <a:t>Don’t ship your own copy of GUI Layout Toolbox</a:t>
            </a:r>
          </a:p>
          <a:p>
            <a:r>
              <a:rPr lang="en-GB" dirty="0"/>
              <a:t>Use </a:t>
            </a:r>
            <a:r>
              <a:rPr lang="en-GB" dirty="0" err="1"/>
              <a:t>ver</a:t>
            </a:r>
            <a:r>
              <a:rPr lang="en-GB" dirty="0"/>
              <a:t>(‘layout’) to check GLT version information</a:t>
            </a:r>
          </a:p>
          <a:p>
            <a:r>
              <a:rPr lang="en-GB" dirty="0"/>
              <a:t>MathWorks is working on improving support for dependencies in toolbox packaging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Tip:</a:t>
            </a:r>
          </a:p>
          <a:p>
            <a:r>
              <a:rPr lang="en-GB" dirty="0"/>
              <a:t>When using GUI Layout Toolbox with MATLAB Compiler, be sure to include the resources folder</a:t>
            </a:r>
          </a:p>
        </p:txBody>
      </p:sp>
    </p:spTree>
    <p:extLst>
      <p:ext uri="{BB962C8B-B14F-4D97-AF65-F5344CB8AC3E}">
        <p14:creationId xmlns:p14="http://schemas.microsoft.com/office/powerpoint/2010/main" val="302277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  <a:p>
            <a:r>
              <a:rPr lang="en-GB" dirty="0"/>
              <a:t>How-</a:t>
            </a:r>
            <a:r>
              <a:rPr lang="en-GB" dirty="0" err="1"/>
              <a:t>tos</a:t>
            </a:r>
            <a:r>
              <a:rPr lang="en-GB" dirty="0"/>
              <a:t>, feature requests, bug reports</a:t>
            </a:r>
          </a:p>
          <a:p>
            <a:pPr lvl="1"/>
            <a:r>
              <a:rPr lang="en-GB" dirty="0"/>
              <a:t>JLR MATLAB App Store, </a:t>
            </a:r>
            <a:r>
              <a:rPr lang="en-GB" dirty="0">
                <a:hlinkClick r:id="rId2"/>
              </a:rPr>
              <a:t>https://proj.sp.jlrint.com/sites/MATLABAppStore</a:t>
            </a:r>
            <a:endParaRPr lang="en-GB" dirty="0"/>
          </a:p>
          <a:p>
            <a:pPr lvl="1"/>
            <a:r>
              <a:rPr lang="en-GB" dirty="0"/>
              <a:t>MATLAB Central, </a:t>
            </a:r>
            <a:r>
              <a:rPr lang="en-GB" dirty="0">
                <a:hlinkClick r:id="rId3"/>
              </a:rPr>
              <a:t>http://www.mathworks.com/matlabcentral/fileexchange/47982</a:t>
            </a:r>
            <a:endParaRPr lang="en-GB" dirty="0"/>
          </a:p>
          <a:p>
            <a:pPr lvl="1"/>
            <a:r>
              <a:rPr lang="en-GB" dirty="0"/>
              <a:t>Email </a:t>
            </a:r>
            <a:r>
              <a:rPr lang="en-GB" dirty="0">
                <a:hlinkClick r:id="rId4"/>
              </a:rPr>
              <a:t>david.sampson@mathworks.co.uk</a:t>
            </a:r>
            <a:r>
              <a:rPr lang="en-GB" dirty="0"/>
              <a:t>, cc </a:t>
            </a:r>
            <a:r>
              <a:rPr lang="en-GB" dirty="0">
                <a:hlinkClick r:id="rId5"/>
              </a:rPr>
              <a:t>dbarry1@jaguarlandrover.com</a:t>
            </a:r>
            <a:endParaRPr lang="en-GB" dirty="0"/>
          </a:p>
          <a:p>
            <a:r>
              <a:rPr lang="en-GB" dirty="0"/>
              <a:t>File Exchange pick of the week</a:t>
            </a:r>
          </a:p>
          <a:p>
            <a:pPr lvl="1"/>
            <a:r>
              <a:rPr lang="en-GB" dirty="0">
                <a:hlinkClick r:id="rId6"/>
              </a:rPr>
              <a:t>http://blogs.mathworks.com/pick/2016/01/15/gui-layout-tool-3/</a:t>
            </a:r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b="1" i="1" dirty="0"/>
              <a:t>Version 2.2.2 will be released soon.</a:t>
            </a:r>
          </a:p>
        </p:txBody>
      </p:sp>
    </p:spTree>
    <p:extLst>
      <p:ext uri="{BB962C8B-B14F-4D97-AF65-F5344CB8AC3E}">
        <p14:creationId xmlns:p14="http://schemas.microsoft.com/office/powerpoint/2010/main" val="119659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48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53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GUI Layout Toolbox?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A simple example</a:t>
            </a:r>
          </a:p>
          <a:p>
            <a:r>
              <a:rPr lang="en-GB" dirty="0"/>
              <a:t>Key concepts</a:t>
            </a:r>
          </a:p>
          <a:p>
            <a:r>
              <a:rPr lang="en-GB" dirty="0"/>
              <a:t>Boxes, grids and panels</a:t>
            </a:r>
          </a:p>
          <a:p>
            <a:r>
              <a:rPr lang="en-GB" dirty="0"/>
              <a:t>Learning more</a:t>
            </a:r>
          </a:p>
        </p:txBody>
      </p:sp>
    </p:spTree>
    <p:extLst>
      <p:ext uri="{BB962C8B-B14F-4D97-AF65-F5344CB8AC3E}">
        <p14:creationId xmlns:p14="http://schemas.microsoft.com/office/powerpoint/2010/main" val="82598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GUI Layout Toolbox?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i="1" dirty="0"/>
              <a:t>Lay out complex MATLAB graphical user interfaces.</a:t>
            </a:r>
          </a:p>
          <a:p>
            <a:endParaRPr lang="en-GB" dirty="0"/>
          </a:p>
          <a:p>
            <a:r>
              <a:rPr lang="en-GB" dirty="0"/>
              <a:t>Lay out components in boxes and grids</a:t>
            </a:r>
          </a:p>
          <a:p>
            <a:r>
              <a:rPr lang="en-GB" dirty="0"/>
              <a:t>Embed components in panels</a:t>
            </a:r>
          </a:p>
          <a:p>
            <a:r>
              <a:rPr lang="en-GB" dirty="0"/>
              <a:t>Nest layouts</a:t>
            </a:r>
          </a:p>
          <a:p>
            <a:endParaRPr lang="en-GB" dirty="0"/>
          </a:p>
          <a:p>
            <a:r>
              <a:rPr lang="en-GB" dirty="0"/>
              <a:t>Developed by MathWorks consultants</a:t>
            </a:r>
          </a:p>
          <a:p>
            <a:r>
              <a:rPr lang="en-GB" dirty="0"/>
              <a:t>Freely available</a:t>
            </a:r>
          </a:p>
          <a:p>
            <a:r>
              <a:rPr lang="en-GB" dirty="0"/>
              <a:t>Supports MATLAB R2014b onwards</a:t>
            </a:r>
          </a:p>
          <a:p>
            <a:pPr lvl="1"/>
            <a:r>
              <a:rPr lang="en-GB" dirty="0"/>
              <a:t>Support for pre-R2014b is also available</a:t>
            </a:r>
          </a:p>
          <a:p>
            <a:r>
              <a:rPr lang="en-GB" dirty="0"/>
              <a:t>Widely used, actively maintained</a:t>
            </a:r>
          </a:p>
        </p:txBody>
      </p: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9023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the toolbox</a:t>
            </a:r>
          </a:p>
          <a:p>
            <a:pPr lvl="1"/>
            <a:r>
              <a:rPr lang="en-GB" dirty="0"/>
              <a:t>From the JLR App Store, </a:t>
            </a:r>
            <a:r>
              <a:rPr lang="en-GB" u="sng" dirty="0">
                <a:hlinkClick r:id="rId2"/>
              </a:rPr>
              <a:t>https://proj.sp.jlrint.com/sites/MATLABAppStore</a:t>
            </a:r>
            <a:r>
              <a:rPr lang="en-GB" dirty="0"/>
              <a:t>, or</a:t>
            </a:r>
          </a:p>
          <a:p>
            <a:pPr lvl="1"/>
            <a:r>
              <a:rPr lang="en-GB" dirty="0"/>
              <a:t>From MATLAB Central, </a:t>
            </a:r>
            <a:r>
              <a:rPr lang="en-GB" dirty="0">
                <a:hlinkClick r:id="rId3"/>
              </a:rPr>
              <a:t>http://uk.mathworks.com/matlabcentral/fileexchange/47982</a:t>
            </a:r>
            <a:r>
              <a:rPr lang="en-GB" dirty="0"/>
              <a:t>, or</a:t>
            </a:r>
          </a:p>
          <a:p>
            <a:pPr lvl="1"/>
            <a:r>
              <a:rPr lang="en-GB" dirty="0"/>
              <a:t>Using the MATLAB App Manager in the Apps gallery</a:t>
            </a:r>
          </a:p>
          <a:p>
            <a:r>
              <a:rPr lang="en-GB" dirty="0"/>
              <a:t>Documentation and examples are available</a:t>
            </a:r>
          </a:p>
          <a:p>
            <a:pPr lvl="1"/>
            <a:r>
              <a:rPr lang="en-GB" dirty="0"/>
              <a:t>Click help on the MATLAB </a:t>
            </a:r>
            <a:r>
              <a:rPr lang="en-GB" dirty="0" err="1"/>
              <a:t>toolstrip</a:t>
            </a:r>
            <a:r>
              <a:rPr lang="en-GB" dirty="0"/>
              <a:t>, or</a:t>
            </a:r>
          </a:p>
          <a:p>
            <a:pPr lvl="1"/>
            <a:r>
              <a:rPr lang="en-GB" dirty="0"/>
              <a:t>&gt;&gt; doc</a:t>
            </a:r>
          </a:p>
        </p:txBody>
      </p:sp>
    </p:spTree>
    <p:extLst>
      <p:ext uri="{BB962C8B-B14F-4D97-AF65-F5344CB8AC3E}">
        <p14:creationId xmlns:p14="http://schemas.microsoft.com/office/powerpoint/2010/main" val="141368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228B22"/>
                </a:solidFill>
                <a:latin typeface="Courier New" panose="02070309020205020404" pitchFamily="49" charset="0"/>
              </a:rPr>
              <a:t>% Create a figure</a:t>
            </a:r>
            <a:endParaRPr lang="en-GB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f = figure();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228B22"/>
                </a:solidFill>
                <a:latin typeface="Courier New" panose="02070309020205020404" pitchFamily="49" charset="0"/>
              </a:rPr>
              <a:t>% Create a container</a:t>
            </a:r>
            <a:endParaRPr lang="en-GB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b 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uix.HBox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'Parent'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f,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'Padding'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10,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'Spacing'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10 );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228B22"/>
                </a:solidFill>
                <a:latin typeface="Courier New" panose="02070309020205020404" pitchFamily="49" charset="0"/>
              </a:rPr>
              <a:t>% Create some content</a:t>
            </a:r>
            <a:endParaRPr lang="en-GB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c1 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'Parent'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b,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'The'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a = axes(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'Parent'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b,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ActivePositionProperty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'position'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'Visible'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'off'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peaks() </a:t>
            </a:r>
            <a:r>
              <a:rPr lang="en-GB" b="1" dirty="0">
                <a:solidFill>
                  <a:srgbClr val="228B22"/>
                </a:solidFill>
                <a:latin typeface="Courier New" panose="02070309020205020404" pitchFamily="49" charset="0"/>
              </a:rPr>
              <a:t>% membrane</a:t>
            </a:r>
            <a:endParaRPr lang="en-GB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a.Visible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'off'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c2 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'Parent'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b,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'Math'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c3 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'Parent'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b,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'Works'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228B22"/>
                </a:solidFill>
                <a:latin typeface="Courier New" panose="02070309020205020404" pitchFamily="49" charset="0"/>
              </a:rPr>
              <a:t>% Set sizes</a:t>
            </a:r>
            <a:endParaRPr lang="en-GB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b.Widths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= [100 -2 -1 -1];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63552" y="5425189"/>
            <a:ext cx="5323413" cy="400110"/>
            <a:chOff x="2063552" y="5425189"/>
            <a:chExt cx="5323413" cy="400110"/>
          </a:xfrm>
        </p:grpSpPr>
        <p:sp>
          <p:nvSpPr>
            <p:cNvPr id="4" name="Rectangle 3"/>
            <p:cNvSpPr/>
            <p:nvPr/>
          </p:nvSpPr>
          <p:spPr>
            <a:xfrm>
              <a:off x="2063552" y="5445224"/>
              <a:ext cx="2088232" cy="360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b="1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51784" y="5425189"/>
              <a:ext cx="32351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absolute and relative sizes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56962" y="2584939"/>
            <a:ext cx="3811246" cy="712495"/>
            <a:chOff x="4156962" y="2584939"/>
            <a:chExt cx="3811246" cy="712495"/>
          </a:xfrm>
        </p:grpSpPr>
        <p:sp>
          <p:nvSpPr>
            <p:cNvPr id="6" name="Rectangle 5"/>
            <p:cNvSpPr/>
            <p:nvPr/>
          </p:nvSpPr>
          <p:spPr>
            <a:xfrm>
              <a:off x="4156962" y="2584939"/>
              <a:ext cx="3811246" cy="360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b="1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08876" y="2897324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container properties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1673" y="2583376"/>
            <a:ext cx="2036135" cy="712495"/>
            <a:chOff x="2331673" y="2583376"/>
            <a:chExt cx="2036135" cy="712495"/>
          </a:xfrm>
        </p:grpSpPr>
        <p:sp>
          <p:nvSpPr>
            <p:cNvPr id="8" name="Rectangle 7"/>
            <p:cNvSpPr/>
            <p:nvPr/>
          </p:nvSpPr>
          <p:spPr>
            <a:xfrm>
              <a:off x="2495600" y="2583376"/>
              <a:ext cx="1584176" cy="360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b="1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1673" y="2895761"/>
              <a:ext cx="2036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container parent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3392" y="3382820"/>
            <a:ext cx="7791406" cy="1654692"/>
            <a:chOff x="623392" y="3382820"/>
            <a:chExt cx="7791406" cy="1654692"/>
          </a:xfrm>
        </p:grpSpPr>
        <p:sp>
          <p:nvSpPr>
            <p:cNvPr id="10" name="Rectangle 9"/>
            <p:cNvSpPr/>
            <p:nvPr/>
          </p:nvSpPr>
          <p:spPr>
            <a:xfrm>
              <a:off x="623392" y="3382820"/>
              <a:ext cx="6624736" cy="16250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b="1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61918" y="4637402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7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Sizes and units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relative and absolute sizes can be specified</a:t>
            </a:r>
          </a:p>
          <a:p>
            <a:r>
              <a:rPr lang="en-US" dirty="0"/>
              <a:t>Positive sizes are absolute, relative sizes are relative</a:t>
            </a:r>
          </a:p>
          <a:p>
            <a:r>
              <a:rPr lang="en-US" dirty="0"/>
              <a:t>Minimum sizes can also be specified</a:t>
            </a:r>
          </a:p>
          <a:p>
            <a:r>
              <a:rPr lang="en-US" dirty="0"/>
              <a:t>If sizes exceed the available space, then some contents may not be invisible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</a:t>
            </a:r>
          </a:p>
          <a:p>
            <a:r>
              <a:rPr lang="en-US" dirty="0"/>
              <a:t>Do not specify contents sizes directly – that’s what GLT is for!</a:t>
            </a:r>
          </a:p>
        </p:txBody>
      </p:sp>
    </p:spTree>
    <p:extLst>
      <p:ext uri="{BB962C8B-B14F-4D97-AF65-F5344CB8AC3E}">
        <p14:creationId xmlns:p14="http://schemas.microsoft.com/office/powerpoint/2010/main" val="90673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Commonly used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Contents: children in layout order</a:t>
            </a:r>
          </a:p>
          <a:p>
            <a:r>
              <a:rPr lang="en-GB" dirty="0"/>
              <a:t>Padding: space around contents, in pixels</a:t>
            </a:r>
          </a:p>
          <a:p>
            <a:r>
              <a:rPr lang="en-GB" dirty="0"/>
              <a:t>Spacing: space between contents, in pixels (boxes, grids)</a:t>
            </a:r>
          </a:p>
          <a:p>
            <a:r>
              <a:rPr lang="en-GB" dirty="0"/>
              <a:t>Widths, Heights: size, in pixels or as a weight (boxes, grids)</a:t>
            </a:r>
          </a:p>
          <a:p>
            <a:r>
              <a:rPr lang="en-GB" dirty="0" err="1"/>
              <a:t>MinimumWidths</a:t>
            </a:r>
            <a:r>
              <a:rPr lang="en-GB" dirty="0"/>
              <a:t>, etc.: minimum size, in pixels (boxes, grids)</a:t>
            </a:r>
          </a:p>
          <a:p>
            <a:r>
              <a:rPr lang="en-GB" dirty="0"/>
              <a:t>Selection: selected contents index (panels)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Tip:</a:t>
            </a:r>
          </a:p>
          <a:p>
            <a:r>
              <a:rPr lang="en-GB" dirty="0"/>
              <a:t>To reorder contents, use property Contents not Children</a:t>
            </a:r>
          </a:p>
        </p:txBody>
      </p:sp>
    </p:spTree>
    <p:extLst>
      <p:ext uri="{BB962C8B-B14F-4D97-AF65-F5344CB8AC3E}">
        <p14:creationId xmlns:p14="http://schemas.microsoft.com/office/powerpoint/2010/main" val="387713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hierarchies in the MATLAB way – </a:t>
            </a:r>
            <a:r>
              <a:rPr lang="en-US" dirty="0" err="1"/>
              <a:t>child.Parent</a:t>
            </a:r>
            <a:r>
              <a:rPr lang="en-US" dirty="0"/>
              <a:t> = parent</a:t>
            </a:r>
          </a:p>
          <a:p>
            <a:r>
              <a:rPr lang="en-US" dirty="0"/>
              <a:t>Layout management is outside-in – large contents can’t make containers expand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</a:t>
            </a:r>
          </a:p>
          <a:p>
            <a:r>
              <a:rPr lang="en-US" dirty="0"/>
              <a:t>Contents are redrawn when children are added or removed or when sizes change – the order of creation affects the number of redraws</a:t>
            </a:r>
          </a:p>
        </p:txBody>
      </p:sp>
    </p:spTree>
    <p:extLst>
      <p:ext uri="{BB962C8B-B14F-4D97-AF65-F5344CB8AC3E}">
        <p14:creationId xmlns:p14="http://schemas.microsoft.com/office/powerpoint/2010/main" val="3514196628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_widescreen.potx" id="{B6699E88-D2C7-4000-9792-711E85ACF2D0}" vid="{87286DD2-E1A9-4D74-BF9A-4CF3A75F9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123</TotalTime>
  <Words>778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MW_Public_widescreen</vt:lpstr>
      <vt:lpstr>GUI Layout Toolbox</vt:lpstr>
      <vt:lpstr>Agenda</vt:lpstr>
      <vt:lpstr>What is GUI Layout Toolbox?</vt:lpstr>
      <vt:lpstr>Demo</vt:lpstr>
      <vt:lpstr>Getting started</vt:lpstr>
      <vt:lpstr>A simple example</vt:lpstr>
      <vt:lpstr>Sizes and units</vt:lpstr>
      <vt:lpstr>Commonly used properties</vt:lpstr>
      <vt:lpstr>Hierarchies</vt:lpstr>
      <vt:lpstr>Working with axes</vt:lpstr>
      <vt:lpstr>Visibility and HandleVisibility</vt:lpstr>
      <vt:lpstr>Boxes and grids</vt:lpstr>
      <vt:lpstr>Panels</vt:lpstr>
      <vt:lpstr>Writing and distributing tools that use GUI Layout Toolbox</vt:lpstr>
      <vt:lpstr>Learning more</vt:lpstr>
      <vt:lpstr>PowerPoint Presentation</vt:lpstr>
      <vt:lpstr>Thank you.  Questions?</vt:lpstr>
    </vt:vector>
  </TitlesOfParts>
  <Company>MathWorks,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Layout Toolbox</dc:title>
  <dc:creator>David Sampson</dc:creator>
  <cp:keywords>Version 16.0</cp:keywords>
  <cp:lastModifiedBy>David Sampson</cp:lastModifiedBy>
  <cp:revision>18</cp:revision>
  <cp:lastPrinted>2016-08-15T16:41:33Z</cp:lastPrinted>
  <dcterms:created xsi:type="dcterms:W3CDTF">2016-08-15T14:37:07Z</dcterms:created>
  <dcterms:modified xsi:type="dcterms:W3CDTF">2016-08-16T00:09:57Z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