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6D7"/>
    <a:srgbClr val="DE9C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03B0C-DD5C-4735-9F71-D5F8CA585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3A1D9C-B24E-4EE1-A806-57FA7286D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2005-424F-42B8-B996-F21CCEF2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A6D601-0AB0-444E-A96C-8A1CDA9BA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A47EF1-E3FA-413B-BD70-0A107F867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656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95919-2820-4B98-9FD9-0B5A9057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896ED6-055D-4ED0-82CE-D8EE4F669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CBA9B8-D94E-48C1-BA8E-C40C5F7E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61FD9A-8F94-4632-84C6-31E51D8B2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0C9751-CC5C-4B3A-B3EA-6C63322B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60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D05FD2-890A-4FFF-B74E-0413DD49C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8B6D54-8861-4F9D-BEA7-9729DB364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904504-EEF3-49FB-AD08-244D09C7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0598D-2E33-4FB9-94F0-D848A7EC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7C6FC5-0BBB-4D85-807A-BB9C47CE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14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8BE10-7E15-4D5C-91B4-B028A218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F66D92-4F6D-4AC3-A3FA-8A518BCA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9DB0B8-29D5-4EFC-9251-22F73071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629E2-DAE4-4A06-B11C-DA8762AA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E57EE9-35D5-4490-BD1E-0B1463B6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93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34C0A-B016-4360-9A78-416E5559C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7430B-6D4A-4EBE-ACF6-95AF10DE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5300EE-01E5-4BC2-82B4-15AF5D98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C20232-4BBE-4381-A257-A2E88C4E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6A898B-2595-4D05-B9A9-298C3DF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9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37AB5-3C25-4F12-8AD1-B0450249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C1A964-51C2-4308-BD13-543F9DEDD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391E5A-75E6-4924-B776-0FD31B3AF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2AA0A6-97D6-4707-B71D-1068BB24C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41D5F-2A2C-4412-B333-F697E515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28B93F-DE5F-4AAF-8A8E-DA4A1D2F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25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2C6CA-17E6-408A-BC4A-CD20DB393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5395BD-4D33-4BC8-8162-753040EE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D5F731-89D3-406C-9D70-263DDF673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FC476B7-4600-4F4C-A00E-775056111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0C9BC96-144C-44FC-9A1F-2C1C4DBDD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1A3120-74F4-4FE4-8292-E2DD9310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5A250D-245E-4741-AC52-49C2E817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5B4E52D-F991-4260-BCF3-6352D586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6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1B222-0606-4552-86AF-D5AF0CBA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B39090-41A4-4031-9A0E-D85D4E1C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E16069-71E4-4561-961D-BD9A6577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F74EF6-A95C-4D12-B701-4939B959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947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84C40A-4C46-4633-A7AB-EEBDD481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247FC6-A0F2-47FD-AC03-99AE25EF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48A280-1FAC-45CC-8B21-67B48A0E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1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5B527-0BE5-43A1-8DAD-CA5A5FE34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2E06A-FCBB-4837-91D4-A3540D95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1A183B-9475-43B2-B7F4-CF5F323C0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A58995-1EB7-4CA6-8476-CDD60A14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A46E09-A0DB-4352-B3C4-73A94467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30F156-369E-43A5-B40B-F22229CF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720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65CDC-2FC8-408B-8899-FC69B28B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7457616-860F-4EAB-93EA-22532CA14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23CD2C-0456-455B-8F56-15E90C37D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9AB8CF-0E31-4AD0-BCBF-698646E8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96A044-13ED-47C4-BAB0-9EC7620C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919A2E-0173-427E-9E44-A77BB0A3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27ACB-0300-44D1-B00B-C16F3960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DDF7F0-7599-486D-8C2D-8AEF3A7C0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E1F5CE-B436-47A9-91D9-B084BFF0D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848B-56A9-4E49-9243-74460C1C7653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E463D3-FFFA-4B93-8B72-FA29955AA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BDBDE7-B181-4B46-A544-6C76C1FD2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EFED7-B3BC-4567-A1C9-39C7FE3C9F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45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C7537-B581-4E32-AF15-63BF8F87F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81001"/>
            <a:ext cx="12192000" cy="2535454"/>
          </a:xfrm>
          <a:noFill/>
          <a:effectLst>
            <a:reflection blurRad="215900" stA="82000" endPos="3400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>
            <a:noAutofit/>
          </a:bodyPr>
          <a:lstStyle/>
          <a:p>
            <a:r>
              <a:rPr lang="ru-RU" b="1" spc="300" dirty="0">
                <a:solidFill>
                  <a:srgbClr val="F9E6D7"/>
                </a:solidFill>
                <a:latin typeface="Bookman Old Style" panose="02050604050505020204" pitchFamily="18" charset="0"/>
              </a:rPr>
              <a:t>Презентация на тему</a:t>
            </a:r>
            <a:r>
              <a:rPr lang="en-US" b="1" spc="300" dirty="0">
                <a:solidFill>
                  <a:srgbClr val="F9E6D7"/>
                </a:solidFill>
                <a:latin typeface="Bookman Old Style" panose="02050604050505020204" pitchFamily="18" charset="0"/>
              </a:rPr>
              <a:t>:</a:t>
            </a:r>
            <a:br>
              <a:rPr lang="en-US" b="1" spc="300" dirty="0">
                <a:solidFill>
                  <a:srgbClr val="F9E6D7"/>
                </a:solidFill>
                <a:latin typeface="Bookman Old Style" panose="02050604050505020204" pitchFamily="18" charset="0"/>
              </a:rPr>
            </a:br>
            <a:r>
              <a:rPr lang="en-US" b="1" spc="300" dirty="0">
                <a:solidFill>
                  <a:srgbClr val="F9E6D7"/>
                </a:solidFill>
                <a:latin typeface="Bookman Old Style" panose="02050604050505020204" pitchFamily="18" charset="0"/>
              </a:rPr>
              <a:t>“</a:t>
            </a:r>
            <a:r>
              <a:rPr lang="ru-RU" b="1" spc="300" dirty="0">
                <a:solidFill>
                  <a:srgbClr val="F9E6D7"/>
                </a:solidFill>
                <a:latin typeface="Bookman Old Style" panose="02050604050505020204" pitchFamily="18" charset="0"/>
              </a:rPr>
              <a:t>особенности этики деловое общение</a:t>
            </a:r>
            <a:r>
              <a:rPr lang="en-US" b="1" spc="300" dirty="0">
                <a:solidFill>
                  <a:srgbClr val="F9E6D7"/>
                </a:solidFill>
                <a:latin typeface="Bookman Old Style" panose="02050604050505020204" pitchFamily="18" charset="0"/>
              </a:rPr>
              <a:t>”</a:t>
            </a:r>
            <a:endParaRPr lang="ru-RU" b="1" spc="300" dirty="0">
              <a:solidFill>
                <a:srgbClr val="F9E6D7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9E4B751-14FD-4543-830B-502C844F7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2" r="-6274"/>
          <a:stretch/>
        </p:blipFill>
        <p:spPr bwMode="auto">
          <a:xfrm>
            <a:off x="1774257" y="3692879"/>
            <a:ext cx="3132002" cy="2880000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0BD5D-6A94-44A4-B48C-366A774B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002" y="3692878"/>
            <a:ext cx="2880000" cy="2880000"/>
          </a:xfrm>
          <a:prstGeom prst="rect">
            <a:avLst/>
          </a:prstGeom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180FA11C-FFB7-410A-BD0D-09C0EFDD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743" y="3692879"/>
            <a:ext cx="2880000" cy="290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E3344101-0C4E-42AB-9EA8-2D0B3EBF970F}"/>
              </a:ext>
            </a:extLst>
          </p:cNvPr>
          <p:cNvSpPr txBox="1">
            <a:spLocks/>
          </p:cNvSpPr>
          <p:nvPr/>
        </p:nvSpPr>
        <p:spPr>
          <a:xfrm>
            <a:off x="1524000" y="2796828"/>
            <a:ext cx="9144000" cy="896049"/>
          </a:xfrm>
          <a:prstGeom prst="rect">
            <a:avLst/>
          </a:prstGeom>
          <a:noFill/>
          <a:effectLst>
            <a:reflection blurRad="215900" stA="82000" endPos="3400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>
                <a:solidFill>
                  <a:srgbClr val="F9E6D7"/>
                </a:solidFill>
                <a:latin typeface="Bookman Old Style" panose="02050604050505020204" pitchFamily="18" charset="0"/>
              </a:rPr>
              <a:t>Подготовил для предмета </a:t>
            </a:r>
            <a:r>
              <a:rPr lang="en-US" sz="2400" dirty="0">
                <a:solidFill>
                  <a:srgbClr val="F9E6D7"/>
                </a:solidFill>
                <a:latin typeface="Bookman Old Style" panose="02050604050505020204" pitchFamily="18" charset="0"/>
              </a:rPr>
              <a:t>“</a:t>
            </a:r>
            <a:r>
              <a:rPr lang="ru-RU" sz="2400" dirty="0">
                <a:solidFill>
                  <a:srgbClr val="F9E6D7"/>
                </a:solidFill>
                <a:latin typeface="Bookman Old Style" panose="02050604050505020204" pitchFamily="18" charset="0"/>
              </a:rPr>
              <a:t>Психологии общения</a:t>
            </a:r>
            <a:r>
              <a:rPr lang="en-US" sz="2400" dirty="0">
                <a:solidFill>
                  <a:srgbClr val="F9E6D7"/>
                </a:solidFill>
                <a:latin typeface="Bookman Old Style" panose="02050604050505020204" pitchFamily="18" charset="0"/>
              </a:rPr>
              <a:t>”</a:t>
            </a:r>
            <a:br>
              <a:rPr lang="en-US" sz="2400" dirty="0">
                <a:solidFill>
                  <a:srgbClr val="F9E6D7"/>
                </a:solidFill>
                <a:latin typeface="Bookman Old Style" panose="02050604050505020204" pitchFamily="18" charset="0"/>
              </a:rPr>
            </a:br>
            <a:r>
              <a:rPr lang="ru-RU" sz="2400" dirty="0">
                <a:solidFill>
                  <a:srgbClr val="F9E6D7"/>
                </a:solidFill>
                <a:latin typeface="Bookman Old Style" panose="02050604050505020204" pitchFamily="18" charset="0"/>
              </a:rPr>
              <a:t>Максим </a:t>
            </a:r>
            <a:r>
              <a:rPr lang="ru-RU" sz="2400" dirty="0">
                <a:solidFill>
                  <a:schemeClr val="bg1">
                    <a:lumMod val="95000"/>
                  </a:schemeClr>
                </a:solidFill>
                <a:latin typeface="Bookman Old Style" panose="02050604050505020204" pitchFamily="18" charset="0"/>
              </a:rPr>
              <a:t>Сулейманов</a:t>
            </a:r>
            <a:r>
              <a:rPr lang="ru-RU" sz="2400" dirty="0">
                <a:solidFill>
                  <a:srgbClr val="F9E6D7"/>
                </a:solidFill>
                <a:latin typeface="Bookman Old Style" panose="02050604050505020204" pitchFamily="18" charset="0"/>
              </a:rPr>
              <a:t> Андреевич из группы 2-ИСПд-оКФ</a:t>
            </a:r>
            <a:br>
              <a:rPr lang="ru-RU" sz="2400" dirty="0">
                <a:solidFill>
                  <a:srgbClr val="F9E6D7"/>
                </a:solidFill>
                <a:latin typeface="Bookman Old Style" panose="02050604050505020204" pitchFamily="18" charset="0"/>
              </a:rPr>
            </a:br>
            <a:r>
              <a:rPr lang="ru-RU" sz="2400" dirty="0">
                <a:solidFill>
                  <a:srgbClr val="F9E6D7"/>
                </a:solidFill>
                <a:latin typeface="Bookman Old Style" panose="02050604050505020204" pitchFamily="18" charset="0"/>
              </a:rPr>
              <a:t>Для преподавателя Лебедевой А.А.</a:t>
            </a:r>
          </a:p>
        </p:txBody>
      </p:sp>
    </p:spTree>
    <p:extLst>
      <p:ext uri="{BB962C8B-B14F-4D97-AF65-F5344CB8AC3E}">
        <p14:creationId xmlns:p14="http://schemas.microsoft.com/office/powerpoint/2010/main" val="236196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950BD55-8012-40E2-B453-51C4ADDB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6905"/>
          </a:xfrm>
          <a:noFill/>
          <a:effectLst>
            <a:reflection blurRad="215900" stA="82000" endPos="3400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Деловое общение с Италией: Почему это важно?</a:t>
            </a:r>
            <a:endParaRPr lang="ru-RU" sz="3200" b="1" spc="3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783FECB-B525-45E7-B91C-D56B26B85C93}"/>
              </a:ext>
            </a:extLst>
          </p:cNvPr>
          <p:cNvSpPr txBox="1">
            <a:spLocks/>
          </p:cNvSpPr>
          <p:nvPr/>
        </p:nvSpPr>
        <p:spPr>
          <a:xfrm>
            <a:off x="2" y="1053659"/>
            <a:ext cx="5903494" cy="2764362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Италия – 3-я экономика еврозоны, важный торговый партнер. Глубокое понимание культуры – ключевой фактор успешного сотрудничества.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C2512DA-38A0-4C86-B7B7-198EEF82B533}"/>
              </a:ext>
            </a:extLst>
          </p:cNvPr>
          <p:cNvSpPr txBox="1">
            <a:spLocks/>
          </p:cNvSpPr>
          <p:nvPr/>
        </p:nvSpPr>
        <p:spPr>
          <a:xfrm>
            <a:off x="5903495" y="3818020"/>
            <a:ext cx="6288505" cy="3039979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Этика – фундамент для построения доверительных и долгосрочных отношений, особенно в культуре, где личные связи играют огромную роль.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64360BE0-DE58-4FFE-880A-19FBDB2F3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704" y="1106905"/>
            <a:ext cx="4078706" cy="2706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7C1FF966-D1DE-4DC3-8851-5E3C80B40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577" y="3803588"/>
            <a:ext cx="4078706" cy="272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52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950BD55-8012-40E2-B453-51C4ADDB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6905"/>
          </a:xfrm>
          <a:noFill/>
          <a:effectLst>
            <a:reflection blurRad="215900" stA="82000" endPos="3400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Основы: Культура, Этика, Коммуникация.</a:t>
            </a:r>
            <a:endParaRPr lang="ru-RU" sz="4000" b="1" spc="3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783FECB-B525-45E7-B91C-D56B26B85C93}"/>
              </a:ext>
            </a:extLst>
          </p:cNvPr>
          <p:cNvSpPr txBox="1">
            <a:spLocks/>
          </p:cNvSpPr>
          <p:nvPr/>
        </p:nvSpPr>
        <p:spPr>
          <a:xfrm>
            <a:off x="0" y="1314343"/>
            <a:ext cx="6160167" cy="1650479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Культура: Ценности, традиции, история, влияющие на </a:t>
            </a:r>
            <a:r>
              <a:rPr lang="ru-RU" sz="3300" dirty="0">
                <a:solidFill>
                  <a:schemeClr val="bg1"/>
                </a:solidFill>
                <a:latin typeface="Bookman Old Style" panose="02050604050505020204" pitchFamily="18" charset="0"/>
              </a:rPr>
              <a:t>деловые</a:t>
            </a:r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 практики.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D7FF8D1-1649-4109-8690-61F08202D3AE}"/>
              </a:ext>
            </a:extLst>
          </p:cNvPr>
          <p:cNvSpPr txBox="1">
            <a:spLocks/>
          </p:cNvSpPr>
          <p:nvPr/>
        </p:nvSpPr>
        <p:spPr>
          <a:xfrm>
            <a:off x="6160168" y="2978670"/>
            <a:ext cx="6031832" cy="1650480"/>
          </a:xfrm>
          <a:prstGeom prst="rect">
            <a:avLst/>
          </a:prstGeom>
          <a:noFill/>
          <a:effectLst>
            <a:reflection blurRad="215900" stA="0" endPos="3400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Этика: Принципы честности, уважения, ответственности. 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55D648F4-93E2-4BAA-91A7-F24515851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666" y="3113145"/>
            <a:ext cx="3238500" cy="17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C84DA63F-2BA4-4943-A5D3-E5DED2E35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588" y="1106905"/>
            <a:ext cx="3234991" cy="17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C2512DA-38A0-4C86-B7B7-198EEF82B533}"/>
              </a:ext>
            </a:extLst>
          </p:cNvPr>
          <p:cNvSpPr txBox="1">
            <a:spLocks/>
          </p:cNvSpPr>
          <p:nvPr/>
        </p:nvSpPr>
        <p:spPr>
          <a:xfrm>
            <a:off x="0" y="4981498"/>
            <a:ext cx="6160168" cy="1650480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Коммуникация: Вербальные и невербальные способы взаимодействия.</a:t>
            </a: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F6854EC1-A52C-404E-89D6-002DFAF35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079" y="4877778"/>
            <a:ext cx="3238500" cy="179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624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950BD55-8012-40E2-B453-51C4ADDB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6905"/>
          </a:xfrm>
          <a:noFill/>
          <a:effectLst>
            <a:reflection blurRad="215900" stA="82000" endPos="3400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Ключевые черты деловой культуры Италии.</a:t>
            </a:r>
            <a:endParaRPr lang="ru-RU" sz="3600" b="1" spc="3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783FECB-B525-45E7-B91C-D56B26B85C93}"/>
              </a:ext>
            </a:extLst>
          </p:cNvPr>
          <p:cNvSpPr txBox="1">
            <a:spLocks/>
          </p:cNvSpPr>
          <p:nvPr/>
        </p:nvSpPr>
        <p:spPr>
          <a:xfrm>
            <a:off x="5918200" y="1314344"/>
            <a:ext cx="6273800" cy="1106906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Семья: Семейный бизнес – основа экономики. Знакомство с семьей партнера – шаг к укреплению доверия.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5059DBC-E69D-470C-83C8-5B13EC977201}"/>
              </a:ext>
            </a:extLst>
          </p:cNvPr>
          <p:cNvSpPr txBox="1">
            <a:spLocks/>
          </p:cNvSpPr>
          <p:nvPr/>
        </p:nvSpPr>
        <p:spPr>
          <a:xfrm>
            <a:off x="0" y="2421250"/>
            <a:ext cx="5918200" cy="1106906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Иерархия: Уважение к старшим по должности и возрасту – обязательно.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EC5207-5DFE-43EB-8D1E-828E1ADFAA7D}"/>
              </a:ext>
            </a:extLst>
          </p:cNvPr>
          <p:cNvSpPr txBox="1">
            <a:spLocks/>
          </p:cNvSpPr>
          <p:nvPr/>
        </p:nvSpPr>
        <p:spPr>
          <a:xfrm>
            <a:off x="5918198" y="3528156"/>
            <a:ext cx="6273801" cy="1106906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Личные связи: Без знакомства с нужными людьми – сложно добиться успеха.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2D5CF69-32CC-4B11-855D-78BEAA6A0C91}"/>
              </a:ext>
            </a:extLst>
          </p:cNvPr>
          <p:cNvSpPr txBox="1">
            <a:spLocks/>
          </p:cNvSpPr>
          <p:nvPr/>
        </p:nvSpPr>
        <p:spPr>
          <a:xfrm>
            <a:off x="0" y="4635062"/>
            <a:ext cx="5918198" cy="1106906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Время: Отношение к срокам – гибкое. Важна договоренность и понимание.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0E0FC3A-4B20-4EBF-81E8-BA13B6500C06}"/>
              </a:ext>
            </a:extLst>
          </p:cNvPr>
          <p:cNvSpPr txBox="1">
            <a:spLocks/>
          </p:cNvSpPr>
          <p:nvPr/>
        </p:nvSpPr>
        <p:spPr>
          <a:xfrm>
            <a:off x="5918198" y="5741968"/>
            <a:ext cx="6273802" cy="1106906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Эмоциональность: Итальянцы – экспрессивны. Не бойтесь проявлять эмоции, но сохраняйте уважение.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4FD935D2-A7D4-449F-8461-87217024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41" y="1314344"/>
            <a:ext cx="2406316" cy="110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89BD69F2-7C8B-49D7-9B50-A5CE0466B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542" y="2421249"/>
            <a:ext cx="1693112" cy="11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074BA11-640F-4A23-8B2D-6FB9371E3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909" y="3527265"/>
            <a:ext cx="1661027" cy="110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icture background">
            <a:extLst>
              <a:ext uri="{FF2B5EF4-FFF2-40B4-BE49-F238E27FC236}">
                <a16:creationId xmlns:a16="http://schemas.microsoft.com/office/drawing/2014/main" id="{09EFF0A9-635E-4D1A-A2CD-EAA51248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727" y="4624145"/>
            <a:ext cx="1128741" cy="11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icture background">
            <a:extLst>
              <a:ext uri="{FF2B5EF4-FFF2-40B4-BE49-F238E27FC236}">
                <a16:creationId xmlns:a16="http://schemas.microsoft.com/office/drawing/2014/main" id="{48F4EE84-5E09-485A-9B1F-806ED9D61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06" y="5752886"/>
            <a:ext cx="1966386" cy="110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03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950BD55-8012-40E2-B453-51C4ADDB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6905"/>
          </a:xfrm>
          <a:noFill/>
          <a:effectLst>
            <a:reflection blurRad="215900" stA="82000" endPos="3400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Этикет за столом в Италии.</a:t>
            </a:r>
            <a:endParaRPr lang="ru-RU" sz="4800" b="1" spc="3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5059DBC-E69D-470C-83C8-5B13EC977201}"/>
              </a:ext>
            </a:extLst>
          </p:cNvPr>
          <p:cNvSpPr txBox="1">
            <a:spLocks/>
          </p:cNvSpPr>
          <p:nvPr/>
        </p:nvSpPr>
        <p:spPr>
          <a:xfrm>
            <a:off x="88900" y="1106905"/>
            <a:ext cx="5842000" cy="5751095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Примеры</a:t>
            </a:r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:</a:t>
            </a:r>
            <a:br>
              <a:rPr lang="ru-RU" sz="28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1.Ждите приглашения сесть.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2.</a:t>
            </a:r>
            <a:r>
              <a:rPr lang="ru-RU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Не кладите локти на стол.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3.</a:t>
            </a:r>
            <a:r>
              <a:rPr lang="ru-RU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Будьте готовы произнести тост.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4.</a:t>
            </a:r>
            <a:r>
              <a:rPr lang="ru-RU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Не перебивайте, слушайте внимательно.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5.</a:t>
            </a:r>
            <a:r>
              <a:rPr lang="ru-RU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Оставьте небольшое количество еды в тарелке, чтобы показать, что вы сыты.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0F6063BA-DDBE-49F2-8677-7080291E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900" y="1744077"/>
            <a:ext cx="609600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82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950BD55-8012-40E2-B453-51C4ADDB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6905"/>
          </a:xfrm>
          <a:noFill/>
          <a:effectLst>
            <a:reflection blurRad="215900" stA="82000" endPos="3400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Деловой этикет: Произведите хорошее первое впечатление.</a:t>
            </a:r>
            <a:endParaRPr lang="ru-RU" sz="2800" b="1" spc="3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9783FECB-B525-45E7-B91C-D56B26B85C93}"/>
              </a:ext>
            </a:extLst>
          </p:cNvPr>
          <p:cNvSpPr txBox="1">
            <a:spLocks/>
          </p:cNvSpPr>
          <p:nvPr/>
        </p:nvSpPr>
        <p:spPr>
          <a:xfrm>
            <a:off x="8104531" y="1169969"/>
            <a:ext cx="4087467" cy="2423460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Приветствия: “Всегда начинайте с официального приветствия (</a:t>
            </a:r>
            <a:r>
              <a:rPr lang="ru-RU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Signor</a:t>
            </a:r>
            <a:r>
              <a:rPr lang="ru-RU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Signora</a:t>
            </a:r>
            <a:r>
              <a:rPr lang="ru-RU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Dottore</a:t>
            </a:r>
            <a:r>
              <a:rPr lang="ru-RU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), если не предложено иначе.”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5059DBC-E69D-470C-83C8-5B13EC977201}"/>
              </a:ext>
            </a:extLst>
          </p:cNvPr>
          <p:cNvSpPr txBox="1">
            <a:spLocks/>
          </p:cNvSpPr>
          <p:nvPr/>
        </p:nvSpPr>
        <p:spPr>
          <a:xfrm>
            <a:off x="-2" y="1106905"/>
            <a:ext cx="3593432" cy="2486524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Визитные карточки: “Обменивайтесь визитками в начале встречи. Изучите карточку партнера внимательно.”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EC5207-5DFE-43EB-8D1E-828E1ADFAA7D}"/>
              </a:ext>
            </a:extLst>
          </p:cNvPr>
          <p:cNvSpPr txBox="1">
            <a:spLocks/>
          </p:cNvSpPr>
          <p:nvPr/>
        </p:nvSpPr>
        <p:spPr>
          <a:xfrm>
            <a:off x="8104531" y="3216441"/>
            <a:ext cx="4087468" cy="3641559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Дресс-код: “Предпочтителен деловой стиль (костюм для мужчин, строгий наряд для женщин). Ухоженный внешний вид – важен.”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82D5CF69-32CC-4B11-855D-78BEAA6A0C91}"/>
              </a:ext>
            </a:extLst>
          </p:cNvPr>
          <p:cNvSpPr txBox="1">
            <a:spLocks/>
          </p:cNvSpPr>
          <p:nvPr/>
        </p:nvSpPr>
        <p:spPr>
          <a:xfrm>
            <a:off x="0" y="3593429"/>
            <a:ext cx="3593432" cy="3641560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Подарки: “Небольшие подарки (вино, деликатесы) уместны после успешного завершения дел, но не в начале.”</a:t>
            </a:r>
          </a:p>
          <a:p>
            <a:pPr algn="l"/>
            <a:endParaRPr lang="ru-RU" sz="2400" b="1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9B75CC3A-0101-4D57-AD44-AA16CD2C1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70" y="1531647"/>
            <a:ext cx="3499447" cy="223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46912D08-B31D-4BFD-BB24-016B3C95A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470" y="4811527"/>
            <a:ext cx="3499447" cy="204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840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950BD55-8012-40E2-B453-51C4ADDB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6905"/>
          </a:xfrm>
          <a:noFill/>
          <a:effectLst>
            <a:reflection blurRad="215900" stA="82000" endPos="3400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>
            <a:noAutofit/>
          </a:bodyPr>
          <a:lstStyle/>
          <a:p>
            <a:r>
              <a:rPr lang="ru-RU" sz="22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Строим крепкие отношения: Этические принципы в итальянском бизнесе</a:t>
            </a:r>
            <a:r>
              <a:rPr lang="ru-RU" sz="28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.</a:t>
            </a:r>
            <a:endParaRPr lang="ru-RU" sz="2800" b="1" spc="3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5059DBC-E69D-470C-83C8-5B13EC977201}"/>
              </a:ext>
            </a:extLst>
          </p:cNvPr>
          <p:cNvSpPr txBox="1">
            <a:spLocks/>
          </p:cNvSpPr>
          <p:nvPr/>
        </p:nvSpPr>
        <p:spPr>
          <a:xfrm>
            <a:off x="0" y="1528013"/>
            <a:ext cx="7507705" cy="2486529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Честность и прозрачность:</a:t>
            </a:r>
          </a:p>
          <a:p>
            <a:pPr algn="l"/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 Предоставляйте полную и правдивую информацию. Будьте открыты для вопросов и обсуждений.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EEC5207-5DFE-43EB-8D1E-828E1ADFAA7D}"/>
              </a:ext>
            </a:extLst>
          </p:cNvPr>
          <p:cNvSpPr txBox="1">
            <a:spLocks/>
          </p:cNvSpPr>
          <p:nvPr/>
        </p:nvSpPr>
        <p:spPr>
          <a:xfrm>
            <a:off x="3064043" y="4082163"/>
            <a:ext cx="9127957" cy="1983243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Соблюдение договоренностей: Держите свое слово. Выполняйте взятые обязательства вовремя.</a:t>
            </a: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26995BBA-6BC5-4E58-86C8-D5D034DC3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05" y="1460391"/>
            <a:ext cx="4684295" cy="260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cture background">
            <a:extLst>
              <a:ext uri="{FF2B5EF4-FFF2-40B4-BE49-F238E27FC236}">
                <a16:creationId xmlns:a16="http://schemas.microsoft.com/office/drawing/2014/main" id="{310D7305-3C9F-4975-A481-22C34A5C6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014542"/>
            <a:ext cx="3064042" cy="205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3E20BE1-964F-498D-99DF-510967E6EB4A}"/>
              </a:ext>
            </a:extLst>
          </p:cNvPr>
          <p:cNvSpPr txBox="1">
            <a:spLocks/>
          </p:cNvSpPr>
          <p:nvPr/>
        </p:nvSpPr>
        <p:spPr>
          <a:xfrm>
            <a:off x="1" y="5626770"/>
            <a:ext cx="12192000" cy="1231230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>
                <a:solidFill>
                  <a:schemeClr val="bg1"/>
                </a:solidFill>
                <a:latin typeface="Bookman Old Style" panose="02050604050505020204" pitchFamily="18" charset="0"/>
              </a:rPr>
              <a:t>Коррупция – табу! Строгое соблюдение закона – обязательно.</a:t>
            </a:r>
          </a:p>
        </p:txBody>
      </p:sp>
    </p:spTree>
    <p:extLst>
      <p:ext uri="{BB962C8B-B14F-4D97-AF65-F5344CB8AC3E}">
        <p14:creationId xmlns:p14="http://schemas.microsoft.com/office/powerpoint/2010/main" val="380094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950BD55-8012-40E2-B453-51C4ADDB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06905"/>
          </a:xfrm>
          <a:noFill/>
          <a:effectLst>
            <a:reflection blurRad="215900" stA="82000" endPos="3400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>
            <a:noAutofit/>
          </a:bodyPr>
          <a:lstStyle/>
          <a:p>
            <a:r>
              <a:rPr lang="ru-RU" sz="2400" b="1" spc="300" dirty="0">
                <a:solidFill>
                  <a:schemeClr val="bg1"/>
                </a:solidFill>
                <a:latin typeface="Bookman Old Style" panose="02050604050505020204" pitchFamily="18" charset="0"/>
              </a:rPr>
              <a:t>Заключение!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5059DBC-E69D-470C-83C8-5B13EC977201}"/>
              </a:ext>
            </a:extLst>
          </p:cNvPr>
          <p:cNvSpPr txBox="1">
            <a:spLocks/>
          </p:cNvSpPr>
          <p:nvPr/>
        </p:nvSpPr>
        <p:spPr>
          <a:xfrm>
            <a:off x="1" y="1519986"/>
            <a:ext cx="5473700" cy="4817314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solidFill>
                  <a:schemeClr val="bg1"/>
                </a:solidFill>
                <a:latin typeface="Bookman Old Style" panose="02050604050505020204" pitchFamily="18" charset="0"/>
              </a:rPr>
              <a:t>Успешные переговоры в Италии требует не только профессионализма, но и глубокого понимания культурных особенностей и приверженности высоким этическим стандартам. Помните: отношения – это ключ!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3E20BE1-964F-498D-99DF-510967E6EB4A}"/>
              </a:ext>
            </a:extLst>
          </p:cNvPr>
          <p:cNvSpPr txBox="1">
            <a:spLocks/>
          </p:cNvSpPr>
          <p:nvPr/>
        </p:nvSpPr>
        <p:spPr>
          <a:xfrm>
            <a:off x="0" y="5626770"/>
            <a:ext cx="12192000" cy="1231230"/>
          </a:xfrm>
          <a:prstGeom prst="rect">
            <a:avLst/>
          </a:prstGeom>
          <a:noFill/>
          <a:effectLst>
            <a:reflection blurRad="215900" endPos="0" dir="5400000" sy="-100000" algn="bl" rotWithShape="0"/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Grazie mille per la vostra attenzione! (Большое спасибо за ваше внимание!)</a:t>
            </a:r>
            <a:endParaRPr lang="ru-RU" sz="2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66610FE-A3F9-4558-AAA0-EC7B58F5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701" y="2105858"/>
            <a:ext cx="6603999" cy="3645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695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431</Words>
  <Application>Microsoft Office PowerPoint</Application>
  <PresentationFormat>Широкоэкранный</PresentationFormat>
  <Paragraphs>34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Calibri Light</vt:lpstr>
      <vt:lpstr>Тема Office</vt:lpstr>
      <vt:lpstr>Презентация на тему: “особенности этики деловое общение”</vt:lpstr>
      <vt:lpstr>Деловое общение с Италией: Почему это важно?</vt:lpstr>
      <vt:lpstr>Основы: Культура, Этика, Коммуникация.</vt:lpstr>
      <vt:lpstr>Ключевые черты деловой культуры Италии.</vt:lpstr>
      <vt:lpstr>Этикет за столом в Италии.</vt:lpstr>
      <vt:lpstr>Деловой этикет: Произведите хорошее первое впечатление.</vt:lpstr>
      <vt:lpstr>Строим крепкие отношения: Этические принципы в итальянском бизнесе.</vt:lpstr>
      <vt:lpstr>Заключение!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“особенности этики деловое общение”</dc:title>
  <dc:creator>GG343430</dc:creator>
  <cp:lastModifiedBy>GG343430</cp:lastModifiedBy>
  <cp:revision>5</cp:revision>
  <dcterms:created xsi:type="dcterms:W3CDTF">2025-05-12T15:19:58Z</dcterms:created>
  <dcterms:modified xsi:type="dcterms:W3CDTF">2025-05-26T07:59:07Z</dcterms:modified>
</cp:coreProperties>
</file>