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92" r:id="rId2"/>
  </p:sldMasterIdLst>
  <p:notesMasterIdLst>
    <p:notesMasterId r:id="rId22"/>
  </p:notesMasterIdLst>
  <p:sldIdLst>
    <p:sldId id="256" r:id="rId3"/>
    <p:sldId id="270" r:id="rId4"/>
    <p:sldId id="271" r:id="rId5"/>
    <p:sldId id="258" r:id="rId6"/>
    <p:sldId id="281" r:id="rId7"/>
    <p:sldId id="273" r:id="rId8"/>
    <p:sldId id="276" r:id="rId9"/>
    <p:sldId id="278" r:id="rId10"/>
    <p:sldId id="263" r:id="rId11"/>
    <p:sldId id="264" r:id="rId12"/>
    <p:sldId id="279" r:id="rId13"/>
    <p:sldId id="282" r:id="rId14"/>
    <p:sldId id="265" r:id="rId15"/>
    <p:sldId id="266" r:id="rId16"/>
    <p:sldId id="267" r:id="rId17"/>
    <p:sldId id="268" r:id="rId18"/>
    <p:sldId id="272" r:id="rId19"/>
    <p:sldId id="283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2A12FE-F592-42F9-B5B3-E3AE989E90F4}">
          <p14:sldIdLst>
            <p14:sldId id="256"/>
            <p14:sldId id="270"/>
            <p14:sldId id="271"/>
            <p14:sldId id="258"/>
            <p14:sldId id="281"/>
          </p14:sldIdLst>
        </p14:section>
        <p14:section name="Раздел без заголовка" id="{35BBF95B-153A-41AA-AAA9-B0564EE7A058}">
          <p14:sldIdLst>
            <p14:sldId id="273"/>
            <p14:sldId id="276"/>
            <p14:sldId id="278"/>
            <p14:sldId id="263"/>
            <p14:sldId id="264"/>
          </p14:sldIdLst>
        </p14:section>
        <p14:section name="Раздел без заголовка" id="{1B5D3F34-5F44-4D7E-80E1-8B182FEC2A98}">
          <p14:sldIdLst>
            <p14:sldId id="279"/>
            <p14:sldId id="282"/>
          </p14:sldIdLst>
        </p14:section>
        <p14:section name="Раздел без заголовка" id="{AF078C52-F2B9-49CE-8ECC-C029AF6161A1}">
          <p14:sldIdLst>
            <p14:sldId id="265"/>
            <p14:sldId id="266"/>
            <p14:sldId id="267"/>
            <p14:sldId id="268"/>
            <p14:sldId id="272"/>
            <p14:sldId id="283"/>
          </p14:sldIdLst>
        </p14:section>
        <p14:section name="Раздел без заголовка" id="{D135379B-4050-40FC-B804-C75499DF54A6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94556" autoAdjust="0"/>
  </p:normalViewPr>
  <p:slideViewPr>
    <p:cSldViewPr>
      <p:cViewPr varScale="1">
        <p:scale>
          <a:sx n="49" d="100"/>
          <a:sy n="49" d="100"/>
        </p:scale>
        <p:origin x="-84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Sy\Desktop\&#1044;&#1048;&#1087;&#1083;&#1086;&#1084;&#1052;&#1052;\V%20&#1087;&#1086;&#1088;&#1110;&#1076;%20&#1074;&#1080;&#1073;&#1091;&#1093;&#1086;&#108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Sy\Desktop\&#1044;&#1048;&#1087;&#1083;&#1086;&#1084;&#1052;&#1052;\V%20&#1087;&#1086;&#1088;&#1110;&#1076;%20&#1074;&#1080;&#1073;&#1091;&#1093;&#1086;&#108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Sy\Desktop\&#1044;&#1048;&#1087;&#1083;&#1086;&#1084;&#1052;&#1052;\V%20&#1087;&#1086;&#1088;&#1110;&#1076;%20&#1074;&#1080;&#1073;&#1091;&#1093;&#1086;&#108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Sy\Desktop\&#1044;&#1048;&#1087;&#1083;&#1086;&#1084;&#1052;&#1052;\V%20&#1087;&#1086;&#1088;&#1110;&#1076;%20&#1074;&#1080;&#1073;&#1091;&#1093;&#1086;&#108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1044;&#1048;&#1087;&#1083;&#1086;&#1084;&#1052;&#1052;\V%20&#1087;&#1086;&#1088;&#1110;&#1076;%20&#1074;&#1080;&#1073;&#1091;&#1093;&#1086;&#108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Ігданіт!$A$1:$A$11</c:f>
              <c:strCache>
                <c:ptCount val="11"/>
                <c:pt idx="0">
                  <c:v>Амфіболіт</c:v>
                </c:pt>
                <c:pt idx="1">
                  <c:v>Кварцит безрудний</c:v>
                </c:pt>
                <c:pt idx="2">
                  <c:v>Сланці</c:v>
                </c:pt>
                <c:pt idx="3">
                  <c:v>Залізистий кварц</c:v>
                </c:pt>
                <c:pt idx="4">
                  <c:v>Магнетитові кварцити</c:v>
                </c:pt>
                <c:pt idx="5">
                  <c:v>Лабрадорит</c:v>
                </c:pt>
                <c:pt idx="6">
                  <c:v>Габро</c:v>
                </c:pt>
                <c:pt idx="7">
                  <c:v>Піщаник</c:v>
                </c:pt>
                <c:pt idx="8">
                  <c:v>Вапняк</c:v>
                </c:pt>
                <c:pt idx="9">
                  <c:v>Граніт</c:v>
                </c:pt>
                <c:pt idx="10">
                  <c:v>Мармур</c:v>
                </c:pt>
              </c:strCache>
            </c:strRef>
          </c:cat>
          <c:val>
            <c:numRef>
              <c:f>Ігданіт!$B$1:$B$11</c:f>
              <c:numCache>
                <c:formatCode>General</c:formatCode>
                <c:ptCount val="11"/>
                <c:pt idx="0">
                  <c:v>356.28</c:v>
                </c:pt>
                <c:pt idx="1">
                  <c:v>485.62</c:v>
                </c:pt>
                <c:pt idx="2">
                  <c:v>352.75</c:v>
                </c:pt>
                <c:pt idx="3">
                  <c:v>447.87</c:v>
                </c:pt>
                <c:pt idx="4">
                  <c:v>381.08</c:v>
                </c:pt>
                <c:pt idx="5">
                  <c:v>378.94</c:v>
                </c:pt>
                <c:pt idx="6">
                  <c:v>333</c:v>
                </c:pt>
                <c:pt idx="7">
                  <c:v>337.35</c:v>
                </c:pt>
                <c:pt idx="8">
                  <c:v>367.76</c:v>
                </c:pt>
                <c:pt idx="9">
                  <c:v>633.9</c:v>
                </c:pt>
                <c:pt idx="10">
                  <c:v>454.65000000000003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577984"/>
        <c:axId val="70442304"/>
      </c:barChart>
      <c:catAx>
        <c:axId val="113577984"/>
        <c:scaling>
          <c:orientation val="minMax"/>
        </c:scaling>
        <c:delete val="0"/>
        <c:axPos val="b"/>
        <c:majorTickMark val="out"/>
        <c:minorTickMark val="none"/>
        <c:tickLblPos val="nextTo"/>
        <c:crossAx val="70442304"/>
        <c:crosses val="autoZero"/>
        <c:auto val="1"/>
        <c:lblAlgn val="ctr"/>
        <c:lblOffset val="100"/>
        <c:noMultiLvlLbl val="0"/>
      </c:catAx>
      <c:valAx>
        <c:axId val="70442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3577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'Грамоніт 1'!$A$1:$A$11</c:f>
              <c:strCache>
                <c:ptCount val="11"/>
                <c:pt idx="0">
                  <c:v>Амфіболіт</c:v>
                </c:pt>
                <c:pt idx="1">
                  <c:v>Кварцит безрудний</c:v>
                </c:pt>
                <c:pt idx="2">
                  <c:v>Сланці</c:v>
                </c:pt>
                <c:pt idx="3">
                  <c:v>Залізистий кварц</c:v>
                </c:pt>
                <c:pt idx="4">
                  <c:v>Магнетитові кварцити</c:v>
                </c:pt>
                <c:pt idx="5">
                  <c:v>Лабрадорит</c:v>
                </c:pt>
                <c:pt idx="6">
                  <c:v>Габро</c:v>
                </c:pt>
                <c:pt idx="7">
                  <c:v>Піщаник</c:v>
                </c:pt>
                <c:pt idx="8">
                  <c:v>Вапняк</c:v>
                </c:pt>
                <c:pt idx="9">
                  <c:v>Граніт</c:v>
                </c:pt>
                <c:pt idx="10">
                  <c:v>Мармур</c:v>
                </c:pt>
              </c:strCache>
            </c:strRef>
          </c:cat>
          <c:val>
            <c:numRef>
              <c:f>'Грамоніт 1'!$B$1:$B$11</c:f>
              <c:numCache>
                <c:formatCode>General</c:formatCode>
                <c:ptCount val="11"/>
                <c:pt idx="0">
                  <c:v>472.48999999999995</c:v>
                </c:pt>
                <c:pt idx="1">
                  <c:v>537.4</c:v>
                </c:pt>
                <c:pt idx="2">
                  <c:v>395.71999999999997</c:v>
                </c:pt>
                <c:pt idx="3">
                  <c:v>496.81</c:v>
                </c:pt>
                <c:pt idx="4">
                  <c:v>422.11</c:v>
                </c:pt>
                <c:pt idx="5">
                  <c:v>421.21999999999997</c:v>
                </c:pt>
                <c:pt idx="6">
                  <c:v>372.96999999999997</c:v>
                </c:pt>
                <c:pt idx="7">
                  <c:v>372.66</c:v>
                </c:pt>
                <c:pt idx="8">
                  <c:v>407.77</c:v>
                </c:pt>
                <c:pt idx="9">
                  <c:v>713.14</c:v>
                </c:pt>
                <c:pt idx="10">
                  <c:v>507.12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3580032"/>
        <c:axId val="110077632"/>
      </c:barChart>
      <c:catAx>
        <c:axId val="113580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10077632"/>
        <c:crosses val="autoZero"/>
        <c:auto val="1"/>
        <c:lblAlgn val="ctr"/>
        <c:lblOffset val="100"/>
        <c:noMultiLvlLbl val="0"/>
      </c:catAx>
      <c:valAx>
        <c:axId val="1100776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3580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92952939369773E-2"/>
          <c:y val="1.6096579476861172E-2"/>
          <c:w val="0.9353768162157301"/>
          <c:h val="0.8709504269712765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'Анемікс 1'!$A$1:$A$11</c:f>
              <c:strCache>
                <c:ptCount val="11"/>
                <c:pt idx="0">
                  <c:v>Амфіболіт</c:v>
                </c:pt>
                <c:pt idx="1">
                  <c:v>Кварцит безрудний</c:v>
                </c:pt>
                <c:pt idx="2">
                  <c:v>Сланці</c:v>
                </c:pt>
                <c:pt idx="3">
                  <c:v>Залізистий кварц</c:v>
                </c:pt>
                <c:pt idx="4">
                  <c:v>Магнетитові кварцити</c:v>
                </c:pt>
                <c:pt idx="5">
                  <c:v>Лабрадорит</c:v>
                </c:pt>
                <c:pt idx="6">
                  <c:v>Габро</c:v>
                </c:pt>
                <c:pt idx="7">
                  <c:v>Піщаник</c:v>
                </c:pt>
                <c:pt idx="8">
                  <c:v>Вапняк</c:v>
                </c:pt>
                <c:pt idx="9">
                  <c:v>Граніт</c:v>
                </c:pt>
                <c:pt idx="10">
                  <c:v>Мармур</c:v>
                </c:pt>
              </c:strCache>
            </c:strRef>
          </c:cat>
          <c:val>
            <c:numRef>
              <c:f>'Анемікс 1'!$B$1:$B$11</c:f>
              <c:numCache>
                <c:formatCode>General</c:formatCode>
                <c:ptCount val="11"/>
                <c:pt idx="0">
                  <c:v>582.95999999999992</c:v>
                </c:pt>
                <c:pt idx="1">
                  <c:v>827.12</c:v>
                </c:pt>
                <c:pt idx="2">
                  <c:v>654.64</c:v>
                </c:pt>
                <c:pt idx="3">
                  <c:v>779.69</c:v>
                </c:pt>
                <c:pt idx="4">
                  <c:v>653.70000000000005</c:v>
                </c:pt>
                <c:pt idx="5">
                  <c:v>646.34999999999991</c:v>
                </c:pt>
                <c:pt idx="6">
                  <c:v>588.29000000000008</c:v>
                </c:pt>
                <c:pt idx="7">
                  <c:v>605.13</c:v>
                </c:pt>
                <c:pt idx="8">
                  <c:v>630.01</c:v>
                </c:pt>
                <c:pt idx="9">
                  <c:v>1277.75</c:v>
                </c:pt>
                <c:pt idx="10">
                  <c:v>849.49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074752"/>
        <c:axId val="110079936"/>
      </c:barChart>
      <c:catAx>
        <c:axId val="120074752"/>
        <c:scaling>
          <c:orientation val="minMax"/>
        </c:scaling>
        <c:delete val="0"/>
        <c:axPos val="b"/>
        <c:majorTickMark val="out"/>
        <c:minorTickMark val="none"/>
        <c:tickLblPos val="nextTo"/>
        <c:crossAx val="110079936"/>
        <c:crosses val="autoZero"/>
        <c:auto val="1"/>
        <c:lblAlgn val="ctr"/>
        <c:lblOffset val="100"/>
        <c:noMultiLvlLbl val="0"/>
      </c:catAx>
      <c:valAx>
        <c:axId val="1100799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00747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997560673720823"/>
          <c:y val="9.8414165343753843E-2"/>
          <c:w val="0.62652170169965793"/>
          <c:h val="0.62940577730216363"/>
        </c:manualLayout>
      </c:layout>
      <c:barChart>
        <c:barDir val="col"/>
        <c:grouping val="clustered"/>
        <c:varyColors val="0"/>
        <c:ser>
          <c:idx val="0"/>
          <c:order val="0"/>
          <c:tx>
            <c:v>Ігданіт</c:v>
          </c:tx>
          <c:invertIfNegative val="0"/>
          <c:cat>
            <c:strRef>
              <c:f>порівн!$A$1:$A$11</c:f>
              <c:strCache>
                <c:ptCount val="11"/>
                <c:pt idx="0">
                  <c:v>Амфіболіт</c:v>
                </c:pt>
                <c:pt idx="1">
                  <c:v>Кварцит безрудний</c:v>
                </c:pt>
                <c:pt idx="2">
                  <c:v>Сланці</c:v>
                </c:pt>
                <c:pt idx="3">
                  <c:v>Залізистий кварц</c:v>
                </c:pt>
                <c:pt idx="4">
                  <c:v>Магнетитові кварцити</c:v>
                </c:pt>
                <c:pt idx="5">
                  <c:v>Лабрадорит</c:v>
                </c:pt>
                <c:pt idx="6">
                  <c:v>Габро</c:v>
                </c:pt>
                <c:pt idx="7">
                  <c:v>Піщаник</c:v>
                </c:pt>
                <c:pt idx="8">
                  <c:v>Вапняк</c:v>
                </c:pt>
                <c:pt idx="9">
                  <c:v>Граніт</c:v>
                </c:pt>
                <c:pt idx="10">
                  <c:v>Мармур</c:v>
                </c:pt>
              </c:strCache>
            </c:strRef>
          </c:cat>
          <c:val>
            <c:numRef>
              <c:f>порівн!$B$1:$B$11</c:f>
              <c:numCache>
                <c:formatCode>General</c:formatCode>
                <c:ptCount val="11"/>
                <c:pt idx="0">
                  <c:v>356.28</c:v>
                </c:pt>
                <c:pt idx="1">
                  <c:v>485.62</c:v>
                </c:pt>
                <c:pt idx="2">
                  <c:v>352.75</c:v>
                </c:pt>
                <c:pt idx="3">
                  <c:v>447.87</c:v>
                </c:pt>
                <c:pt idx="4">
                  <c:v>381.08</c:v>
                </c:pt>
                <c:pt idx="5">
                  <c:v>378.94</c:v>
                </c:pt>
                <c:pt idx="6">
                  <c:v>333</c:v>
                </c:pt>
                <c:pt idx="7">
                  <c:v>337.35</c:v>
                </c:pt>
                <c:pt idx="8">
                  <c:v>367.76</c:v>
                </c:pt>
                <c:pt idx="9">
                  <c:v>633.9</c:v>
                </c:pt>
                <c:pt idx="10">
                  <c:v>454.65000000000003</c:v>
                </c:pt>
              </c:numCache>
            </c:numRef>
          </c:val>
        </c:ser>
        <c:ser>
          <c:idx val="1"/>
          <c:order val="1"/>
          <c:tx>
            <c:v>Грамоніт 79/21</c:v>
          </c:tx>
          <c:invertIfNegative val="0"/>
          <c:cat>
            <c:strRef>
              <c:f>порівн!$A$1:$A$11</c:f>
              <c:strCache>
                <c:ptCount val="11"/>
                <c:pt idx="0">
                  <c:v>Амфіболіт</c:v>
                </c:pt>
                <c:pt idx="1">
                  <c:v>Кварцит безрудний</c:v>
                </c:pt>
                <c:pt idx="2">
                  <c:v>Сланці</c:v>
                </c:pt>
                <c:pt idx="3">
                  <c:v>Залізистий кварц</c:v>
                </c:pt>
                <c:pt idx="4">
                  <c:v>Магнетитові кварцити</c:v>
                </c:pt>
                <c:pt idx="5">
                  <c:v>Лабрадорит</c:v>
                </c:pt>
                <c:pt idx="6">
                  <c:v>Габро</c:v>
                </c:pt>
                <c:pt idx="7">
                  <c:v>Піщаник</c:v>
                </c:pt>
                <c:pt idx="8">
                  <c:v>Вапняк</c:v>
                </c:pt>
                <c:pt idx="9">
                  <c:v>Граніт</c:v>
                </c:pt>
                <c:pt idx="10">
                  <c:v>Мармур</c:v>
                </c:pt>
              </c:strCache>
            </c:strRef>
          </c:cat>
          <c:val>
            <c:numRef>
              <c:f>порівн!$C$1:$C$11</c:f>
              <c:numCache>
                <c:formatCode>General</c:formatCode>
                <c:ptCount val="11"/>
                <c:pt idx="0">
                  <c:v>472.48999999999995</c:v>
                </c:pt>
                <c:pt idx="1">
                  <c:v>537.4</c:v>
                </c:pt>
                <c:pt idx="2">
                  <c:v>395.71999999999997</c:v>
                </c:pt>
                <c:pt idx="3">
                  <c:v>496.81</c:v>
                </c:pt>
                <c:pt idx="4">
                  <c:v>422.11</c:v>
                </c:pt>
                <c:pt idx="5">
                  <c:v>421.21999999999997</c:v>
                </c:pt>
                <c:pt idx="6">
                  <c:v>372.96999999999997</c:v>
                </c:pt>
                <c:pt idx="7">
                  <c:v>372.66</c:v>
                </c:pt>
                <c:pt idx="8">
                  <c:v>407.77</c:v>
                </c:pt>
                <c:pt idx="9">
                  <c:v>713.14</c:v>
                </c:pt>
                <c:pt idx="10">
                  <c:v>507.12</c:v>
                </c:pt>
              </c:numCache>
            </c:numRef>
          </c:val>
        </c:ser>
        <c:ser>
          <c:idx val="2"/>
          <c:order val="2"/>
          <c:tx>
            <c:v>Анемікс Р70</c:v>
          </c:tx>
          <c:invertIfNegative val="0"/>
          <c:cat>
            <c:strRef>
              <c:f>порівн!$A$1:$A$11</c:f>
              <c:strCache>
                <c:ptCount val="11"/>
                <c:pt idx="0">
                  <c:v>Амфіболіт</c:v>
                </c:pt>
                <c:pt idx="1">
                  <c:v>Кварцит безрудний</c:v>
                </c:pt>
                <c:pt idx="2">
                  <c:v>Сланці</c:v>
                </c:pt>
                <c:pt idx="3">
                  <c:v>Залізистий кварц</c:v>
                </c:pt>
                <c:pt idx="4">
                  <c:v>Магнетитові кварцити</c:v>
                </c:pt>
                <c:pt idx="5">
                  <c:v>Лабрадорит</c:v>
                </c:pt>
                <c:pt idx="6">
                  <c:v>Габро</c:v>
                </c:pt>
                <c:pt idx="7">
                  <c:v>Піщаник</c:v>
                </c:pt>
                <c:pt idx="8">
                  <c:v>Вапняк</c:v>
                </c:pt>
                <c:pt idx="9">
                  <c:v>Граніт</c:v>
                </c:pt>
                <c:pt idx="10">
                  <c:v>Мармур</c:v>
                </c:pt>
              </c:strCache>
            </c:strRef>
          </c:cat>
          <c:val>
            <c:numRef>
              <c:f>порівн!$D$1:$D$11</c:f>
              <c:numCache>
                <c:formatCode>General</c:formatCode>
                <c:ptCount val="11"/>
                <c:pt idx="0">
                  <c:v>582.95999999999992</c:v>
                </c:pt>
                <c:pt idx="1">
                  <c:v>827.12</c:v>
                </c:pt>
                <c:pt idx="2">
                  <c:v>654.64</c:v>
                </c:pt>
                <c:pt idx="3">
                  <c:v>779.69</c:v>
                </c:pt>
                <c:pt idx="4">
                  <c:v>653.70000000000005</c:v>
                </c:pt>
                <c:pt idx="5">
                  <c:v>646.34999999999991</c:v>
                </c:pt>
                <c:pt idx="6">
                  <c:v>588.29000000000008</c:v>
                </c:pt>
                <c:pt idx="7">
                  <c:v>605.13</c:v>
                </c:pt>
                <c:pt idx="8">
                  <c:v>630.01</c:v>
                </c:pt>
                <c:pt idx="9">
                  <c:v>1277.75</c:v>
                </c:pt>
                <c:pt idx="10">
                  <c:v>849.49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0077824"/>
        <c:axId val="110082240"/>
      </c:barChart>
      <c:catAx>
        <c:axId val="120077824"/>
        <c:scaling>
          <c:orientation val="minMax"/>
        </c:scaling>
        <c:delete val="0"/>
        <c:axPos val="b"/>
        <c:majorTickMark val="out"/>
        <c:minorTickMark val="none"/>
        <c:tickLblPos val="nextTo"/>
        <c:crossAx val="110082240"/>
        <c:crosses val="autoZero"/>
        <c:auto val="1"/>
        <c:lblAlgn val="ctr"/>
        <c:lblOffset val="100"/>
        <c:noMultiLvlLbl val="0"/>
      </c:catAx>
      <c:valAx>
        <c:axId val="110082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00778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306128923781015"/>
          <c:y val="0.39638051044083539"/>
          <c:w val="0.12586060888730374"/>
          <c:h val="0.1873877034800702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8253644560326631E-2"/>
          <c:y val="0.13461551092962473"/>
          <c:w val="0.95174635543967334"/>
          <c:h val="0.58270702889323966"/>
        </c:manualLayout>
      </c:layout>
      <c:bar3DChart>
        <c:barDir val="col"/>
        <c:grouping val="clustered"/>
        <c:varyColors val="0"/>
        <c:ser>
          <c:idx val="0"/>
          <c:order val="0"/>
          <c:tx>
            <c:v>Ігданіт</c:v>
          </c:tx>
          <c:invertIfNegative val="0"/>
          <c:cat>
            <c:strRef>
              <c:f>процент!$A$1:$A$11</c:f>
              <c:strCache>
                <c:ptCount val="11"/>
                <c:pt idx="0">
                  <c:v>Амфіболіт</c:v>
                </c:pt>
                <c:pt idx="1">
                  <c:v>Кварцит безрудний</c:v>
                </c:pt>
                <c:pt idx="2">
                  <c:v>Сланці</c:v>
                </c:pt>
                <c:pt idx="3">
                  <c:v>Залізистий кварц</c:v>
                </c:pt>
                <c:pt idx="4">
                  <c:v>Магнетитові кварцити</c:v>
                </c:pt>
                <c:pt idx="5">
                  <c:v>Лабрадорит</c:v>
                </c:pt>
                <c:pt idx="6">
                  <c:v>Габро</c:v>
                </c:pt>
                <c:pt idx="7">
                  <c:v>Піщаник</c:v>
                </c:pt>
                <c:pt idx="8">
                  <c:v>Вапняк</c:v>
                </c:pt>
                <c:pt idx="9">
                  <c:v>Граніт</c:v>
                </c:pt>
                <c:pt idx="10">
                  <c:v>Мармур</c:v>
                </c:pt>
              </c:strCache>
            </c:strRef>
          </c:cat>
          <c:val>
            <c:numRef>
              <c:f>процент!$B$1:$B$11</c:f>
              <c:numCache>
                <c:formatCode>0%</c:formatCode>
                <c:ptCount val="11"/>
                <c:pt idx="0">
                  <c:v>0.75404770471332727</c:v>
                </c:pt>
                <c:pt idx="1">
                  <c:v>0.90364719017491635</c:v>
                </c:pt>
                <c:pt idx="2">
                  <c:v>0.89141312038815301</c:v>
                </c:pt>
                <c:pt idx="3">
                  <c:v>0.90149151587125842</c:v>
                </c:pt>
                <c:pt idx="4">
                  <c:v>0.90279784890194481</c:v>
                </c:pt>
                <c:pt idx="5">
                  <c:v>0.89962489910260668</c:v>
                </c:pt>
                <c:pt idx="6">
                  <c:v>0.89283320374292818</c:v>
                </c:pt>
                <c:pt idx="7">
                  <c:v>0.9052487522138144</c:v>
                </c:pt>
                <c:pt idx="8">
                  <c:v>0.90188096230718295</c:v>
                </c:pt>
                <c:pt idx="9">
                  <c:v>0.88888577277953851</c:v>
                </c:pt>
                <c:pt idx="10">
                  <c:v>0.89653336488405089</c:v>
                </c:pt>
              </c:numCache>
            </c:numRef>
          </c:val>
        </c:ser>
        <c:ser>
          <c:idx val="1"/>
          <c:order val="1"/>
          <c:tx>
            <c:v>Грамоніт79/21</c:v>
          </c:tx>
          <c:invertIfNegative val="0"/>
          <c:cat>
            <c:strRef>
              <c:f>процент!$A$1:$A$11</c:f>
              <c:strCache>
                <c:ptCount val="11"/>
                <c:pt idx="0">
                  <c:v>Амфіболіт</c:v>
                </c:pt>
                <c:pt idx="1">
                  <c:v>Кварцит безрудний</c:v>
                </c:pt>
                <c:pt idx="2">
                  <c:v>Сланці</c:v>
                </c:pt>
                <c:pt idx="3">
                  <c:v>Залізистий кварц</c:v>
                </c:pt>
                <c:pt idx="4">
                  <c:v>Магнетитові кварцити</c:v>
                </c:pt>
                <c:pt idx="5">
                  <c:v>Лабрадорит</c:v>
                </c:pt>
                <c:pt idx="6">
                  <c:v>Габро</c:v>
                </c:pt>
                <c:pt idx="7">
                  <c:v>Піщаник</c:v>
                </c:pt>
                <c:pt idx="8">
                  <c:v>Вапняк</c:v>
                </c:pt>
                <c:pt idx="9">
                  <c:v>Граніт</c:v>
                </c:pt>
                <c:pt idx="10">
                  <c:v>Мармур</c:v>
                </c:pt>
              </c:strCache>
            </c:strRef>
          </c:cat>
          <c:val>
            <c:numRef>
              <c:f>процент!$C$1:$C$11</c:f>
              <c:numCache>
                <c:formatCode>0%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2"/>
          <c:order val="2"/>
          <c:tx>
            <c:v>Анемікс Р70</c:v>
          </c:tx>
          <c:invertIfNegative val="0"/>
          <c:cat>
            <c:strRef>
              <c:f>процент!$A$1:$A$11</c:f>
              <c:strCache>
                <c:ptCount val="11"/>
                <c:pt idx="0">
                  <c:v>Амфіболіт</c:v>
                </c:pt>
                <c:pt idx="1">
                  <c:v>Кварцит безрудний</c:v>
                </c:pt>
                <c:pt idx="2">
                  <c:v>Сланці</c:v>
                </c:pt>
                <c:pt idx="3">
                  <c:v>Залізистий кварц</c:v>
                </c:pt>
                <c:pt idx="4">
                  <c:v>Магнетитові кварцити</c:v>
                </c:pt>
                <c:pt idx="5">
                  <c:v>Лабрадорит</c:v>
                </c:pt>
                <c:pt idx="6">
                  <c:v>Габро</c:v>
                </c:pt>
                <c:pt idx="7">
                  <c:v>Піщаник</c:v>
                </c:pt>
                <c:pt idx="8">
                  <c:v>Вапняк</c:v>
                </c:pt>
                <c:pt idx="9">
                  <c:v>Граніт</c:v>
                </c:pt>
                <c:pt idx="10">
                  <c:v>Мармур</c:v>
                </c:pt>
              </c:strCache>
            </c:strRef>
          </c:cat>
          <c:val>
            <c:numRef>
              <c:f>процент!$D$1:$D$11</c:f>
              <c:numCache>
                <c:formatCode>0%</c:formatCode>
                <c:ptCount val="11"/>
                <c:pt idx="0">
                  <c:v>1.2338038900294181</c:v>
                </c:pt>
                <c:pt idx="1">
                  <c:v>1.5391142538146629</c:v>
                </c:pt>
                <c:pt idx="2">
                  <c:v>1.6543010209238858</c:v>
                </c:pt>
                <c:pt idx="3">
                  <c:v>1.5693927255892597</c:v>
                </c:pt>
                <c:pt idx="4">
                  <c:v>1.5486484565634551</c:v>
                </c:pt>
                <c:pt idx="5">
                  <c:v>1.5344712976591797</c:v>
                </c:pt>
                <c:pt idx="6">
                  <c:v>1.5773118481379198</c:v>
                </c:pt>
                <c:pt idx="7">
                  <c:v>1.6238125905651262</c:v>
                </c:pt>
                <c:pt idx="8">
                  <c:v>1.5450131201412565</c:v>
                </c:pt>
                <c:pt idx="9">
                  <c:v>1.791723925175982</c:v>
                </c:pt>
                <c:pt idx="10">
                  <c:v>1.6751262028711154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120215040"/>
        <c:axId val="113697344"/>
        <c:axId val="0"/>
      </c:bar3DChart>
      <c:catAx>
        <c:axId val="120215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13697344"/>
        <c:crosses val="autoZero"/>
        <c:auto val="1"/>
        <c:lblAlgn val="ctr"/>
        <c:lblOffset val="100"/>
        <c:noMultiLvlLbl val="0"/>
      </c:catAx>
      <c:valAx>
        <c:axId val="11369734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20215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850082629707822"/>
          <c:y val="0.45896166547592038"/>
          <c:w val="0.10811645928230199"/>
          <c:h val="0.124977128100092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EDE86-C5DE-4873-A685-2A656630396B}" type="doc">
      <dgm:prSet loTypeId="urn:microsoft.com/office/officeart/2008/layout/VerticalCurvedList" loCatId="list" qsTypeId="urn:microsoft.com/office/officeart/2009/2/quickstyle/3d8" qsCatId="3D" csTypeId="urn:microsoft.com/office/officeart/2005/8/colors/accent4_5" csCatId="accent4" phldr="1"/>
      <dgm:spPr/>
      <dgm:t>
        <a:bodyPr/>
        <a:lstStyle/>
        <a:p>
          <a:endParaRPr lang="ru-RU"/>
        </a:p>
      </dgm:t>
    </dgm:pt>
    <dgm:pt modelId="{0817DD0F-8206-4A14-8F9A-CE534C80D11D}">
      <dgm:prSet/>
      <dgm:spPr/>
      <dgm:t>
        <a:bodyPr/>
        <a:lstStyle/>
        <a:p>
          <a:pPr rtl="0"/>
          <a:r>
            <a:rPr lang="uk-UA" dirty="0" smtClean="0"/>
            <a:t>в'язкість, що підвищує енергоємність, їх руйнування; </a:t>
          </a:r>
          <a:endParaRPr lang="ru-RU" dirty="0"/>
        </a:p>
      </dgm:t>
    </dgm:pt>
    <dgm:pt modelId="{730A3686-F1D5-48D6-A758-684232A0044A}" type="parTrans" cxnId="{68458734-5634-4258-83AA-7584207E3041}">
      <dgm:prSet/>
      <dgm:spPr/>
      <dgm:t>
        <a:bodyPr/>
        <a:lstStyle/>
        <a:p>
          <a:endParaRPr lang="ru-RU"/>
        </a:p>
      </dgm:t>
    </dgm:pt>
    <dgm:pt modelId="{B420380A-3D0F-43F5-8C8C-6C867BD153F2}" type="sibTrans" cxnId="{68458734-5634-4258-83AA-7584207E3041}">
      <dgm:prSet/>
      <dgm:spPr/>
      <dgm:t>
        <a:bodyPr/>
        <a:lstStyle/>
        <a:p>
          <a:endParaRPr lang="ru-RU"/>
        </a:p>
      </dgm:t>
    </dgm:pt>
    <dgm:pt modelId="{E40729F4-46CA-43F4-8913-846B89FDE40C}">
      <dgm:prSet/>
      <dgm:spPr/>
      <dgm:t>
        <a:bodyPr/>
        <a:lstStyle/>
        <a:p>
          <a:pPr rtl="0"/>
          <a:r>
            <a:rPr lang="uk-UA" dirty="0" smtClean="0"/>
            <a:t>хрупкість, зменшує цей показник;</a:t>
          </a:r>
          <a:endParaRPr lang="ru-RU" dirty="0"/>
        </a:p>
      </dgm:t>
    </dgm:pt>
    <dgm:pt modelId="{D3C22EB7-FA06-4016-979A-E3F1ABBC0CC2}" type="parTrans" cxnId="{77915BEF-BA6E-4A90-939A-012B13557B2A}">
      <dgm:prSet/>
      <dgm:spPr/>
      <dgm:t>
        <a:bodyPr/>
        <a:lstStyle/>
        <a:p>
          <a:endParaRPr lang="ru-RU"/>
        </a:p>
      </dgm:t>
    </dgm:pt>
    <dgm:pt modelId="{FD1C9942-A7D0-4B54-AC06-E4E40A78F8D5}" type="sibTrans" cxnId="{77915BEF-BA6E-4A90-939A-012B13557B2A}">
      <dgm:prSet/>
      <dgm:spPr/>
      <dgm:t>
        <a:bodyPr/>
        <a:lstStyle/>
        <a:p>
          <a:endParaRPr lang="ru-RU"/>
        </a:p>
      </dgm:t>
    </dgm:pt>
    <dgm:pt modelId="{F3FCB42C-1696-4CDA-B492-3386CF4D4DBF}">
      <dgm:prSet/>
      <dgm:spPr/>
      <dgm:t>
        <a:bodyPr/>
        <a:lstStyle/>
        <a:p>
          <a:pPr rtl="0"/>
          <a:r>
            <a:rPr lang="uk-UA" dirty="0" smtClean="0"/>
            <a:t>стисливість і пористість, збільшують втрати енергії вибуху на пластичні деформації;</a:t>
          </a:r>
          <a:endParaRPr lang="ru-RU" dirty="0"/>
        </a:p>
      </dgm:t>
    </dgm:pt>
    <dgm:pt modelId="{1483C777-D369-4098-84D7-A0F3561F1DF3}" type="parTrans" cxnId="{1032104F-93EC-483E-BB9C-CFDA8966E21E}">
      <dgm:prSet/>
      <dgm:spPr/>
      <dgm:t>
        <a:bodyPr/>
        <a:lstStyle/>
        <a:p>
          <a:endParaRPr lang="ru-RU"/>
        </a:p>
      </dgm:t>
    </dgm:pt>
    <dgm:pt modelId="{362269F4-3392-4B07-BB5F-82F696066222}" type="sibTrans" cxnId="{1032104F-93EC-483E-BB9C-CFDA8966E21E}">
      <dgm:prSet/>
      <dgm:spPr/>
      <dgm:t>
        <a:bodyPr/>
        <a:lstStyle/>
        <a:p>
          <a:endParaRPr lang="ru-RU"/>
        </a:p>
      </dgm:t>
    </dgm:pt>
    <dgm:pt modelId="{F3FB4B05-D896-410B-9E8F-7FCC48FF9F6E}">
      <dgm:prSet/>
      <dgm:spPr/>
      <dgm:t>
        <a:bodyPr/>
        <a:lstStyle/>
        <a:p>
          <a:pPr rtl="0"/>
          <a:r>
            <a:rPr lang="uk-UA" dirty="0" smtClean="0"/>
            <a:t>щільність, яка визначає витрати енергії на подолання сил інерції (це властивість порід впливає головним чином при вибухах на викидання).</a:t>
          </a:r>
          <a:endParaRPr lang="ru-RU" dirty="0"/>
        </a:p>
      </dgm:t>
    </dgm:pt>
    <dgm:pt modelId="{2F155C71-FB45-43C0-93F3-86702678DC22}" type="parTrans" cxnId="{CD2503B7-220B-487F-BBE9-5DB8AEBD0CFE}">
      <dgm:prSet/>
      <dgm:spPr/>
      <dgm:t>
        <a:bodyPr/>
        <a:lstStyle/>
        <a:p>
          <a:endParaRPr lang="ru-RU"/>
        </a:p>
      </dgm:t>
    </dgm:pt>
    <dgm:pt modelId="{50739B3D-D700-4194-B186-F4D2ACD7533F}" type="sibTrans" cxnId="{CD2503B7-220B-487F-BBE9-5DB8AEBD0CFE}">
      <dgm:prSet/>
      <dgm:spPr/>
      <dgm:t>
        <a:bodyPr/>
        <a:lstStyle/>
        <a:p>
          <a:endParaRPr lang="ru-RU"/>
        </a:p>
      </dgm:t>
    </dgm:pt>
    <dgm:pt modelId="{A42BFDF3-46E1-43A6-ACAE-646E4F160F5B}" type="pres">
      <dgm:prSet presAssocID="{F41EDE86-C5DE-4873-A685-2A656630396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6D5F2D48-190D-41F4-9DE3-893EA636F24D}" type="pres">
      <dgm:prSet presAssocID="{F41EDE86-C5DE-4873-A685-2A656630396B}" presName="Name1" presStyleCnt="0"/>
      <dgm:spPr/>
    </dgm:pt>
    <dgm:pt modelId="{8161E764-74C4-4642-A669-7315B67E3D35}" type="pres">
      <dgm:prSet presAssocID="{F41EDE86-C5DE-4873-A685-2A656630396B}" presName="cycle" presStyleCnt="0"/>
      <dgm:spPr/>
    </dgm:pt>
    <dgm:pt modelId="{3AF15233-E5C9-45EF-87D3-DA4E3EF5AEB6}" type="pres">
      <dgm:prSet presAssocID="{F41EDE86-C5DE-4873-A685-2A656630396B}" presName="srcNode" presStyleLbl="node1" presStyleIdx="0" presStyleCnt="4"/>
      <dgm:spPr/>
    </dgm:pt>
    <dgm:pt modelId="{2E7B9F48-0B32-457C-8375-C69AC78E6FB6}" type="pres">
      <dgm:prSet presAssocID="{F41EDE86-C5DE-4873-A685-2A656630396B}" presName="conn" presStyleLbl="parChTrans1D2" presStyleIdx="0" presStyleCnt="1"/>
      <dgm:spPr/>
      <dgm:t>
        <a:bodyPr/>
        <a:lstStyle/>
        <a:p>
          <a:endParaRPr lang="ru-RU"/>
        </a:p>
      </dgm:t>
    </dgm:pt>
    <dgm:pt modelId="{F7BB15AC-4ED8-4EE6-A322-F5A7B33281FF}" type="pres">
      <dgm:prSet presAssocID="{F41EDE86-C5DE-4873-A685-2A656630396B}" presName="extraNode" presStyleLbl="node1" presStyleIdx="0" presStyleCnt="4"/>
      <dgm:spPr/>
    </dgm:pt>
    <dgm:pt modelId="{4D2D8163-6844-48E2-A314-24F04021BAAD}" type="pres">
      <dgm:prSet presAssocID="{F41EDE86-C5DE-4873-A685-2A656630396B}" presName="dstNode" presStyleLbl="node1" presStyleIdx="0" presStyleCnt="4"/>
      <dgm:spPr/>
    </dgm:pt>
    <dgm:pt modelId="{6C718FAF-9B09-4EC2-9FCB-F62057D825B4}" type="pres">
      <dgm:prSet presAssocID="{0817DD0F-8206-4A14-8F9A-CE534C80D11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B607E0-BE6E-4C0E-98EA-66FD6CF0EBD4}" type="pres">
      <dgm:prSet presAssocID="{0817DD0F-8206-4A14-8F9A-CE534C80D11D}" presName="accent_1" presStyleCnt="0"/>
      <dgm:spPr/>
    </dgm:pt>
    <dgm:pt modelId="{00681896-2D1B-4386-8DD3-32EFDB58668D}" type="pres">
      <dgm:prSet presAssocID="{0817DD0F-8206-4A14-8F9A-CE534C80D11D}" presName="accentRepeatNode" presStyleLbl="solidFgAcc1" presStyleIdx="0" presStyleCnt="4" custScaleX="83453" custScaleY="83453" custLinFactNeighborX="1666" custLinFactNeighborY="3417"/>
      <dgm:spPr/>
    </dgm:pt>
    <dgm:pt modelId="{4DB6DAA8-59F7-43B6-81B6-A7BF3F1DC493}" type="pres">
      <dgm:prSet presAssocID="{E40729F4-46CA-43F4-8913-846B89FDE40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11E3B2-7D5C-4321-B3B4-2CA403298E91}" type="pres">
      <dgm:prSet presAssocID="{E40729F4-46CA-43F4-8913-846B89FDE40C}" presName="accent_2" presStyleCnt="0"/>
      <dgm:spPr/>
    </dgm:pt>
    <dgm:pt modelId="{0CF3EE2F-0D7E-41C2-AD8A-A0A7FDCD86FF}" type="pres">
      <dgm:prSet presAssocID="{E40729F4-46CA-43F4-8913-846B89FDE40C}" presName="accentRepeatNode" presStyleLbl="solidFgAcc1" presStyleIdx="1" presStyleCnt="4" custScaleX="94257" custScaleY="89631"/>
      <dgm:spPr/>
    </dgm:pt>
    <dgm:pt modelId="{CC467DD4-49A5-4C6C-B552-E9A149BD8A0A}" type="pres">
      <dgm:prSet presAssocID="{F3FCB42C-1696-4CDA-B492-3386CF4D4DB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03F5BF-E852-4D42-A4F7-29D391585AE4}" type="pres">
      <dgm:prSet presAssocID="{F3FCB42C-1696-4CDA-B492-3386CF4D4DBF}" presName="accent_3" presStyleCnt="0"/>
      <dgm:spPr/>
    </dgm:pt>
    <dgm:pt modelId="{0F1DBC55-5C20-4AF5-B758-DE40EC4C382E}" type="pres">
      <dgm:prSet presAssocID="{F3FCB42C-1696-4CDA-B492-3386CF4D4DBF}" presName="accentRepeatNode" presStyleLbl="solidFgAcc1" presStyleIdx="2" presStyleCnt="4" custScaleX="75440" custScaleY="75394"/>
      <dgm:spPr/>
    </dgm:pt>
    <dgm:pt modelId="{B0798F15-13BE-4E09-98E3-CC524CC06639}" type="pres">
      <dgm:prSet presAssocID="{F3FB4B05-D896-410B-9E8F-7FCC48FF9F6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00E301-E91A-4A42-89A9-EC86120CD449}" type="pres">
      <dgm:prSet presAssocID="{F3FB4B05-D896-410B-9E8F-7FCC48FF9F6E}" presName="accent_4" presStyleCnt="0"/>
      <dgm:spPr/>
    </dgm:pt>
    <dgm:pt modelId="{8650A986-578C-438C-9B67-611E559DFB20}" type="pres">
      <dgm:prSet presAssocID="{F3FB4B05-D896-410B-9E8F-7FCC48FF9F6E}" presName="accentRepeatNode" presStyleLbl="solidFgAcc1" presStyleIdx="3" presStyleCnt="4" custScaleX="97832" custScaleY="89379"/>
      <dgm:spPr/>
    </dgm:pt>
  </dgm:ptLst>
  <dgm:cxnLst>
    <dgm:cxn modelId="{68458734-5634-4258-83AA-7584207E3041}" srcId="{F41EDE86-C5DE-4873-A685-2A656630396B}" destId="{0817DD0F-8206-4A14-8F9A-CE534C80D11D}" srcOrd="0" destOrd="0" parTransId="{730A3686-F1D5-48D6-A758-684232A0044A}" sibTransId="{B420380A-3D0F-43F5-8C8C-6C867BD153F2}"/>
    <dgm:cxn modelId="{E1CCBB29-28B7-48AA-A051-020DA29EC9C1}" type="presOf" srcId="{F41EDE86-C5DE-4873-A685-2A656630396B}" destId="{A42BFDF3-46E1-43A6-ACAE-646E4F160F5B}" srcOrd="0" destOrd="0" presId="urn:microsoft.com/office/officeart/2008/layout/VerticalCurvedList"/>
    <dgm:cxn modelId="{CD2503B7-220B-487F-BBE9-5DB8AEBD0CFE}" srcId="{F41EDE86-C5DE-4873-A685-2A656630396B}" destId="{F3FB4B05-D896-410B-9E8F-7FCC48FF9F6E}" srcOrd="3" destOrd="0" parTransId="{2F155C71-FB45-43C0-93F3-86702678DC22}" sibTransId="{50739B3D-D700-4194-B186-F4D2ACD7533F}"/>
    <dgm:cxn modelId="{3830C9A7-B036-478B-8797-81A0FA5DD151}" type="presOf" srcId="{F3FB4B05-D896-410B-9E8F-7FCC48FF9F6E}" destId="{B0798F15-13BE-4E09-98E3-CC524CC06639}" srcOrd="0" destOrd="0" presId="urn:microsoft.com/office/officeart/2008/layout/VerticalCurvedList"/>
    <dgm:cxn modelId="{1D1C4BFC-CF3D-4245-AA12-63FEB08F3DDD}" type="presOf" srcId="{B420380A-3D0F-43F5-8C8C-6C867BD153F2}" destId="{2E7B9F48-0B32-457C-8375-C69AC78E6FB6}" srcOrd="0" destOrd="0" presId="urn:microsoft.com/office/officeart/2008/layout/VerticalCurvedList"/>
    <dgm:cxn modelId="{77915BEF-BA6E-4A90-939A-012B13557B2A}" srcId="{F41EDE86-C5DE-4873-A685-2A656630396B}" destId="{E40729F4-46CA-43F4-8913-846B89FDE40C}" srcOrd="1" destOrd="0" parTransId="{D3C22EB7-FA06-4016-979A-E3F1ABBC0CC2}" sibTransId="{FD1C9942-A7D0-4B54-AC06-E4E40A78F8D5}"/>
    <dgm:cxn modelId="{1032104F-93EC-483E-BB9C-CFDA8966E21E}" srcId="{F41EDE86-C5DE-4873-A685-2A656630396B}" destId="{F3FCB42C-1696-4CDA-B492-3386CF4D4DBF}" srcOrd="2" destOrd="0" parTransId="{1483C777-D369-4098-84D7-A0F3561F1DF3}" sibTransId="{362269F4-3392-4B07-BB5F-82F696066222}"/>
    <dgm:cxn modelId="{EDB57F80-AD02-4FC5-85F0-70D53BADC0E6}" type="presOf" srcId="{F3FCB42C-1696-4CDA-B492-3386CF4D4DBF}" destId="{CC467DD4-49A5-4C6C-B552-E9A149BD8A0A}" srcOrd="0" destOrd="0" presId="urn:microsoft.com/office/officeart/2008/layout/VerticalCurvedList"/>
    <dgm:cxn modelId="{0DB430CE-E28E-499E-B425-578438DEEAC8}" type="presOf" srcId="{E40729F4-46CA-43F4-8913-846B89FDE40C}" destId="{4DB6DAA8-59F7-43B6-81B6-A7BF3F1DC493}" srcOrd="0" destOrd="0" presId="urn:microsoft.com/office/officeart/2008/layout/VerticalCurvedList"/>
    <dgm:cxn modelId="{4A33F5BD-DCB0-44D9-B7BA-18636B07FCF3}" type="presOf" srcId="{0817DD0F-8206-4A14-8F9A-CE534C80D11D}" destId="{6C718FAF-9B09-4EC2-9FCB-F62057D825B4}" srcOrd="0" destOrd="0" presId="urn:microsoft.com/office/officeart/2008/layout/VerticalCurvedList"/>
    <dgm:cxn modelId="{7370EA4C-CEBF-45F5-830D-1CC7B60C6881}" type="presParOf" srcId="{A42BFDF3-46E1-43A6-ACAE-646E4F160F5B}" destId="{6D5F2D48-190D-41F4-9DE3-893EA636F24D}" srcOrd="0" destOrd="0" presId="urn:microsoft.com/office/officeart/2008/layout/VerticalCurvedList"/>
    <dgm:cxn modelId="{F4C2F2CF-7C1C-4B1A-B16E-F6E81DD4CCC1}" type="presParOf" srcId="{6D5F2D48-190D-41F4-9DE3-893EA636F24D}" destId="{8161E764-74C4-4642-A669-7315B67E3D35}" srcOrd="0" destOrd="0" presId="urn:microsoft.com/office/officeart/2008/layout/VerticalCurvedList"/>
    <dgm:cxn modelId="{89E4AE91-7272-408C-9150-993F6B653DC1}" type="presParOf" srcId="{8161E764-74C4-4642-A669-7315B67E3D35}" destId="{3AF15233-E5C9-45EF-87D3-DA4E3EF5AEB6}" srcOrd="0" destOrd="0" presId="urn:microsoft.com/office/officeart/2008/layout/VerticalCurvedList"/>
    <dgm:cxn modelId="{734967FC-CF7C-49DF-8774-278DB28E939F}" type="presParOf" srcId="{8161E764-74C4-4642-A669-7315B67E3D35}" destId="{2E7B9F48-0B32-457C-8375-C69AC78E6FB6}" srcOrd="1" destOrd="0" presId="urn:microsoft.com/office/officeart/2008/layout/VerticalCurvedList"/>
    <dgm:cxn modelId="{6FC2B100-4FD2-4D12-A50B-36C6E1A469F1}" type="presParOf" srcId="{8161E764-74C4-4642-A669-7315B67E3D35}" destId="{F7BB15AC-4ED8-4EE6-A322-F5A7B33281FF}" srcOrd="2" destOrd="0" presId="urn:microsoft.com/office/officeart/2008/layout/VerticalCurvedList"/>
    <dgm:cxn modelId="{C6C3C228-8E03-4A76-8344-CF772DC86DBB}" type="presParOf" srcId="{8161E764-74C4-4642-A669-7315B67E3D35}" destId="{4D2D8163-6844-48E2-A314-24F04021BAAD}" srcOrd="3" destOrd="0" presId="urn:microsoft.com/office/officeart/2008/layout/VerticalCurvedList"/>
    <dgm:cxn modelId="{ED5E242B-D596-4B3A-BC8D-051749E63196}" type="presParOf" srcId="{6D5F2D48-190D-41F4-9DE3-893EA636F24D}" destId="{6C718FAF-9B09-4EC2-9FCB-F62057D825B4}" srcOrd="1" destOrd="0" presId="urn:microsoft.com/office/officeart/2008/layout/VerticalCurvedList"/>
    <dgm:cxn modelId="{8C673685-D27B-4994-95F7-E4C931F22E50}" type="presParOf" srcId="{6D5F2D48-190D-41F4-9DE3-893EA636F24D}" destId="{02B607E0-BE6E-4C0E-98EA-66FD6CF0EBD4}" srcOrd="2" destOrd="0" presId="urn:microsoft.com/office/officeart/2008/layout/VerticalCurvedList"/>
    <dgm:cxn modelId="{CCF9CDAE-495D-42FF-86E5-CC9E3988FE19}" type="presParOf" srcId="{02B607E0-BE6E-4C0E-98EA-66FD6CF0EBD4}" destId="{00681896-2D1B-4386-8DD3-32EFDB58668D}" srcOrd="0" destOrd="0" presId="urn:microsoft.com/office/officeart/2008/layout/VerticalCurvedList"/>
    <dgm:cxn modelId="{B50D5589-FC11-44C2-8AFB-3841FAA3700A}" type="presParOf" srcId="{6D5F2D48-190D-41F4-9DE3-893EA636F24D}" destId="{4DB6DAA8-59F7-43B6-81B6-A7BF3F1DC493}" srcOrd="3" destOrd="0" presId="urn:microsoft.com/office/officeart/2008/layout/VerticalCurvedList"/>
    <dgm:cxn modelId="{6A363D5D-A710-4DE1-9DFA-C060F8DC5C25}" type="presParOf" srcId="{6D5F2D48-190D-41F4-9DE3-893EA636F24D}" destId="{1011E3B2-7D5C-4321-B3B4-2CA403298E91}" srcOrd="4" destOrd="0" presId="urn:microsoft.com/office/officeart/2008/layout/VerticalCurvedList"/>
    <dgm:cxn modelId="{508A44E7-E6A1-4B92-93D0-0A136CB0F4B8}" type="presParOf" srcId="{1011E3B2-7D5C-4321-B3B4-2CA403298E91}" destId="{0CF3EE2F-0D7E-41C2-AD8A-A0A7FDCD86FF}" srcOrd="0" destOrd="0" presId="urn:microsoft.com/office/officeart/2008/layout/VerticalCurvedList"/>
    <dgm:cxn modelId="{9B21DD34-9042-465E-A9E0-C67D17BADD87}" type="presParOf" srcId="{6D5F2D48-190D-41F4-9DE3-893EA636F24D}" destId="{CC467DD4-49A5-4C6C-B552-E9A149BD8A0A}" srcOrd="5" destOrd="0" presId="urn:microsoft.com/office/officeart/2008/layout/VerticalCurvedList"/>
    <dgm:cxn modelId="{225E9154-8A68-4C27-AC26-D13A840FE11B}" type="presParOf" srcId="{6D5F2D48-190D-41F4-9DE3-893EA636F24D}" destId="{C903F5BF-E852-4D42-A4F7-29D391585AE4}" srcOrd="6" destOrd="0" presId="urn:microsoft.com/office/officeart/2008/layout/VerticalCurvedList"/>
    <dgm:cxn modelId="{E0BCD57B-3E8C-4147-B058-8ED99117CFFB}" type="presParOf" srcId="{C903F5BF-E852-4D42-A4F7-29D391585AE4}" destId="{0F1DBC55-5C20-4AF5-B758-DE40EC4C382E}" srcOrd="0" destOrd="0" presId="urn:microsoft.com/office/officeart/2008/layout/VerticalCurvedList"/>
    <dgm:cxn modelId="{E35CEC06-F76C-4A2C-B82B-C53FA72DB523}" type="presParOf" srcId="{6D5F2D48-190D-41F4-9DE3-893EA636F24D}" destId="{B0798F15-13BE-4E09-98E3-CC524CC06639}" srcOrd="7" destOrd="0" presId="urn:microsoft.com/office/officeart/2008/layout/VerticalCurvedList"/>
    <dgm:cxn modelId="{C7C71A81-ABBF-4C28-8B74-3277452E24AE}" type="presParOf" srcId="{6D5F2D48-190D-41F4-9DE3-893EA636F24D}" destId="{9100E301-E91A-4A42-89A9-EC86120CD449}" srcOrd="8" destOrd="0" presId="urn:microsoft.com/office/officeart/2008/layout/VerticalCurvedList"/>
    <dgm:cxn modelId="{46C5729C-D1D2-448C-B24D-BD37723E09BE}" type="presParOf" srcId="{9100E301-E91A-4A42-89A9-EC86120CD449}" destId="{8650A986-578C-438C-9B67-611E559DFB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B7CE3-3DCA-4735-BC9B-A6E20054F2FD}" type="doc">
      <dgm:prSet loTypeId="urn:microsoft.com/office/officeart/2008/layout/VerticalCurvedList" loCatId="list" qsTypeId="urn:microsoft.com/office/officeart/2009/2/quickstyle/3d8" qsCatId="3D" csTypeId="urn:microsoft.com/office/officeart/2005/8/colors/accent4_4" csCatId="accent4"/>
      <dgm:spPr/>
      <dgm:t>
        <a:bodyPr/>
        <a:lstStyle/>
        <a:p>
          <a:endParaRPr lang="ru-RU"/>
        </a:p>
      </dgm:t>
    </dgm:pt>
    <dgm:pt modelId="{5F90D2E2-FA97-46C6-8190-344913EE8A3A}">
      <dgm:prSet/>
      <dgm:spPr/>
      <dgm:t>
        <a:bodyPr/>
        <a:lstStyle/>
        <a:p>
          <a:pPr rtl="0"/>
          <a:r>
            <a:rPr lang="uk-UA" i="1" dirty="0" smtClean="0"/>
            <a:t>механізм дії вибуху у твердому середовищі</a:t>
          </a:r>
          <a:r>
            <a:rPr lang="uk-UA" dirty="0" smtClean="0"/>
            <a:t> описаному </a:t>
          </a:r>
          <a:r>
            <a:rPr lang="uk-UA" dirty="0" err="1" smtClean="0"/>
            <a:t>Мінделі</a:t>
          </a:r>
          <a:r>
            <a:rPr lang="uk-UA" dirty="0" smtClean="0"/>
            <a:t> Е.О. та Левчик С.П</a:t>
          </a:r>
          <a:endParaRPr lang="ru-RU" dirty="0"/>
        </a:p>
      </dgm:t>
    </dgm:pt>
    <dgm:pt modelId="{01156A03-6559-45FD-B700-9F555F922646}" type="parTrans" cxnId="{1530A249-754B-4658-A145-ABEB99B0F17C}">
      <dgm:prSet/>
      <dgm:spPr/>
      <dgm:t>
        <a:bodyPr/>
        <a:lstStyle/>
        <a:p>
          <a:endParaRPr lang="ru-RU"/>
        </a:p>
      </dgm:t>
    </dgm:pt>
    <dgm:pt modelId="{D3F482D0-1922-42BE-9DFC-722A68FE6DA5}" type="sibTrans" cxnId="{1530A249-754B-4658-A145-ABEB99B0F17C}">
      <dgm:prSet/>
      <dgm:spPr/>
      <dgm:t>
        <a:bodyPr/>
        <a:lstStyle/>
        <a:p>
          <a:endParaRPr lang="ru-RU"/>
        </a:p>
      </dgm:t>
    </dgm:pt>
    <dgm:pt modelId="{3626FE88-18CE-438E-A54F-432E2A16B3EE}">
      <dgm:prSet/>
      <dgm:spPr/>
      <dgm:t>
        <a:bodyPr/>
        <a:lstStyle/>
        <a:p>
          <a:pPr rtl="0"/>
          <a:r>
            <a:rPr lang="uk-UA" i="1" smtClean="0"/>
            <a:t>модель </a:t>
          </a:r>
          <a:r>
            <a:rPr lang="ru-RU" i="1" smtClean="0"/>
            <a:t>руйнування ГП</a:t>
          </a:r>
          <a:r>
            <a:rPr lang="uk-UA" i="1" smtClean="0"/>
            <a:t> Г. И. Покровського</a:t>
          </a:r>
          <a:endParaRPr lang="ru-RU"/>
        </a:p>
      </dgm:t>
    </dgm:pt>
    <dgm:pt modelId="{C83E2EF2-3B7A-45E5-939D-95286302D3BD}" type="parTrans" cxnId="{01CD1763-0F81-4CA1-AD04-C5856B42B0B2}">
      <dgm:prSet/>
      <dgm:spPr/>
      <dgm:t>
        <a:bodyPr/>
        <a:lstStyle/>
        <a:p>
          <a:endParaRPr lang="ru-RU"/>
        </a:p>
      </dgm:t>
    </dgm:pt>
    <dgm:pt modelId="{A72A610D-C200-4E35-A41B-5BB240935114}" type="sibTrans" cxnId="{01CD1763-0F81-4CA1-AD04-C5856B42B0B2}">
      <dgm:prSet/>
      <dgm:spPr/>
      <dgm:t>
        <a:bodyPr/>
        <a:lstStyle/>
        <a:p>
          <a:endParaRPr lang="ru-RU"/>
        </a:p>
      </dgm:t>
    </dgm:pt>
    <dgm:pt modelId="{FDB60A56-7905-448F-8AD6-577F5AABE311}">
      <dgm:prSet/>
      <dgm:spPr/>
      <dgm:t>
        <a:bodyPr/>
        <a:lstStyle/>
        <a:p>
          <a:pPr rtl="0"/>
          <a:r>
            <a:rPr lang="uk-UA" i="1" smtClean="0"/>
            <a:t>теорія руйнування ГП О. Е. Власова</a:t>
          </a:r>
          <a:endParaRPr lang="ru-RU"/>
        </a:p>
      </dgm:t>
    </dgm:pt>
    <dgm:pt modelId="{01D7975B-F9F1-457A-ABA5-D47F88D18857}" type="parTrans" cxnId="{A8E0C705-E0B9-456C-8A65-F95F0F517CE3}">
      <dgm:prSet/>
      <dgm:spPr/>
      <dgm:t>
        <a:bodyPr/>
        <a:lstStyle/>
        <a:p>
          <a:endParaRPr lang="ru-RU"/>
        </a:p>
      </dgm:t>
    </dgm:pt>
    <dgm:pt modelId="{1EA1EEEA-0E55-49DE-8359-CA35FB4B1522}" type="sibTrans" cxnId="{A8E0C705-E0B9-456C-8A65-F95F0F517CE3}">
      <dgm:prSet/>
      <dgm:spPr/>
      <dgm:t>
        <a:bodyPr/>
        <a:lstStyle/>
        <a:p>
          <a:endParaRPr lang="ru-RU"/>
        </a:p>
      </dgm:t>
    </dgm:pt>
    <dgm:pt modelId="{75200B20-3DDB-46F5-B870-8B3B06BAD950}">
      <dgm:prSet/>
      <dgm:spPr/>
      <dgm:t>
        <a:bodyPr/>
        <a:lstStyle/>
        <a:p>
          <a:pPr rtl="0"/>
          <a:r>
            <a:rPr lang="uk-UA" i="1" smtClean="0"/>
            <a:t>руйнування гірського масиву</a:t>
          </a:r>
          <a:r>
            <a:rPr lang="uk-UA" smtClean="0"/>
            <a:t> вибухом </a:t>
          </a:r>
          <a:r>
            <a:rPr lang="uk-UA" i="1" smtClean="0"/>
            <a:t>А. Ф. Суханов</a:t>
          </a:r>
          <a:endParaRPr lang="ru-RU"/>
        </a:p>
      </dgm:t>
    </dgm:pt>
    <dgm:pt modelId="{F4464436-D7B4-4894-A1DC-BDFF2795D874}" type="parTrans" cxnId="{D0680E7B-C11B-46A4-80DF-1C793AF5F1DD}">
      <dgm:prSet/>
      <dgm:spPr/>
      <dgm:t>
        <a:bodyPr/>
        <a:lstStyle/>
        <a:p>
          <a:endParaRPr lang="ru-RU"/>
        </a:p>
      </dgm:t>
    </dgm:pt>
    <dgm:pt modelId="{F4E5171F-1FA7-46FF-8E3D-BF2B8DA14291}" type="sibTrans" cxnId="{D0680E7B-C11B-46A4-80DF-1C793AF5F1DD}">
      <dgm:prSet/>
      <dgm:spPr/>
      <dgm:t>
        <a:bodyPr/>
        <a:lstStyle/>
        <a:p>
          <a:endParaRPr lang="ru-RU"/>
        </a:p>
      </dgm:t>
    </dgm:pt>
    <dgm:pt modelId="{000291C0-2F9E-4338-9F6D-49E07823CDA3}">
      <dgm:prSet/>
      <dgm:spPr/>
      <dgm:t>
        <a:bodyPr/>
        <a:lstStyle/>
        <a:p>
          <a:pPr rtl="0"/>
          <a:r>
            <a:rPr lang="uk-UA" smtClean="0"/>
            <a:t>теорія пружного вибуху</a:t>
          </a:r>
          <a:endParaRPr lang="ru-RU"/>
        </a:p>
      </dgm:t>
    </dgm:pt>
    <dgm:pt modelId="{C147E66C-15DF-4CBE-80D5-907309E68748}" type="parTrans" cxnId="{697A458E-87FF-4D7E-880A-752954D024E0}">
      <dgm:prSet/>
      <dgm:spPr/>
      <dgm:t>
        <a:bodyPr/>
        <a:lstStyle/>
        <a:p>
          <a:endParaRPr lang="ru-RU"/>
        </a:p>
      </dgm:t>
    </dgm:pt>
    <dgm:pt modelId="{FB34967C-A7CB-4122-B3A6-A087C6116A20}" type="sibTrans" cxnId="{697A458E-87FF-4D7E-880A-752954D024E0}">
      <dgm:prSet/>
      <dgm:spPr/>
      <dgm:t>
        <a:bodyPr/>
        <a:lstStyle/>
        <a:p>
          <a:endParaRPr lang="ru-RU"/>
        </a:p>
      </dgm:t>
    </dgm:pt>
    <dgm:pt modelId="{489F9DFC-F34F-4307-8A98-ACB490C3B16A}" type="pres">
      <dgm:prSet presAssocID="{D70B7CE3-3DCA-4735-BC9B-A6E20054F2F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17523C35-3376-4F44-844E-75E700D2DA21}" type="pres">
      <dgm:prSet presAssocID="{D70B7CE3-3DCA-4735-BC9B-A6E20054F2FD}" presName="Name1" presStyleCnt="0"/>
      <dgm:spPr/>
    </dgm:pt>
    <dgm:pt modelId="{76F8847C-1649-4749-A339-7CBE41478C9D}" type="pres">
      <dgm:prSet presAssocID="{D70B7CE3-3DCA-4735-BC9B-A6E20054F2FD}" presName="cycle" presStyleCnt="0"/>
      <dgm:spPr/>
    </dgm:pt>
    <dgm:pt modelId="{39D1D29A-6B36-45F4-B69F-FA17EBE8F536}" type="pres">
      <dgm:prSet presAssocID="{D70B7CE3-3DCA-4735-BC9B-A6E20054F2FD}" presName="srcNode" presStyleLbl="node1" presStyleIdx="0" presStyleCnt="5"/>
      <dgm:spPr/>
    </dgm:pt>
    <dgm:pt modelId="{2C53BF02-87D6-49F4-A400-2A7B6A1A35D3}" type="pres">
      <dgm:prSet presAssocID="{D70B7CE3-3DCA-4735-BC9B-A6E20054F2FD}" presName="conn" presStyleLbl="parChTrans1D2" presStyleIdx="0" presStyleCnt="1"/>
      <dgm:spPr/>
      <dgm:t>
        <a:bodyPr/>
        <a:lstStyle/>
        <a:p>
          <a:endParaRPr lang="ru-RU"/>
        </a:p>
      </dgm:t>
    </dgm:pt>
    <dgm:pt modelId="{431B2B1C-F99D-45A9-82B4-5FB3A733EFDF}" type="pres">
      <dgm:prSet presAssocID="{D70B7CE3-3DCA-4735-BC9B-A6E20054F2FD}" presName="extraNode" presStyleLbl="node1" presStyleIdx="0" presStyleCnt="5"/>
      <dgm:spPr/>
    </dgm:pt>
    <dgm:pt modelId="{34804E0A-AF33-4CCB-9538-9716A8BD91E2}" type="pres">
      <dgm:prSet presAssocID="{D70B7CE3-3DCA-4735-BC9B-A6E20054F2FD}" presName="dstNode" presStyleLbl="node1" presStyleIdx="0" presStyleCnt="5"/>
      <dgm:spPr/>
    </dgm:pt>
    <dgm:pt modelId="{EF051AA8-BFDA-4312-A1F9-7C8972370FB1}" type="pres">
      <dgm:prSet presAssocID="{5F90D2E2-FA97-46C6-8190-344913EE8A3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7FB531-2E89-463C-808D-1266A3CC8C3C}" type="pres">
      <dgm:prSet presAssocID="{5F90D2E2-FA97-46C6-8190-344913EE8A3A}" presName="accent_1" presStyleCnt="0"/>
      <dgm:spPr/>
    </dgm:pt>
    <dgm:pt modelId="{5EC7A7E7-B2B1-4041-84A7-EF3C67C6E6D9}" type="pres">
      <dgm:prSet presAssocID="{5F90D2E2-FA97-46C6-8190-344913EE8A3A}" presName="accentRepeatNode" presStyleLbl="solidFgAcc1" presStyleIdx="0" presStyleCnt="5"/>
      <dgm:spPr/>
    </dgm:pt>
    <dgm:pt modelId="{757338E7-9AF9-4925-BAD5-C68A480E6E99}" type="pres">
      <dgm:prSet presAssocID="{3626FE88-18CE-438E-A54F-432E2A16B3E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2649D3-41DA-48F6-BA29-3D7D3A8D99AF}" type="pres">
      <dgm:prSet presAssocID="{3626FE88-18CE-438E-A54F-432E2A16B3EE}" presName="accent_2" presStyleCnt="0"/>
      <dgm:spPr/>
    </dgm:pt>
    <dgm:pt modelId="{CD6DD7FF-6AB2-42AE-8F67-1073417FD866}" type="pres">
      <dgm:prSet presAssocID="{3626FE88-18CE-438E-A54F-432E2A16B3EE}" presName="accentRepeatNode" presStyleLbl="solidFgAcc1" presStyleIdx="1" presStyleCnt="5"/>
      <dgm:spPr/>
    </dgm:pt>
    <dgm:pt modelId="{0C208DF3-FDAA-450B-926C-3F6CAC6E13ED}" type="pres">
      <dgm:prSet presAssocID="{FDB60A56-7905-448F-8AD6-577F5AABE31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15D9A6-1444-4A08-A9AC-5A605E209350}" type="pres">
      <dgm:prSet presAssocID="{FDB60A56-7905-448F-8AD6-577F5AABE311}" presName="accent_3" presStyleCnt="0"/>
      <dgm:spPr/>
    </dgm:pt>
    <dgm:pt modelId="{FB101AEC-EA6A-431B-90D7-A28D3748B347}" type="pres">
      <dgm:prSet presAssocID="{FDB60A56-7905-448F-8AD6-577F5AABE311}" presName="accentRepeatNode" presStyleLbl="solidFgAcc1" presStyleIdx="2" presStyleCnt="5"/>
      <dgm:spPr/>
    </dgm:pt>
    <dgm:pt modelId="{08035E5F-3009-4B93-84D2-1666B4ED33CC}" type="pres">
      <dgm:prSet presAssocID="{75200B20-3DDB-46F5-B870-8B3B06BAD95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8C98F0-CF5C-4EA6-8232-407261DC8B68}" type="pres">
      <dgm:prSet presAssocID="{75200B20-3DDB-46F5-B870-8B3B06BAD950}" presName="accent_4" presStyleCnt="0"/>
      <dgm:spPr/>
    </dgm:pt>
    <dgm:pt modelId="{841EE0D3-3A57-4A3A-9B27-CC628A25851A}" type="pres">
      <dgm:prSet presAssocID="{75200B20-3DDB-46F5-B870-8B3B06BAD950}" presName="accentRepeatNode" presStyleLbl="solidFgAcc1" presStyleIdx="3" presStyleCnt="5"/>
      <dgm:spPr/>
    </dgm:pt>
    <dgm:pt modelId="{3F267A0D-63D1-470B-9FC7-C953DEE8C822}" type="pres">
      <dgm:prSet presAssocID="{000291C0-2F9E-4338-9F6D-49E07823CDA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CD24B8-2A83-4115-845A-926268572A70}" type="pres">
      <dgm:prSet presAssocID="{000291C0-2F9E-4338-9F6D-49E07823CDA3}" presName="accent_5" presStyleCnt="0"/>
      <dgm:spPr/>
    </dgm:pt>
    <dgm:pt modelId="{61F7BB1B-055C-4CA0-B27E-68C73245C743}" type="pres">
      <dgm:prSet presAssocID="{000291C0-2F9E-4338-9F6D-49E07823CDA3}" presName="accentRepeatNode" presStyleLbl="solidFgAcc1" presStyleIdx="4" presStyleCnt="5"/>
      <dgm:spPr/>
    </dgm:pt>
  </dgm:ptLst>
  <dgm:cxnLst>
    <dgm:cxn modelId="{BB1A9F24-14B6-41C5-BD8F-5FAACA0E6166}" type="presOf" srcId="{D70B7CE3-3DCA-4735-BC9B-A6E20054F2FD}" destId="{489F9DFC-F34F-4307-8A98-ACB490C3B16A}" srcOrd="0" destOrd="0" presId="urn:microsoft.com/office/officeart/2008/layout/VerticalCurvedList"/>
    <dgm:cxn modelId="{446B977A-0925-4FA7-BF15-6CFB5C99E316}" type="presOf" srcId="{FDB60A56-7905-448F-8AD6-577F5AABE311}" destId="{0C208DF3-FDAA-450B-926C-3F6CAC6E13ED}" srcOrd="0" destOrd="0" presId="urn:microsoft.com/office/officeart/2008/layout/VerticalCurvedList"/>
    <dgm:cxn modelId="{01CD1763-0F81-4CA1-AD04-C5856B42B0B2}" srcId="{D70B7CE3-3DCA-4735-BC9B-A6E20054F2FD}" destId="{3626FE88-18CE-438E-A54F-432E2A16B3EE}" srcOrd="1" destOrd="0" parTransId="{C83E2EF2-3B7A-45E5-939D-95286302D3BD}" sibTransId="{A72A610D-C200-4E35-A41B-5BB240935114}"/>
    <dgm:cxn modelId="{D0680E7B-C11B-46A4-80DF-1C793AF5F1DD}" srcId="{D70B7CE3-3DCA-4735-BC9B-A6E20054F2FD}" destId="{75200B20-3DDB-46F5-B870-8B3B06BAD950}" srcOrd="3" destOrd="0" parTransId="{F4464436-D7B4-4894-A1DC-BDFF2795D874}" sibTransId="{F4E5171F-1FA7-46FF-8E3D-BF2B8DA14291}"/>
    <dgm:cxn modelId="{AB94E7D9-E259-4ED0-818E-79C2D2DAE6C9}" type="presOf" srcId="{3626FE88-18CE-438E-A54F-432E2A16B3EE}" destId="{757338E7-9AF9-4925-BAD5-C68A480E6E99}" srcOrd="0" destOrd="0" presId="urn:microsoft.com/office/officeart/2008/layout/VerticalCurvedList"/>
    <dgm:cxn modelId="{750BD17A-74DD-48F6-B4D8-02FEDDD3360B}" type="presOf" srcId="{75200B20-3DDB-46F5-B870-8B3B06BAD950}" destId="{08035E5F-3009-4B93-84D2-1666B4ED33CC}" srcOrd="0" destOrd="0" presId="urn:microsoft.com/office/officeart/2008/layout/VerticalCurvedList"/>
    <dgm:cxn modelId="{A98218FD-42B2-4F9E-935C-E8D6FD68EB4A}" type="presOf" srcId="{000291C0-2F9E-4338-9F6D-49E07823CDA3}" destId="{3F267A0D-63D1-470B-9FC7-C953DEE8C822}" srcOrd="0" destOrd="0" presId="urn:microsoft.com/office/officeart/2008/layout/VerticalCurvedList"/>
    <dgm:cxn modelId="{A8E0C705-E0B9-456C-8A65-F95F0F517CE3}" srcId="{D70B7CE3-3DCA-4735-BC9B-A6E20054F2FD}" destId="{FDB60A56-7905-448F-8AD6-577F5AABE311}" srcOrd="2" destOrd="0" parTransId="{01D7975B-F9F1-457A-ABA5-D47F88D18857}" sibTransId="{1EA1EEEA-0E55-49DE-8359-CA35FB4B1522}"/>
    <dgm:cxn modelId="{4F592621-D7C3-4173-8A6C-DFA4228D9535}" type="presOf" srcId="{D3F482D0-1922-42BE-9DFC-722A68FE6DA5}" destId="{2C53BF02-87D6-49F4-A400-2A7B6A1A35D3}" srcOrd="0" destOrd="0" presId="urn:microsoft.com/office/officeart/2008/layout/VerticalCurvedList"/>
    <dgm:cxn modelId="{1530A249-754B-4658-A145-ABEB99B0F17C}" srcId="{D70B7CE3-3DCA-4735-BC9B-A6E20054F2FD}" destId="{5F90D2E2-FA97-46C6-8190-344913EE8A3A}" srcOrd="0" destOrd="0" parTransId="{01156A03-6559-45FD-B700-9F555F922646}" sibTransId="{D3F482D0-1922-42BE-9DFC-722A68FE6DA5}"/>
    <dgm:cxn modelId="{1CD44C21-7528-4ECD-B7A9-14C78F82ED82}" type="presOf" srcId="{5F90D2E2-FA97-46C6-8190-344913EE8A3A}" destId="{EF051AA8-BFDA-4312-A1F9-7C8972370FB1}" srcOrd="0" destOrd="0" presId="urn:microsoft.com/office/officeart/2008/layout/VerticalCurvedList"/>
    <dgm:cxn modelId="{697A458E-87FF-4D7E-880A-752954D024E0}" srcId="{D70B7CE3-3DCA-4735-BC9B-A6E20054F2FD}" destId="{000291C0-2F9E-4338-9F6D-49E07823CDA3}" srcOrd="4" destOrd="0" parTransId="{C147E66C-15DF-4CBE-80D5-907309E68748}" sibTransId="{FB34967C-A7CB-4122-B3A6-A087C6116A20}"/>
    <dgm:cxn modelId="{154B66B9-6279-4774-A9FC-F54562E1F49C}" type="presParOf" srcId="{489F9DFC-F34F-4307-8A98-ACB490C3B16A}" destId="{17523C35-3376-4F44-844E-75E700D2DA21}" srcOrd="0" destOrd="0" presId="urn:microsoft.com/office/officeart/2008/layout/VerticalCurvedList"/>
    <dgm:cxn modelId="{70AAA248-C07A-46CA-B8D0-5404B982DDE6}" type="presParOf" srcId="{17523C35-3376-4F44-844E-75E700D2DA21}" destId="{76F8847C-1649-4749-A339-7CBE41478C9D}" srcOrd="0" destOrd="0" presId="urn:microsoft.com/office/officeart/2008/layout/VerticalCurvedList"/>
    <dgm:cxn modelId="{5038AF8A-025F-4257-8886-4614ACB52690}" type="presParOf" srcId="{76F8847C-1649-4749-A339-7CBE41478C9D}" destId="{39D1D29A-6B36-45F4-B69F-FA17EBE8F536}" srcOrd="0" destOrd="0" presId="urn:microsoft.com/office/officeart/2008/layout/VerticalCurvedList"/>
    <dgm:cxn modelId="{3358F5D3-61F4-4BBB-9379-73084F6B221E}" type="presParOf" srcId="{76F8847C-1649-4749-A339-7CBE41478C9D}" destId="{2C53BF02-87D6-49F4-A400-2A7B6A1A35D3}" srcOrd="1" destOrd="0" presId="urn:microsoft.com/office/officeart/2008/layout/VerticalCurvedList"/>
    <dgm:cxn modelId="{37B41CBF-234F-40EE-B70F-39E289C1E540}" type="presParOf" srcId="{76F8847C-1649-4749-A339-7CBE41478C9D}" destId="{431B2B1C-F99D-45A9-82B4-5FB3A733EFDF}" srcOrd="2" destOrd="0" presId="urn:microsoft.com/office/officeart/2008/layout/VerticalCurvedList"/>
    <dgm:cxn modelId="{A801C25C-F93C-47EE-8DD8-3BEE5A298B95}" type="presParOf" srcId="{76F8847C-1649-4749-A339-7CBE41478C9D}" destId="{34804E0A-AF33-4CCB-9538-9716A8BD91E2}" srcOrd="3" destOrd="0" presId="urn:microsoft.com/office/officeart/2008/layout/VerticalCurvedList"/>
    <dgm:cxn modelId="{F79CB4DA-94DE-4412-B691-CBDF0756DD29}" type="presParOf" srcId="{17523C35-3376-4F44-844E-75E700D2DA21}" destId="{EF051AA8-BFDA-4312-A1F9-7C8972370FB1}" srcOrd="1" destOrd="0" presId="urn:microsoft.com/office/officeart/2008/layout/VerticalCurvedList"/>
    <dgm:cxn modelId="{1304A736-8D98-4A46-867F-3637E4A4C8F4}" type="presParOf" srcId="{17523C35-3376-4F44-844E-75E700D2DA21}" destId="{E67FB531-2E89-463C-808D-1266A3CC8C3C}" srcOrd="2" destOrd="0" presId="urn:microsoft.com/office/officeart/2008/layout/VerticalCurvedList"/>
    <dgm:cxn modelId="{8C5C35BE-599E-4731-8834-7CF9F5ACF11D}" type="presParOf" srcId="{E67FB531-2E89-463C-808D-1266A3CC8C3C}" destId="{5EC7A7E7-B2B1-4041-84A7-EF3C67C6E6D9}" srcOrd="0" destOrd="0" presId="urn:microsoft.com/office/officeart/2008/layout/VerticalCurvedList"/>
    <dgm:cxn modelId="{2ECC57CC-A31C-4BEA-8522-4EFE1B25E5FE}" type="presParOf" srcId="{17523C35-3376-4F44-844E-75E700D2DA21}" destId="{757338E7-9AF9-4925-BAD5-C68A480E6E99}" srcOrd="3" destOrd="0" presId="urn:microsoft.com/office/officeart/2008/layout/VerticalCurvedList"/>
    <dgm:cxn modelId="{34ED2927-0538-4C60-9CBC-FB0C1D02913C}" type="presParOf" srcId="{17523C35-3376-4F44-844E-75E700D2DA21}" destId="{572649D3-41DA-48F6-BA29-3D7D3A8D99AF}" srcOrd="4" destOrd="0" presId="urn:microsoft.com/office/officeart/2008/layout/VerticalCurvedList"/>
    <dgm:cxn modelId="{23BB8C8A-49E1-4752-9793-30E8FE8D997C}" type="presParOf" srcId="{572649D3-41DA-48F6-BA29-3D7D3A8D99AF}" destId="{CD6DD7FF-6AB2-42AE-8F67-1073417FD866}" srcOrd="0" destOrd="0" presId="urn:microsoft.com/office/officeart/2008/layout/VerticalCurvedList"/>
    <dgm:cxn modelId="{50E7F33C-DF3F-4D91-82B5-3C668B493BEE}" type="presParOf" srcId="{17523C35-3376-4F44-844E-75E700D2DA21}" destId="{0C208DF3-FDAA-450B-926C-3F6CAC6E13ED}" srcOrd="5" destOrd="0" presId="urn:microsoft.com/office/officeart/2008/layout/VerticalCurvedList"/>
    <dgm:cxn modelId="{521239FB-7E0B-4045-9F11-6C344953AE82}" type="presParOf" srcId="{17523C35-3376-4F44-844E-75E700D2DA21}" destId="{DA15D9A6-1444-4A08-A9AC-5A605E209350}" srcOrd="6" destOrd="0" presId="urn:microsoft.com/office/officeart/2008/layout/VerticalCurvedList"/>
    <dgm:cxn modelId="{BCA95774-17A9-4F19-9107-F1F1E1853A85}" type="presParOf" srcId="{DA15D9A6-1444-4A08-A9AC-5A605E209350}" destId="{FB101AEC-EA6A-431B-90D7-A28D3748B347}" srcOrd="0" destOrd="0" presId="urn:microsoft.com/office/officeart/2008/layout/VerticalCurvedList"/>
    <dgm:cxn modelId="{8EF6EF16-10F8-4906-9C22-AA77FBBBDB1F}" type="presParOf" srcId="{17523C35-3376-4F44-844E-75E700D2DA21}" destId="{08035E5F-3009-4B93-84D2-1666B4ED33CC}" srcOrd="7" destOrd="0" presId="urn:microsoft.com/office/officeart/2008/layout/VerticalCurvedList"/>
    <dgm:cxn modelId="{FC21E723-D3AE-439C-87F8-5C4F065E389A}" type="presParOf" srcId="{17523C35-3376-4F44-844E-75E700D2DA21}" destId="{4B8C98F0-CF5C-4EA6-8232-407261DC8B68}" srcOrd="8" destOrd="0" presId="urn:microsoft.com/office/officeart/2008/layout/VerticalCurvedList"/>
    <dgm:cxn modelId="{E2A166A2-4C3F-4352-A4B5-1792F3444A60}" type="presParOf" srcId="{4B8C98F0-CF5C-4EA6-8232-407261DC8B68}" destId="{841EE0D3-3A57-4A3A-9B27-CC628A25851A}" srcOrd="0" destOrd="0" presId="urn:microsoft.com/office/officeart/2008/layout/VerticalCurvedList"/>
    <dgm:cxn modelId="{500E577C-7F3C-416E-8FA4-2257079FB837}" type="presParOf" srcId="{17523C35-3376-4F44-844E-75E700D2DA21}" destId="{3F267A0D-63D1-470B-9FC7-C953DEE8C822}" srcOrd="9" destOrd="0" presId="urn:microsoft.com/office/officeart/2008/layout/VerticalCurvedList"/>
    <dgm:cxn modelId="{895076FC-C02C-40AB-933E-7CAF9892CF96}" type="presParOf" srcId="{17523C35-3376-4F44-844E-75E700D2DA21}" destId="{31CD24B8-2A83-4115-845A-926268572A70}" srcOrd="10" destOrd="0" presId="urn:microsoft.com/office/officeart/2008/layout/VerticalCurvedList"/>
    <dgm:cxn modelId="{00BA7148-5EA2-4B7B-8867-A02AB54166DF}" type="presParOf" srcId="{31CD24B8-2A83-4115-845A-926268572A70}" destId="{61F7BB1B-055C-4CA0-B27E-68C73245C7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B9F48-0B32-457C-8375-C69AC78E6FB6}">
      <dsp:nvSpPr>
        <dsp:cNvPr id="0" name=""/>
        <dsp:cNvSpPr/>
      </dsp:nvSpPr>
      <dsp:spPr>
        <a:xfrm>
          <a:off x="-6432414" y="-983844"/>
          <a:ext cx="7656321" cy="7656321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18FAF-9B09-4EC2-9FCB-F62057D825B4}">
      <dsp:nvSpPr>
        <dsp:cNvPr id="0" name=""/>
        <dsp:cNvSpPr/>
      </dsp:nvSpPr>
      <dsp:spPr>
        <a:xfrm>
          <a:off x="640472" y="437342"/>
          <a:ext cx="9287793" cy="875139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4642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в'язкість, що підвищує енергоємність, їх руйнування; </a:t>
          </a:r>
          <a:endParaRPr lang="ru-RU" sz="2100" kern="1200" dirty="0"/>
        </a:p>
      </dsp:txBody>
      <dsp:txXfrm>
        <a:off x="640472" y="437342"/>
        <a:ext cx="9287793" cy="875139"/>
      </dsp:txXfrm>
    </dsp:sp>
    <dsp:sp modelId="{00681896-2D1B-4386-8DD3-32EFDB58668D}">
      <dsp:nvSpPr>
        <dsp:cNvPr id="0" name=""/>
        <dsp:cNvSpPr/>
      </dsp:nvSpPr>
      <dsp:spPr>
        <a:xfrm>
          <a:off x="202241" y="455834"/>
          <a:ext cx="912912" cy="912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B6DAA8-59F7-43B6-81B6-A7BF3F1DC493}">
      <dsp:nvSpPr>
        <dsp:cNvPr id="0" name=""/>
        <dsp:cNvSpPr/>
      </dsp:nvSpPr>
      <dsp:spPr>
        <a:xfrm>
          <a:off x="1142209" y="1750278"/>
          <a:ext cx="8786056" cy="875139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4642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хрупкість, зменшує цей показник;</a:t>
          </a:r>
          <a:endParaRPr lang="ru-RU" sz="2100" kern="1200" dirty="0"/>
        </a:p>
      </dsp:txBody>
      <dsp:txXfrm>
        <a:off x="1142209" y="1750278"/>
        <a:ext cx="8786056" cy="875139"/>
      </dsp:txXfrm>
    </dsp:sp>
    <dsp:sp modelId="{0CF3EE2F-0D7E-41C2-AD8A-A0A7FDCD86FF}">
      <dsp:nvSpPr>
        <dsp:cNvPr id="0" name=""/>
        <dsp:cNvSpPr/>
      </dsp:nvSpPr>
      <dsp:spPr>
        <a:xfrm>
          <a:off x="626660" y="1697600"/>
          <a:ext cx="1031099" cy="9804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467DD4-49A5-4C6C-B552-E9A149BD8A0A}">
      <dsp:nvSpPr>
        <dsp:cNvPr id="0" name=""/>
        <dsp:cNvSpPr/>
      </dsp:nvSpPr>
      <dsp:spPr>
        <a:xfrm>
          <a:off x="1142209" y="3063214"/>
          <a:ext cx="8786056" cy="875139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4642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стисливість і пористість, збільшують втрати енергії вибуху на пластичні деформації;</a:t>
          </a:r>
          <a:endParaRPr lang="ru-RU" sz="2100" kern="1200" dirty="0"/>
        </a:p>
      </dsp:txBody>
      <dsp:txXfrm>
        <a:off x="1142209" y="3063214"/>
        <a:ext cx="8786056" cy="875139"/>
      </dsp:txXfrm>
    </dsp:sp>
    <dsp:sp modelId="{0F1DBC55-5C20-4AF5-B758-DE40EC4C382E}">
      <dsp:nvSpPr>
        <dsp:cNvPr id="0" name=""/>
        <dsp:cNvSpPr/>
      </dsp:nvSpPr>
      <dsp:spPr>
        <a:xfrm>
          <a:off x="729581" y="3088407"/>
          <a:ext cx="825256" cy="824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798F15-13BE-4E09-98E3-CC524CC06639}">
      <dsp:nvSpPr>
        <dsp:cNvPr id="0" name=""/>
        <dsp:cNvSpPr/>
      </dsp:nvSpPr>
      <dsp:spPr>
        <a:xfrm>
          <a:off x="640472" y="4376150"/>
          <a:ext cx="9287793" cy="875139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4642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щільність, яка визначає витрати енергії на подолання сил інерції (це властивість порід впливає головним чином при вибухах на викидання).</a:t>
          </a:r>
          <a:endParaRPr lang="ru-RU" sz="2100" kern="1200" dirty="0"/>
        </a:p>
      </dsp:txBody>
      <dsp:txXfrm>
        <a:off x="640472" y="4376150"/>
        <a:ext cx="9287793" cy="875139"/>
      </dsp:txXfrm>
    </dsp:sp>
    <dsp:sp modelId="{8650A986-578C-438C-9B67-611E559DFB20}">
      <dsp:nvSpPr>
        <dsp:cNvPr id="0" name=""/>
        <dsp:cNvSpPr/>
      </dsp:nvSpPr>
      <dsp:spPr>
        <a:xfrm>
          <a:off x="105368" y="4324851"/>
          <a:ext cx="1070207" cy="977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3BF02-87D6-49F4-A400-2A7B6A1A35D3}">
      <dsp:nvSpPr>
        <dsp:cNvPr id="0" name=""/>
        <dsp:cNvSpPr/>
      </dsp:nvSpPr>
      <dsp:spPr>
        <a:xfrm>
          <a:off x="-6188009" y="-946688"/>
          <a:ext cx="7365985" cy="7365985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51AA8-BFDA-4312-A1F9-7C8972370FB1}">
      <dsp:nvSpPr>
        <dsp:cNvPr id="0" name=""/>
        <dsp:cNvSpPr/>
      </dsp:nvSpPr>
      <dsp:spPr>
        <a:xfrm>
          <a:off x="514702" y="341928"/>
          <a:ext cx="9651727" cy="684294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159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i="1" kern="1200" dirty="0" smtClean="0"/>
            <a:t>механізм дії вибуху у твердому середовищі</a:t>
          </a:r>
          <a:r>
            <a:rPr lang="uk-UA" sz="2200" kern="1200" dirty="0" smtClean="0"/>
            <a:t> описаному </a:t>
          </a:r>
          <a:r>
            <a:rPr lang="uk-UA" sz="2200" kern="1200" dirty="0" err="1" smtClean="0"/>
            <a:t>Мінделі</a:t>
          </a:r>
          <a:r>
            <a:rPr lang="uk-UA" sz="2200" kern="1200" dirty="0" smtClean="0"/>
            <a:t> Е.О. та Левчик С.П</a:t>
          </a:r>
          <a:endParaRPr lang="ru-RU" sz="2200" kern="1200" dirty="0"/>
        </a:p>
      </dsp:txBody>
      <dsp:txXfrm>
        <a:off x="514702" y="341928"/>
        <a:ext cx="9651727" cy="684294"/>
      </dsp:txXfrm>
    </dsp:sp>
    <dsp:sp modelId="{5EC7A7E7-B2B1-4041-84A7-EF3C67C6E6D9}">
      <dsp:nvSpPr>
        <dsp:cNvPr id="0" name=""/>
        <dsp:cNvSpPr/>
      </dsp:nvSpPr>
      <dsp:spPr>
        <a:xfrm>
          <a:off x="87017" y="256391"/>
          <a:ext cx="855368" cy="8553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7338E7-9AF9-4925-BAD5-C68A480E6E99}">
      <dsp:nvSpPr>
        <dsp:cNvPr id="0" name=""/>
        <dsp:cNvSpPr/>
      </dsp:nvSpPr>
      <dsp:spPr>
        <a:xfrm>
          <a:off x="1005047" y="1368042"/>
          <a:ext cx="9161382" cy="684294"/>
        </a:xfrm>
        <a:prstGeom prst="rect">
          <a:avLst/>
        </a:prstGeom>
        <a:solidFill>
          <a:schemeClr val="accent4">
            <a:shade val="50000"/>
            <a:hueOff val="-94584"/>
            <a:satOff val="1983"/>
            <a:lumOff val="15456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159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i="1" kern="1200" smtClean="0"/>
            <a:t>модель </a:t>
          </a:r>
          <a:r>
            <a:rPr lang="ru-RU" sz="2200" i="1" kern="1200" smtClean="0"/>
            <a:t>руйнування ГП</a:t>
          </a:r>
          <a:r>
            <a:rPr lang="uk-UA" sz="2200" i="1" kern="1200" smtClean="0"/>
            <a:t> Г. И. Покровського</a:t>
          </a:r>
          <a:endParaRPr lang="ru-RU" sz="2200" kern="1200"/>
        </a:p>
      </dsp:txBody>
      <dsp:txXfrm>
        <a:off x="1005047" y="1368042"/>
        <a:ext cx="9161382" cy="684294"/>
      </dsp:txXfrm>
    </dsp:sp>
    <dsp:sp modelId="{CD6DD7FF-6AB2-42AE-8F67-1073417FD866}">
      <dsp:nvSpPr>
        <dsp:cNvPr id="0" name=""/>
        <dsp:cNvSpPr/>
      </dsp:nvSpPr>
      <dsp:spPr>
        <a:xfrm>
          <a:off x="577363" y="1282505"/>
          <a:ext cx="855368" cy="8553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208DF3-FDAA-450B-926C-3F6CAC6E13ED}">
      <dsp:nvSpPr>
        <dsp:cNvPr id="0" name=""/>
        <dsp:cNvSpPr/>
      </dsp:nvSpPr>
      <dsp:spPr>
        <a:xfrm>
          <a:off x="1155544" y="2394156"/>
          <a:ext cx="9010885" cy="684294"/>
        </a:xfrm>
        <a:prstGeom prst="rect">
          <a:avLst/>
        </a:prstGeom>
        <a:solidFill>
          <a:schemeClr val="accent4">
            <a:shade val="50000"/>
            <a:hueOff val="-189168"/>
            <a:satOff val="3966"/>
            <a:lumOff val="30911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159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i="1" kern="1200" smtClean="0"/>
            <a:t>теорія руйнування ГП О. Е. Власова</a:t>
          </a:r>
          <a:endParaRPr lang="ru-RU" sz="2200" kern="1200"/>
        </a:p>
      </dsp:txBody>
      <dsp:txXfrm>
        <a:off x="1155544" y="2394156"/>
        <a:ext cx="9010885" cy="684294"/>
      </dsp:txXfrm>
    </dsp:sp>
    <dsp:sp modelId="{FB101AEC-EA6A-431B-90D7-A28D3748B347}">
      <dsp:nvSpPr>
        <dsp:cNvPr id="0" name=""/>
        <dsp:cNvSpPr/>
      </dsp:nvSpPr>
      <dsp:spPr>
        <a:xfrm>
          <a:off x="727860" y="2308619"/>
          <a:ext cx="855368" cy="8553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035E5F-3009-4B93-84D2-1666B4ED33CC}">
      <dsp:nvSpPr>
        <dsp:cNvPr id="0" name=""/>
        <dsp:cNvSpPr/>
      </dsp:nvSpPr>
      <dsp:spPr>
        <a:xfrm>
          <a:off x="1005047" y="3420270"/>
          <a:ext cx="9161382" cy="684294"/>
        </a:xfrm>
        <a:prstGeom prst="rect">
          <a:avLst/>
        </a:prstGeom>
        <a:solidFill>
          <a:schemeClr val="accent4">
            <a:shade val="50000"/>
            <a:hueOff val="-189168"/>
            <a:satOff val="3966"/>
            <a:lumOff val="30911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159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i="1" kern="1200" smtClean="0"/>
            <a:t>руйнування гірського масиву</a:t>
          </a:r>
          <a:r>
            <a:rPr lang="uk-UA" sz="2200" kern="1200" smtClean="0"/>
            <a:t> вибухом </a:t>
          </a:r>
          <a:r>
            <a:rPr lang="uk-UA" sz="2200" i="1" kern="1200" smtClean="0"/>
            <a:t>А. Ф. Суханов</a:t>
          </a:r>
          <a:endParaRPr lang="ru-RU" sz="2200" kern="1200"/>
        </a:p>
      </dsp:txBody>
      <dsp:txXfrm>
        <a:off x="1005047" y="3420270"/>
        <a:ext cx="9161382" cy="684294"/>
      </dsp:txXfrm>
    </dsp:sp>
    <dsp:sp modelId="{841EE0D3-3A57-4A3A-9B27-CC628A25851A}">
      <dsp:nvSpPr>
        <dsp:cNvPr id="0" name=""/>
        <dsp:cNvSpPr/>
      </dsp:nvSpPr>
      <dsp:spPr>
        <a:xfrm>
          <a:off x="577363" y="3334733"/>
          <a:ext cx="855368" cy="8553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267A0D-63D1-470B-9FC7-C953DEE8C822}">
      <dsp:nvSpPr>
        <dsp:cNvPr id="0" name=""/>
        <dsp:cNvSpPr/>
      </dsp:nvSpPr>
      <dsp:spPr>
        <a:xfrm>
          <a:off x="514702" y="4446384"/>
          <a:ext cx="9651727" cy="684294"/>
        </a:xfrm>
        <a:prstGeom prst="rect">
          <a:avLst/>
        </a:prstGeom>
        <a:solidFill>
          <a:schemeClr val="accent4">
            <a:shade val="50000"/>
            <a:hueOff val="-94584"/>
            <a:satOff val="1983"/>
            <a:lumOff val="15456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159" tIns="55880" rIns="55880" bIns="5588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smtClean="0"/>
            <a:t>теорія пружного вибуху</a:t>
          </a:r>
          <a:endParaRPr lang="ru-RU" sz="2200" kern="1200"/>
        </a:p>
      </dsp:txBody>
      <dsp:txXfrm>
        <a:off x="514702" y="4446384"/>
        <a:ext cx="9651727" cy="684294"/>
      </dsp:txXfrm>
    </dsp:sp>
    <dsp:sp modelId="{61F7BB1B-055C-4CA0-B27E-68C73245C743}">
      <dsp:nvSpPr>
        <dsp:cNvPr id="0" name=""/>
        <dsp:cNvSpPr/>
      </dsp:nvSpPr>
      <dsp:spPr>
        <a:xfrm>
          <a:off x="87017" y="4360847"/>
          <a:ext cx="855368" cy="8553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DC10F-B0B7-4FDA-AAF0-8F5A968553B0}" type="datetimeFigureOut">
              <a:rPr lang="ru-RU" smtClean="0"/>
              <a:t>19.06.2015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86A3-5344-43CF-B2D3-018F13688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2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86A3-5344-43CF-B2D3-018F1368854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2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49" y="5349904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3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8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8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2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49" y="3444904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1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6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8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6" y="1316039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1" y="1316039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49" y="6019802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49" y="5849119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1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1" y="609600"/>
            <a:ext cx="5340351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9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49" y="1050900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4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2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2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2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49" y="1050900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49" y="1057988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032" y="1628800"/>
            <a:ext cx="8712968" cy="1438399"/>
          </a:xfrm>
        </p:spPr>
        <p:txBody>
          <a:bodyPr>
            <a:normAutofit fontScale="90000"/>
          </a:bodyPr>
          <a:lstStyle/>
          <a:p>
            <a:r>
              <a:rPr lang="uk-UA" i="1" dirty="0" err="1">
                <a:effectLst/>
              </a:rPr>
              <a:t>Обгрунтування</a:t>
            </a:r>
            <a:r>
              <a:rPr lang="uk-UA" i="1" dirty="0">
                <a:effectLst/>
              </a:rPr>
              <a:t> методу для ефективного керування при руйнуванні </a:t>
            </a:r>
            <a:r>
              <a:rPr lang="uk-UA" i="1" dirty="0" err="1">
                <a:effectLst/>
              </a:rPr>
              <a:t>вязких</a:t>
            </a:r>
            <a:r>
              <a:rPr lang="uk-UA" i="1" dirty="0">
                <a:effectLst/>
              </a:rPr>
              <a:t> скельних гірських порід 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660236" y="3789040"/>
            <a:ext cx="2350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Виконав </a:t>
            </a:r>
          </a:p>
          <a:p>
            <a:r>
              <a:rPr lang="uk-UA" dirty="0" smtClean="0"/>
              <a:t>Студент 6-го курсу ІЕЕ</a:t>
            </a:r>
          </a:p>
          <a:p>
            <a:r>
              <a:rPr lang="uk-UA" dirty="0" smtClean="0"/>
              <a:t>Група ОБ-31м</a:t>
            </a:r>
          </a:p>
          <a:p>
            <a:r>
              <a:rPr lang="uk-UA" dirty="0" smtClean="0"/>
              <a:t>Ващук Володимир</a:t>
            </a:r>
          </a:p>
          <a:p>
            <a:r>
              <a:rPr lang="uk-UA" dirty="0" smtClean="0"/>
              <a:t>Зіновійович</a:t>
            </a:r>
            <a:endParaRPr lang="ru-RU" dirty="0"/>
          </a:p>
        </p:txBody>
      </p:sp>
      <p:pic>
        <p:nvPicPr>
          <p:cNvPr id="4" name="Рисунок 3" descr="KORPU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8640"/>
            <a:ext cx="7200800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Lazorenko\Desktop\logo k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430613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ВР, які використовуються в даних дослідженнях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2" y="1691609"/>
            <a:ext cx="6866401" cy="3969639"/>
          </a:xfrm>
        </p:spPr>
      </p:pic>
    </p:spTree>
    <p:extLst>
      <p:ext uri="{BB962C8B-B14F-4D97-AF65-F5344CB8AC3E}">
        <p14:creationId xmlns:p14="http://schemas.microsoft.com/office/powerpoint/2010/main" val="42769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97575"/>
            <a:ext cx="2664296" cy="4873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Програма розрахунку впливу ВР на гірський масив </a:t>
            </a:r>
            <a:endParaRPr lang="ru-RU" dirty="0"/>
          </a:p>
        </p:txBody>
      </p:sp>
      <p:pic>
        <p:nvPicPr>
          <p:cNvPr id="1026" name="Picture 2" descr="F:\121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5492" y="1228661"/>
            <a:ext cx="6264696" cy="5588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8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aSy\Desktop\грамо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411162"/>
            <a:ext cx="3048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aSy\Desktop\анемыкс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411162"/>
            <a:ext cx="31813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aSy\Desktop\ыгда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42" y="411161"/>
            <a:ext cx="2828926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594928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Підривання амфіболіту </a:t>
            </a:r>
            <a:r>
              <a:rPr lang="uk-UA" dirty="0" err="1" smtClean="0"/>
              <a:t>ігданітом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31840" y="5949280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Підривання амфіболіту </a:t>
            </a:r>
            <a:r>
              <a:rPr lang="uk-UA" dirty="0" err="1" smtClean="0"/>
              <a:t>грамонітом</a:t>
            </a:r>
            <a:r>
              <a:rPr lang="uk-UA" dirty="0" smtClean="0"/>
              <a:t> 79/21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16216" y="5949279"/>
            <a:ext cx="2507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Підривання амфіболіту </a:t>
            </a:r>
            <a:r>
              <a:rPr lang="uk-UA" dirty="0" err="1" smtClean="0"/>
              <a:t>анеміксом</a:t>
            </a:r>
            <a:r>
              <a:rPr lang="uk-UA" dirty="0" smtClean="0"/>
              <a:t> Р70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9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Підривання порід </a:t>
            </a:r>
            <a:r>
              <a:rPr lang="uk-UA" dirty="0" err="1" smtClean="0"/>
              <a:t>Ігданітом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195173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02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Підривання порід </a:t>
            </a:r>
            <a:r>
              <a:rPr lang="uk-UA" dirty="0" err="1" smtClean="0"/>
              <a:t>Грамонітом</a:t>
            </a:r>
            <a:r>
              <a:rPr lang="uk-UA" dirty="0" smtClean="0"/>
              <a:t> 79/21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448363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2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Підривання порід </a:t>
            </a:r>
            <a:r>
              <a:rPr lang="uk-UA" dirty="0" err="1"/>
              <a:t>Анеміксом</a:t>
            </a:r>
            <a:r>
              <a:rPr lang="uk-UA" dirty="0"/>
              <a:t> Р70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911005384"/>
              </p:ext>
            </p:extLst>
          </p:nvPr>
        </p:nvGraphicFramePr>
        <p:xfrm>
          <a:off x="323531" y="1196752"/>
          <a:ext cx="8380487" cy="473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4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Порівняльна гістограма дії вибуху різних ВР на гірські породи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676876007"/>
              </p:ext>
            </p:extLst>
          </p:nvPr>
        </p:nvGraphicFramePr>
        <p:xfrm>
          <a:off x="-828598" y="1119189"/>
          <a:ext cx="11017225" cy="511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755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Гістограма процентного відношення покращення </a:t>
            </a:r>
            <a:r>
              <a:rPr lang="uk-UA" dirty="0" err="1" smtClean="0"/>
              <a:t>обємів</a:t>
            </a:r>
            <a:r>
              <a:rPr lang="uk-UA" dirty="0" smtClean="0"/>
              <a:t> руйнування різними ВР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409872"/>
              </p:ext>
            </p:extLst>
          </p:nvPr>
        </p:nvGraphicFramePr>
        <p:xfrm>
          <a:off x="323528" y="980729"/>
          <a:ext cx="9217024" cy="5328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720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590465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uk-UA" dirty="0" smtClean="0"/>
              <a:t>Згідно </a:t>
            </a:r>
            <a:r>
              <a:rPr lang="uk-UA" dirty="0"/>
              <a:t>аналізу  руйнування в’язких порід випливає, що крихке руйнування звичайно виникає у результаті прикладення сил, що розтягують, в’язке - зв'язане з дотичними напруженнями</a:t>
            </a:r>
            <a:r>
              <a:rPr lang="uk-UA" dirty="0" smtClean="0"/>
              <a:t>.</a:t>
            </a:r>
          </a:p>
          <a:p>
            <a:pPr marL="514350" indent="-514350">
              <a:buAutoNum type="arabicPeriod"/>
            </a:pPr>
            <a:r>
              <a:rPr lang="uk-UA" dirty="0"/>
              <a:t>Розглянуто моделі руйнування гірського масиву при вибуху і визначено, що вони мають певні недоліки, а саме громіздкість розрахунків, розгляд масиву із нехтуванням межових ефектів, не врахуванням важливих властивостей порід, таких як стисливість та </a:t>
            </a:r>
            <a:r>
              <a:rPr lang="uk-UA" dirty="0" smtClean="0"/>
              <a:t>в’язкість</a:t>
            </a:r>
          </a:p>
          <a:p>
            <a:pPr marL="514350" indent="-514350">
              <a:buAutoNum type="arabicPeriod"/>
            </a:pPr>
            <a:r>
              <a:rPr lang="uk-UA" dirty="0"/>
              <a:t>Дія ударної хвилі навколо зарядної порожнини призводить до утворення хвилі напружень, яка поширюючись по монолітній гірській породі, утворює три системи </a:t>
            </a:r>
            <a:r>
              <a:rPr lang="uk-UA" dirty="0" smtClean="0"/>
              <a:t>тріщин</a:t>
            </a:r>
          </a:p>
          <a:p>
            <a:pPr marL="514350" indent="-514350">
              <a:buAutoNum type="arabicPeriod"/>
            </a:pPr>
            <a:r>
              <a:rPr lang="uk-UA" dirty="0"/>
              <a:t>Запропоновано метод розрахунку </a:t>
            </a:r>
            <a:r>
              <a:rPr lang="ru-RU" dirty="0" err="1"/>
              <a:t>руйнування</a:t>
            </a:r>
            <a:r>
              <a:rPr lang="ru-RU" dirty="0"/>
              <a:t> </a:t>
            </a:r>
            <a:r>
              <a:rPr lang="uk-UA" dirty="0"/>
              <a:t>в’язких гірських порід вибухом з урахуванням хвиль напружень</a:t>
            </a:r>
            <a:r>
              <a:rPr lang="uk-UA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 </a:t>
            </a:r>
            <a:r>
              <a:rPr lang="uk-UA" dirty="0"/>
              <a:t>Наведений метод розрахунку руйнування гірського масиву враховує властивості гірських порід, тип та характеристику вибухової речовини, параметри свердловинного заряду, а також інші затрати енергії вибуху;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uk-UA" dirty="0"/>
              <a:t>Відповідно до результатів досліджень, встановлено, що при руйнуванні в’язких порід вибухом найкраще використовувати ВР типу </a:t>
            </a:r>
            <a:r>
              <a:rPr lang="uk-UA" dirty="0" err="1"/>
              <a:t>ігданіт</a:t>
            </a:r>
            <a:r>
              <a:rPr lang="uk-UA" dirty="0"/>
              <a:t>, для оптимізації використання енергії вибуху, оскільки приріст об’ємів руйнування в</a:t>
            </a:r>
            <a:r>
              <a:rPr lang="ru-RU" dirty="0"/>
              <a:t>’</a:t>
            </a:r>
            <a:r>
              <a:rPr lang="uk-UA" dirty="0" err="1"/>
              <a:t>язкої</a:t>
            </a:r>
            <a:r>
              <a:rPr lang="uk-UA" dirty="0"/>
              <a:t> гірської породи (амфіболіту)при використанні </a:t>
            </a:r>
            <a:r>
              <a:rPr lang="uk-UA" dirty="0" err="1"/>
              <a:t>Анемікс</a:t>
            </a:r>
            <a:r>
              <a:rPr lang="uk-UA" dirty="0"/>
              <a:t> Р70 складає всього на 23 % більше в порівнянні з грамонітом79/21 та 45 % в порівнянні з </a:t>
            </a:r>
            <a:r>
              <a:rPr lang="uk-UA" dirty="0" err="1"/>
              <a:t>ігданітом</a:t>
            </a:r>
            <a:r>
              <a:rPr lang="uk-UA" dirty="0"/>
              <a:t>, а для порівняння приріст об’єму крихких порід (граніту) становить  79 % в відношенні </a:t>
            </a:r>
            <a:r>
              <a:rPr lang="uk-UA" dirty="0" err="1"/>
              <a:t>Анеміксу</a:t>
            </a:r>
            <a:r>
              <a:rPr lang="uk-UA" dirty="0"/>
              <a:t> Р70 до </a:t>
            </a:r>
            <a:r>
              <a:rPr lang="uk-UA" dirty="0" err="1"/>
              <a:t>грамоніту</a:t>
            </a:r>
            <a:r>
              <a:rPr lang="uk-UA" dirty="0"/>
              <a:t> 79/21 та 90% при відношенні </a:t>
            </a:r>
            <a:r>
              <a:rPr lang="uk-UA" dirty="0" err="1"/>
              <a:t>Анеміксу</a:t>
            </a:r>
            <a:r>
              <a:rPr lang="uk-UA" dirty="0"/>
              <a:t> до </a:t>
            </a:r>
            <a:r>
              <a:rPr lang="uk-UA" dirty="0" err="1"/>
              <a:t>ігданіту</a:t>
            </a:r>
            <a:r>
              <a:rPr lang="uk-UA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0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828800" y="2852738"/>
            <a:ext cx="7315200" cy="1154112"/>
          </a:xfrm>
        </p:spPr>
        <p:txBody>
          <a:bodyPr/>
          <a:lstStyle/>
          <a:p>
            <a:pPr algn="ctr"/>
            <a:r>
              <a:rPr lang="uk-UA" dirty="0" smtClean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61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uk-UA" sz="2700" b="1" dirty="0">
                <a:effectLst/>
              </a:rPr>
              <a:t>Мета </a:t>
            </a:r>
            <a:r>
              <a:rPr lang="uk-UA" sz="2700" b="1" dirty="0" smtClean="0">
                <a:effectLst/>
              </a:rPr>
              <a:t>:</a:t>
            </a:r>
            <a:r>
              <a:rPr lang="uk-UA" sz="2700" dirty="0" smtClean="0">
                <a:effectLst/>
              </a:rPr>
              <a:t> </a:t>
            </a:r>
            <a:r>
              <a:rPr lang="uk-UA" sz="2700" dirty="0">
                <a:effectLst/>
              </a:rPr>
              <a:t>дослідження процесу руйнування </a:t>
            </a:r>
            <a:r>
              <a:rPr lang="uk-UA" sz="2700" dirty="0" smtClean="0">
                <a:effectLst/>
              </a:rPr>
              <a:t>в'язких </a:t>
            </a:r>
            <a:r>
              <a:rPr lang="uk-UA" sz="2700" dirty="0">
                <a:effectLst/>
              </a:rPr>
              <a:t>скельних гірських порід вибухом.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402629"/>
            <a:ext cx="3437656" cy="2230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3600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/>
              <a:t>Для досягнення поставленої мети визначені наступні завдання:</a:t>
            </a:r>
            <a:r>
              <a:rPr lang="ru-RU" dirty="0"/>
              <a:t/>
            </a:r>
            <a:br>
              <a:rPr lang="ru-RU" dirty="0"/>
            </a:br>
            <a:r>
              <a:rPr lang="uk-UA" dirty="0"/>
              <a:t> </a:t>
            </a:r>
            <a:r>
              <a:rPr lang="uk-UA" dirty="0" smtClean="0"/>
              <a:t>- проаналізувати </a:t>
            </a:r>
            <a:r>
              <a:rPr lang="uk-UA" dirty="0"/>
              <a:t>властивості гірських порід, які </a:t>
            </a:r>
            <a:r>
              <a:rPr lang="uk-UA" dirty="0" smtClean="0"/>
              <a:t>впливають на інтенсивність </a:t>
            </a:r>
            <a:r>
              <a:rPr lang="uk-UA" dirty="0"/>
              <a:t>та характер </a:t>
            </a:r>
            <a:r>
              <a:rPr lang="uk-UA" dirty="0" smtClean="0"/>
              <a:t>їх </a:t>
            </a:r>
            <a:r>
              <a:rPr lang="uk-UA" dirty="0"/>
              <a:t>руйнування при динамічних навантаженнях;</a:t>
            </a:r>
            <a:r>
              <a:rPr lang="ru-RU" dirty="0"/>
              <a:t/>
            </a:r>
            <a:br>
              <a:rPr lang="ru-RU" dirty="0"/>
            </a:br>
            <a:r>
              <a:rPr lang="uk-UA" dirty="0"/>
              <a:t> </a:t>
            </a:r>
            <a:r>
              <a:rPr lang="uk-UA" dirty="0" smtClean="0"/>
              <a:t>- виконати </a:t>
            </a:r>
            <a:r>
              <a:rPr lang="uk-UA" dirty="0"/>
              <a:t>аналіз існуючих моделей руйнування гірського масиву вибухом;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- </a:t>
            </a:r>
            <a:r>
              <a:rPr lang="uk-UA" dirty="0" smtClean="0"/>
              <a:t>запропонувати </a:t>
            </a:r>
            <a:r>
              <a:rPr lang="uk-UA" dirty="0"/>
              <a:t>метод розрахунку руйнування в’язких скельних гірських порід </a:t>
            </a:r>
            <a:r>
              <a:rPr lang="uk-UA" dirty="0" smtClean="0"/>
              <a:t>вибухом, </a:t>
            </a:r>
            <a:r>
              <a:rPr lang="uk-UA" dirty="0"/>
              <a:t>який би </a:t>
            </a:r>
            <a:r>
              <a:rPr lang="uk-UA" dirty="0" smtClean="0"/>
              <a:t>враховував, </a:t>
            </a:r>
            <a:r>
              <a:rPr lang="uk-UA" dirty="0"/>
              <a:t>як властивості гірських порід, так і параметри свердловинного </a:t>
            </a:r>
            <a:r>
              <a:rPr lang="uk-UA" dirty="0" smtClean="0"/>
              <a:t>заряду.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58" y="4341603"/>
            <a:ext cx="3600400" cy="2352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09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740080" cy="58052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uk-UA" sz="8800" b="1" dirty="0"/>
              <a:t>Об'єкт досліджень</a:t>
            </a:r>
            <a:r>
              <a:rPr lang="uk-UA" sz="8800" dirty="0"/>
              <a:t> </a:t>
            </a:r>
            <a:r>
              <a:rPr lang="uk-UA" sz="8800" dirty="0" smtClean="0"/>
              <a:t>– </a:t>
            </a:r>
            <a:r>
              <a:rPr lang="uk-UA" sz="8800" dirty="0"/>
              <a:t>руйнування в’язких скельних гірських </a:t>
            </a:r>
            <a:r>
              <a:rPr lang="uk-UA" sz="8800" dirty="0" smtClean="0"/>
              <a:t>порід вибухом.</a:t>
            </a:r>
            <a:endParaRPr lang="ru-RU" sz="8800" dirty="0"/>
          </a:p>
          <a:p>
            <a:pPr marL="0" indent="0">
              <a:buNone/>
            </a:pPr>
            <a:r>
              <a:rPr lang="uk-UA" sz="8800" b="1" dirty="0"/>
              <a:t>Предметом досліджень</a:t>
            </a:r>
            <a:r>
              <a:rPr lang="uk-UA" sz="8800" dirty="0"/>
              <a:t> є напружено-деформований стан в’язкого  гірського масиву при вибуху.</a:t>
            </a:r>
            <a:endParaRPr lang="ru-RU" sz="8800" dirty="0"/>
          </a:p>
          <a:p>
            <a:pPr marL="0" indent="0">
              <a:buNone/>
            </a:pPr>
            <a:r>
              <a:rPr lang="uk-UA" sz="8800" b="1" dirty="0"/>
              <a:t>Методи дослідження.</a:t>
            </a:r>
            <a:r>
              <a:rPr lang="uk-UA" sz="8800" dirty="0"/>
              <a:t> </a:t>
            </a:r>
            <a:r>
              <a:rPr lang="uk-UA" sz="8800" dirty="0" smtClean="0"/>
              <a:t>Для досягнення поставленої мети в роботі використано наступні методи: комплексного аналізу – узагальнення та аналіз досягнень теорії та практики </a:t>
            </a:r>
            <a:r>
              <a:rPr lang="uk-UA" sz="8800" dirty="0"/>
              <a:t>підривних </a:t>
            </a:r>
            <a:r>
              <a:rPr lang="uk-UA" sz="8800" dirty="0" smtClean="0"/>
              <a:t>робіт у </a:t>
            </a:r>
            <a:r>
              <a:rPr lang="uk-UA" sz="8800" dirty="0" err="1" smtClean="0"/>
              <a:t>вязких</a:t>
            </a:r>
            <a:r>
              <a:rPr lang="uk-UA" sz="8800" dirty="0" smtClean="0"/>
              <a:t> скельних масивах; теоретичних досліджень – для наукового </a:t>
            </a:r>
            <a:r>
              <a:rPr lang="uk-UA" sz="8800" dirty="0" err="1" smtClean="0"/>
              <a:t>обгрунтування</a:t>
            </a:r>
            <a:r>
              <a:rPr lang="uk-UA" sz="8800" dirty="0" smtClean="0"/>
              <a:t> ефективності руйнування </a:t>
            </a:r>
            <a:r>
              <a:rPr lang="uk-UA" sz="8800" dirty="0" err="1" smtClean="0"/>
              <a:t>вязких</a:t>
            </a:r>
            <a:r>
              <a:rPr lang="uk-UA" sz="8800" dirty="0" smtClean="0"/>
              <a:t> скельних </a:t>
            </a:r>
            <a:r>
              <a:rPr lang="uk-UA" sz="8800" dirty="0" err="1" smtClean="0"/>
              <a:t>гірсьих</a:t>
            </a:r>
            <a:r>
              <a:rPr lang="uk-UA" sz="8800" dirty="0" smtClean="0"/>
              <a:t> порід; математичне моделювання – для створення мат. моделі дії вибуху </a:t>
            </a:r>
            <a:r>
              <a:rPr lang="uk-UA" sz="8800" dirty="0" err="1" smtClean="0"/>
              <a:t>ствердловинних</a:t>
            </a:r>
            <a:r>
              <a:rPr lang="uk-UA" sz="8800" dirty="0" smtClean="0"/>
              <a:t> зарядів ВР у </a:t>
            </a:r>
            <a:r>
              <a:rPr lang="uk-UA" sz="8800" dirty="0" err="1" smtClean="0"/>
              <a:t>вязкому</a:t>
            </a:r>
            <a:r>
              <a:rPr lang="uk-UA" sz="8800" dirty="0" smtClean="0"/>
              <a:t> скельному масиві; </a:t>
            </a:r>
            <a:r>
              <a:rPr lang="uk-UA" sz="8800" dirty="0" err="1" smtClean="0"/>
              <a:t>статистично-</a:t>
            </a:r>
            <a:r>
              <a:rPr lang="uk-UA" sz="8800" dirty="0" smtClean="0"/>
              <a:t> ймовірнісний і графоаналітичний з застосуванням ПК при обробці даних експериментальних досліджень. </a:t>
            </a:r>
          </a:p>
          <a:p>
            <a:pPr marL="0" indent="0">
              <a:buNone/>
            </a:pPr>
            <a:r>
              <a:rPr lang="uk-UA" sz="8800" b="1" dirty="0" smtClean="0"/>
              <a:t>Практична </a:t>
            </a:r>
            <a:r>
              <a:rPr lang="uk-UA" sz="8800" b="1" dirty="0"/>
              <a:t>значимість отриманих результатів</a:t>
            </a:r>
            <a:r>
              <a:rPr lang="uk-UA" sz="8800" i="1" dirty="0"/>
              <a:t> </a:t>
            </a:r>
            <a:r>
              <a:rPr lang="uk-UA" sz="8800" dirty="0"/>
              <a:t>полягає у обґрунтуванні впливу властивостей вибухівки  на руйнування масиву </a:t>
            </a:r>
            <a:r>
              <a:rPr lang="uk-UA" sz="8800" dirty="0" smtClean="0"/>
              <a:t>в</a:t>
            </a:r>
            <a:r>
              <a:rPr lang="en-US" sz="8800" dirty="0" smtClean="0"/>
              <a:t>’</a:t>
            </a:r>
            <a:r>
              <a:rPr lang="uk-UA" sz="8800" dirty="0" err="1" smtClean="0"/>
              <a:t>язких</a:t>
            </a:r>
            <a:r>
              <a:rPr lang="uk-UA" sz="8800" dirty="0" smtClean="0"/>
              <a:t> </a:t>
            </a:r>
            <a:r>
              <a:rPr lang="uk-UA" sz="8800" dirty="0"/>
              <a:t>гірських порід.</a:t>
            </a:r>
            <a:endParaRPr lang="ru-RU" sz="8800" dirty="0"/>
          </a:p>
          <a:p>
            <a:pPr marL="0" indent="0">
              <a:buNone/>
            </a:pPr>
            <a:r>
              <a:rPr lang="uk-UA" sz="8800" b="1" dirty="0"/>
              <a:t>Практичне значення одержаних результатів:</a:t>
            </a:r>
            <a:endParaRPr lang="ru-RU" sz="8800" dirty="0"/>
          </a:p>
          <a:p>
            <a:pPr marL="0" indent="0">
              <a:buNone/>
            </a:pPr>
            <a:r>
              <a:rPr lang="uk-UA" sz="8800" dirty="0"/>
              <a:t>Розроблена методика підрахунку об’єму зруйнованої гірської породи в залежності від властивостей </a:t>
            </a:r>
            <a:r>
              <a:rPr lang="uk-UA" sz="8800" dirty="0" smtClean="0"/>
              <a:t>порід</a:t>
            </a:r>
          </a:p>
        </p:txBody>
      </p:sp>
    </p:spTree>
    <p:extLst>
      <p:ext uri="{BB962C8B-B14F-4D97-AF65-F5344CB8AC3E}">
        <p14:creationId xmlns:p14="http://schemas.microsoft.com/office/powerpoint/2010/main" val="244751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властивості </a:t>
            </a:r>
            <a:r>
              <a:rPr lang="uk-UA" dirty="0"/>
              <a:t>порід, що впливають на їх руйнування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595240"/>
              </p:ext>
            </p:extLst>
          </p:nvPr>
        </p:nvGraphicFramePr>
        <p:xfrm>
          <a:off x="107504" y="980728"/>
          <a:ext cx="1000911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19621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38200"/>
          </a:xfrm>
        </p:spPr>
        <p:txBody>
          <a:bodyPr>
            <a:noAutofit/>
          </a:bodyPr>
          <a:lstStyle/>
          <a:p>
            <a:r>
              <a:rPr lang="uk-UA" sz="3200" b="1" dirty="0" smtClean="0">
                <a:effectLst/>
              </a:rPr>
              <a:t>моделі </a:t>
            </a:r>
            <a:r>
              <a:rPr lang="ru-RU" sz="3200" b="1" dirty="0" err="1" smtClean="0">
                <a:effectLst/>
              </a:rPr>
              <a:t>руйнування</a:t>
            </a:r>
            <a:r>
              <a:rPr lang="ru-RU" sz="3200" b="1" dirty="0" smtClean="0">
                <a:effectLst/>
              </a:rPr>
              <a:t> </a:t>
            </a:r>
            <a:r>
              <a:rPr lang="uk-UA" sz="3200" b="1" dirty="0">
                <a:effectLst/>
              </a:rPr>
              <a:t>гірських порід вибухом</a:t>
            </a:r>
            <a:endParaRPr lang="ru-RU" sz="3200" dirty="0">
              <a:effectLst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76792"/>
              </p:ext>
            </p:extLst>
          </p:nvPr>
        </p:nvGraphicFramePr>
        <p:xfrm>
          <a:off x="304800" y="980728"/>
          <a:ext cx="1024386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5451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52" y="332658"/>
            <a:ext cx="8712968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dirty="0" err="1" smtClean="0">
                <a:effectLst/>
              </a:rPr>
              <a:t>МАтематичне</a:t>
            </a:r>
            <a:r>
              <a:rPr lang="uk-UA" sz="2800" dirty="0" smtClean="0">
                <a:effectLst/>
              </a:rPr>
              <a:t> </a:t>
            </a:r>
            <a:r>
              <a:rPr lang="uk-UA" sz="2800" dirty="0">
                <a:effectLst/>
              </a:rPr>
              <a:t>моделювання дії вибуху в пружному середовищі</a:t>
            </a:r>
            <a:br>
              <a:rPr lang="uk-UA" sz="2800" dirty="0">
                <a:effectLst/>
              </a:rPr>
            </a:br>
            <a:endParaRPr lang="uk-UA" sz="28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4294967295"/>
          </p:nvPr>
        </p:nvSpPr>
        <p:spPr>
          <a:xfrm>
            <a:off x="251520" y="1124745"/>
            <a:ext cx="8568952" cy="554461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sz="2000" dirty="0"/>
              <a:t>Процес розповсюдження хвиль напружень в масиві гірських порід зазвичай описується лінійною теорією пружності, оскільки вона дозволяє достатньо точно встановити головні особливості поширення цих хвиль в природних матеріалах.</a:t>
            </a:r>
          </a:p>
          <a:p>
            <a:pPr marL="0" indent="0">
              <a:buNone/>
            </a:pPr>
            <a:r>
              <a:rPr lang="uk-UA" sz="2000" dirty="0"/>
              <a:t>Для розв’язання просторових задач про розповсюдження хвиль напружень, утворених при вибуху подовжених зарядів ВР в роботі </a:t>
            </a:r>
            <a:r>
              <a:rPr lang="uk-UA" sz="2000" dirty="0" smtClean="0"/>
              <a:t>пропонується </a:t>
            </a:r>
            <a:r>
              <a:rPr lang="uk-UA" sz="2000" dirty="0"/>
              <a:t>розрахункова схема основою якої є теорія </a:t>
            </a:r>
            <a:r>
              <a:rPr lang="uk-UA" sz="2000" dirty="0" smtClean="0"/>
              <a:t>пружності, </a:t>
            </a:r>
            <a:r>
              <a:rPr lang="uk-UA" sz="2000" dirty="0"/>
              <a:t>в якій хвильові рівняння руху середовища мають вигляд</a:t>
            </a:r>
            <a:r>
              <a:rPr lang="uk-UA" sz="20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uk-UA" dirty="0"/>
          </a:p>
          <a:p>
            <a:pPr>
              <a:buFont typeface="Wingdings" panose="05000000000000000000" pitchFamily="2" charset="2"/>
              <a:buChar char="Ø"/>
            </a:pPr>
            <a:endParaRPr lang="uk-UA" dirty="0" smtClean="0"/>
          </a:p>
          <a:p>
            <a:pPr>
              <a:buFont typeface="Wingdings" panose="05000000000000000000" pitchFamily="2" charset="2"/>
              <a:buChar char="Ø"/>
            </a:pPr>
            <a:endParaRPr lang="uk-UA" dirty="0"/>
          </a:p>
          <a:p>
            <a:pPr marL="0" indent="0" algn="r">
              <a:buNone/>
            </a:pPr>
            <a:endParaRPr lang="uk-UA" dirty="0" smtClean="0"/>
          </a:p>
          <a:p>
            <a:pPr>
              <a:buFont typeface="Wingdings" panose="05000000000000000000" pitchFamily="2" charset="2"/>
              <a:buChar char="Ø"/>
            </a:pPr>
            <a:endParaRPr lang="uk-UA" sz="1400" dirty="0" smtClean="0"/>
          </a:p>
          <a:p>
            <a:pPr>
              <a:buFont typeface="Wingdings" panose="05000000000000000000" pitchFamily="2" charset="2"/>
              <a:buChar char="Ø"/>
            </a:pPr>
            <a:endParaRPr lang="uk-UA" sz="1400" dirty="0"/>
          </a:p>
          <a:p>
            <a:pPr>
              <a:buFont typeface="Wingdings" panose="05000000000000000000" pitchFamily="2" charset="2"/>
              <a:buChar char="Ø"/>
            </a:pPr>
            <a:endParaRPr lang="uk-UA" sz="1400" dirty="0" smtClean="0"/>
          </a:p>
          <a:p>
            <a:pPr marL="0" indent="0">
              <a:buNone/>
            </a:pPr>
            <a:r>
              <a:rPr lang="uk-UA" sz="1400" dirty="0" smtClean="0"/>
              <a:t>де </a:t>
            </a:r>
            <a:r>
              <a:rPr lang="uk-UA" sz="1400" i="1" dirty="0"/>
              <a:t>r</a:t>
            </a:r>
            <a:r>
              <a:rPr lang="uk-UA" sz="1400" dirty="0"/>
              <a:t> – радіальна координата; </a:t>
            </a:r>
            <a:r>
              <a:rPr lang="uk-UA" sz="1400" i="1" dirty="0"/>
              <a:t>z</a:t>
            </a:r>
            <a:r>
              <a:rPr lang="uk-UA" sz="1400" dirty="0"/>
              <a:t> – осьова координата; </a:t>
            </a:r>
            <a:r>
              <a:rPr lang="uk-UA" sz="1400" i="1" dirty="0"/>
              <a:t>t</a:t>
            </a:r>
            <a:r>
              <a:rPr lang="uk-UA" sz="1400" dirty="0"/>
              <a:t> – час; </a:t>
            </a:r>
            <a:r>
              <a:rPr lang="uk-UA" sz="1400" i="1" dirty="0" err="1"/>
              <a:t>c</a:t>
            </a:r>
            <a:r>
              <a:rPr lang="uk-UA" sz="1400" i="1" baseline="-25000" dirty="0" err="1"/>
              <a:t>l</a:t>
            </a:r>
            <a:r>
              <a:rPr lang="uk-UA" sz="1400" dirty="0"/>
              <a:t> – швидкість поширення поздовжніх хвиль у породі; </a:t>
            </a:r>
            <a:r>
              <a:rPr lang="uk-UA" sz="1400" i="1" dirty="0" err="1"/>
              <a:t>c</a:t>
            </a:r>
            <a:r>
              <a:rPr lang="uk-UA" sz="1400" i="1" baseline="-25000" dirty="0" err="1"/>
              <a:t>t</a:t>
            </a:r>
            <a:r>
              <a:rPr lang="uk-UA" sz="1400" dirty="0"/>
              <a:t> – швидкість поширення поперечних хвиль у породі; , </a:t>
            </a:r>
            <a:r>
              <a:rPr lang="uk-UA" sz="1400" dirty="0">
                <a:sym typeface="Symbol"/>
              </a:rPr>
              <a:t></a:t>
            </a:r>
            <a:r>
              <a:rPr lang="uk-UA" sz="1400" dirty="0"/>
              <a:t> і </a:t>
            </a:r>
            <a:r>
              <a:rPr lang="uk-UA" sz="1400" dirty="0">
                <a:sym typeface="Symbol"/>
              </a:rPr>
              <a:t></a:t>
            </a:r>
            <a:r>
              <a:rPr lang="uk-UA" sz="1400" dirty="0" smtClean="0"/>
              <a:t> </a:t>
            </a:r>
            <a:r>
              <a:rPr lang="uk-UA" sz="1400" dirty="0"/>
              <a:t>– хвильові потенціали.</a:t>
            </a:r>
          </a:p>
          <a:p>
            <a:endParaRPr lang="uk-UA" dirty="0" smtClean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0" y="3789042"/>
            <a:ext cx="604679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17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sz="quarter" idx="4294967295"/>
          </p:nvPr>
        </p:nvSpPr>
        <p:spPr>
          <a:xfrm>
            <a:off x="395536" y="260648"/>
            <a:ext cx="8424936" cy="626469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/>
              <a:t>Оскільки масив гірських порід до вибуху перебував у стані спокою, то початкові умови мають </a:t>
            </a:r>
            <a:r>
              <a:rPr lang="uk-UA" dirty="0" smtClean="0"/>
              <a:t>вигляд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Граничними </a:t>
            </a:r>
            <a:r>
              <a:rPr lang="uk-UA" dirty="0"/>
              <a:t>умовами при вибуху подовженого заряду ВР є</a:t>
            </a:r>
            <a:r>
              <a:rPr lang="uk-UA" dirty="0" smtClean="0"/>
              <a:t>:</a:t>
            </a:r>
          </a:p>
          <a:p>
            <a:endParaRPr lang="uk-UA" dirty="0"/>
          </a:p>
          <a:p>
            <a:pPr marL="45720" indent="0" algn="r">
              <a:buNone/>
            </a:pPr>
            <a:endParaRPr lang="uk-UA" dirty="0"/>
          </a:p>
          <a:p>
            <a:pPr algn="r"/>
            <a:endParaRPr lang="uk-UA" dirty="0" smtClean="0"/>
          </a:p>
          <a:p>
            <a:pPr algn="r"/>
            <a:endParaRPr lang="uk-UA" dirty="0"/>
          </a:p>
          <a:p>
            <a:pPr algn="r"/>
            <a:endParaRPr lang="uk-UA" dirty="0" smtClean="0"/>
          </a:p>
          <a:p>
            <a:endParaRPr lang="uk-UA" sz="1500" dirty="0" smtClean="0"/>
          </a:p>
          <a:p>
            <a:pPr marL="0" indent="0">
              <a:buNone/>
            </a:pPr>
            <a:r>
              <a:rPr lang="uk-UA" sz="1500" dirty="0" smtClean="0"/>
              <a:t>де </a:t>
            </a:r>
            <a:r>
              <a:rPr lang="uk-UA" sz="1500" i="1" dirty="0"/>
              <a:t>P(z, t)</a:t>
            </a:r>
            <a:r>
              <a:rPr lang="uk-UA" sz="1500" dirty="0"/>
              <a:t> – тиск на стінки зарядної порожнини в цей момент часу.</a:t>
            </a:r>
          </a:p>
          <a:p>
            <a:pPr marL="0" indent="0">
              <a:buNone/>
            </a:pPr>
            <a:r>
              <a:rPr lang="uk-UA" dirty="0"/>
              <a:t>Остання умова в </a:t>
            </a:r>
            <a:r>
              <a:rPr lang="uk-UA" dirty="0" smtClean="0"/>
              <a:t>означає</a:t>
            </a:r>
            <a:r>
              <a:rPr lang="uk-UA" dirty="0"/>
              <a:t>, що на земній поверхні </a:t>
            </a:r>
            <a:r>
              <a:rPr lang="uk-UA" dirty="0" smtClean="0"/>
              <a:t>дотичні </a:t>
            </a:r>
            <a:r>
              <a:rPr lang="uk-UA" dirty="0"/>
              <a:t>напруження дорівнюють нулю.</a:t>
            </a:r>
          </a:p>
          <a:p>
            <a:pPr marL="0" indent="0">
              <a:buNone/>
            </a:pPr>
            <a:r>
              <a:rPr lang="uk-UA" dirty="0"/>
              <a:t>Таким чином, маємо задачу Коші – систему гіперболічних рівнянь </a:t>
            </a:r>
            <a:r>
              <a:rPr lang="uk-UA" dirty="0" smtClean="0"/>
              <a:t>з </a:t>
            </a:r>
            <a:r>
              <a:rPr lang="uk-UA" dirty="0"/>
              <a:t>початковими </a:t>
            </a:r>
            <a:r>
              <a:rPr lang="uk-UA" dirty="0" smtClean="0"/>
              <a:t>і граничними умовами</a:t>
            </a:r>
            <a:r>
              <a:rPr lang="uk-UA" dirty="0"/>
              <a:t>.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52" y="1196754"/>
            <a:ext cx="2808312" cy="151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01009"/>
            <a:ext cx="2736304" cy="13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45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sz="quarter" idx="4294967295"/>
          </p:nvPr>
        </p:nvSpPr>
        <p:spPr>
          <a:xfrm>
            <a:off x="179512" y="1124745"/>
            <a:ext cx="8784976" cy="5544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Для </a:t>
            </a:r>
            <a:r>
              <a:rPr lang="uk-UA" sz="2400" dirty="0"/>
              <a:t>визначення параметрів хвиль, що виникають на границі розділу середовищ, користуються залежностями між характеристиками детонаційної та ударної хвиль у середовищі, що граничить із </a:t>
            </a:r>
            <a:r>
              <a:rPr lang="uk-UA" sz="2400" dirty="0" err="1"/>
              <a:t>детонуючою</a:t>
            </a:r>
            <a:r>
              <a:rPr lang="uk-UA" sz="2400" dirty="0"/>
              <a:t> ВР. Додатковою умовою, що визначає це рішення, є рівність тисків і масових швидкостей по обидві сторони границі розділу.</a:t>
            </a:r>
          </a:p>
          <a:p>
            <a:pPr marL="0" indent="0">
              <a:buNone/>
            </a:pPr>
            <a:r>
              <a:rPr lang="uk-UA" sz="2400" dirty="0"/>
              <a:t>При нормальному падінні детонаційної хвилі на границю розділу заряд – </a:t>
            </a:r>
            <a:r>
              <a:rPr lang="uk-UA" sz="2400" dirty="0" smtClean="0"/>
              <a:t>середовище, залежність</a:t>
            </a:r>
            <a:r>
              <a:rPr lang="uk-UA" sz="2400" dirty="0"/>
              <a:t>, що зв'язує тиск у середовищі з тиском детонації, визначається співвідношенням </a:t>
            </a:r>
            <a:r>
              <a:rPr lang="uk-UA" sz="2400" dirty="0" smtClean="0"/>
              <a:t>імпедансів</a:t>
            </a:r>
          </a:p>
          <a:p>
            <a:endParaRPr lang="uk-UA" sz="2000" dirty="0"/>
          </a:p>
          <a:p>
            <a:endParaRPr lang="uk-UA" sz="2000" dirty="0" smtClean="0"/>
          </a:p>
          <a:p>
            <a:endParaRPr lang="uk-UA" sz="2000" dirty="0" smtClean="0"/>
          </a:p>
          <a:p>
            <a:pPr marL="0" indent="0" algn="r">
              <a:buNone/>
            </a:pPr>
            <a:r>
              <a:rPr lang="uk-UA" sz="2000" dirty="0" smtClean="0"/>
              <a:t>(8)</a:t>
            </a:r>
            <a:endParaRPr lang="uk-UA" sz="2000" dirty="0"/>
          </a:p>
          <a:p>
            <a:endParaRPr lang="uk-U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73"/>
          <a:stretch/>
        </p:blipFill>
        <p:spPr bwMode="auto">
          <a:xfrm>
            <a:off x="3203848" y="5229201"/>
            <a:ext cx="2592888" cy="11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7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58" y="332656"/>
            <a:ext cx="8686800" cy="838200"/>
          </a:xfrm>
        </p:spPr>
        <p:txBody>
          <a:bodyPr>
            <a:normAutofit/>
          </a:bodyPr>
          <a:lstStyle/>
          <a:p>
            <a:r>
              <a:rPr lang="uk-UA" sz="2800" i="1" dirty="0">
                <a:effectLst/>
              </a:rPr>
              <a:t>Фізико механічні властивості гірських порід</a:t>
            </a:r>
            <a:endParaRPr lang="ru-RU" sz="2800" dirty="0">
              <a:effectLst/>
            </a:endParaRPr>
          </a:p>
        </p:txBody>
      </p:sp>
      <p:pic>
        <p:nvPicPr>
          <p:cNvPr id="1027" name="Picture 3" descr="C:\Users\eaSy\Desktop\Безымянный4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68760"/>
            <a:ext cx="889589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9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</TotalTime>
  <Words>686</Words>
  <Application>Microsoft Office PowerPoint</Application>
  <PresentationFormat>Экран (4:3)</PresentationFormat>
  <Paragraphs>80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Трек</vt:lpstr>
      <vt:lpstr>1_Трек</vt:lpstr>
      <vt:lpstr>Обгрунтування методу для ефективного керування при руйнуванні вязких скельних гірських порід </vt:lpstr>
      <vt:lpstr>Мета : дослідження процесу руйнування в'язких скельних гірських порід вибухом.  </vt:lpstr>
      <vt:lpstr>Презентация PowerPoint</vt:lpstr>
      <vt:lpstr>властивості порід, що впливають на їх руйнування</vt:lpstr>
      <vt:lpstr>моделі руйнування гірських порід вибухом</vt:lpstr>
      <vt:lpstr>МАтематичне моделювання дії вибуху в пружному середовищі </vt:lpstr>
      <vt:lpstr>Презентация PowerPoint</vt:lpstr>
      <vt:lpstr>Презентация PowerPoint</vt:lpstr>
      <vt:lpstr>Фізико механічні властивості гірських порід</vt:lpstr>
      <vt:lpstr>ВР, які використовуються в даних дослідженнях</vt:lpstr>
      <vt:lpstr>Програма розрахунку впливу ВР на гірський масив </vt:lpstr>
      <vt:lpstr>Презентация PowerPoint</vt:lpstr>
      <vt:lpstr>Підривання порід Ігданітом </vt:lpstr>
      <vt:lpstr>Підривання порід Грамонітом 79/21 </vt:lpstr>
      <vt:lpstr>Підривання порід Анеміксом Р70 </vt:lpstr>
      <vt:lpstr>Порівняльна гістограма дії вибуху різних ВР на гірські породи</vt:lpstr>
      <vt:lpstr>Гістограма процентного відношення покращення обємів руйнування різними ВР</vt:lpstr>
      <vt:lpstr>Висновки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 роботи</dc:title>
  <dc:creator>eaSy</dc:creator>
  <cp:lastModifiedBy>eaSy</cp:lastModifiedBy>
  <cp:revision>107</cp:revision>
  <dcterms:created xsi:type="dcterms:W3CDTF">2015-06-04T06:38:35Z</dcterms:created>
  <dcterms:modified xsi:type="dcterms:W3CDTF">2015-06-19T16:10:30Z</dcterms:modified>
</cp:coreProperties>
</file>