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9" r:id="rId3"/>
    <p:sldId id="264" r:id="rId4"/>
    <p:sldId id="257" r:id="rId5"/>
    <p:sldId id="271" r:id="rId6"/>
    <p:sldId id="265" r:id="rId7"/>
    <p:sldId id="266" r:id="rId8"/>
    <p:sldId id="267" r:id="rId9"/>
    <p:sldId id="268" r:id="rId10"/>
    <p:sldId id="269" r:id="rId11"/>
    <p:sldId id="270" r:id="rId12"/>
    <p:sldId id="262"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456" autoAdjust="0"/>
    <p:restoredTop sz="94660"/>
  </p:normalViewPr>
  <p:slideViewPr>
    <p:cSldViewPr snapToGrid="0">
      <p:cViewPr>
        <p:scale>
          <a:sx n="66" d="100"/>
          <a:sy n="66" d="100"/>
        </p:scale>
        <p:origin x="-186"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7461C0B-7B0A-4439-9D20-3DEC988BCA09}" type="datetimeFigureOut">
              <a:rPr lang="en-US" smtClean="0"/>
              <a:t>5/20/2019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53A4D9-E3B4-4060-9577-3BEE9CC74C4D}" type="slidenum">
              <a:rPr lang="en-US" smtClean="0"/>
              <a:t>‹#›</a:t>
            </a:fld>
            <a:endParaRPr lang="en-US"/>
          </a:p>
        </p:txBody>
      </p:sp>
    </p:spTree>
    <p:extLst>
      <p:ext uri="{BB962C8B-B14F-4D97-AF65-F5344CB8AC3E}">
        <p14:creationId xmlns:p14="http://schemas.microsoft.com/office/powerpoint/2010/main" val="17152283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37461C0B-7B0A-4439-9D20-3DEC988BCA09}" type="datetimeFigureOut">
              <a:rPr lang="en-US" smtClean="0"/>
              <a:t>5/20/2019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53A4D9-E3B4-4060-9577-3BEE9CC74C4D}" type="slidenum">
              <a:rPr lang="en-US" smtClean="0"/>
              <a:t>‹#›</a:t>
            </a:fld>
            <a:endParaRPr lang="en-US"/>
          </a:p>
        </p:txBody>
      </p:sp>
    </p:spTree>
    <p:extLst>
      <p:ext uri="{BB962C8B-B14F-4D97-AF65-F5344CB8AC3E}">
        <p14:creationId xmlns:p14="http://schemas.microsoft.com/office/powerpoint/2010/main" val="24131213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37461C0B-7B0A-4439-9D20-3DEC988BCA09}" type="datetimeFigureOut">
              <a:rPr lang="en-US" smtClean="0"/>
              <a:t>5/20/2019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53A4D9-E3B4-4060-9577-3BEE9CC74C4D}" type="slidenum">
              <a:rPr lang="en-US" smtClean="0"/>
              <a:t>‹#›</a:t>
            </a:fld>
            <a:endParaRPr lang="en-US"/>
          </a:p>
        </p:txBody>
      </p:sp>
    </p:spTree>
    <p:extLst>
      <p:ext uri="{BB962C8B-B14F-4D97-AF65-F5344CB8AC3E}">
        <p14:creationId xmlns:p14="http://schemas.microsoft.com/office/powerpoint/2010/main" val="14610719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37461C0B-7B0A-4439-9D20-3DEC988BCA09}" type="datetimeFigureOut">
              <a:rPr lang="en-US" smtClean="0"/>
              <a:t>5/20/2019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53A4D9-E3B4-4060-9577-3BEE9CC74C4D}"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952924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7461C0B-7B0A-4439-9D20-3DEC988BCA09}" type="datetimeFigureOut">
              <a:rPr lang="en-US" smtClean="0"/>
              <a:t>5/20/2019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53A4D9-E3B4-4060-9577-3BEE9CC74C4D}" type="slidenum">
              <a:rPr lang="en-US" smtClean="0"/>
              <a:t>‹#›</a:t>
            </a:fld>
            <a:endParaRPr lang="en-US"/>
          </a:p>
        </p:txBody>
      </p:sp>
    </p:spTree>
    <p:extLst>
      <p:ext uri="{BB962C8B-B14F-4D97-AF65-F5344CB8AC3E}">
        <p14:creationId xmlns:p14="http://schemas.microsoft.com/office/powerpoint/2010/main" val="37555097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7461C0B-7B0A-4439-9D20-3DEC988BCA09}" type="datetimeFigureOut">
              <a:rPr lang="en-US" smtClean="0"/>
              <a:t>5/20/2019</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53A4D9-E3B4-4060-9577-3BEE9CC74C4D}" type="slidenum">
              <a:rPr lang="en-US" smtClean="0"/>
              <a:t>‹#›</a:t>
            </a:fld>
            <a:endParaRPr lang="en-US"/>
          </a:p>
        </p:txBody>
      </p:sp>
    </p:spTree>
    <p:extLst>
      <p:ext uri="{BB962C8B-B14F-4D97-AF65-F5344CB8AC3E}">
        <p14:creationId xmlns:p14="http://schemas.microsoft.com/office/powerpoint/2010/main" val="257036973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7461C0B-7B0A-4439-9D20-3DEC988BCA09}" type="datetimeFigureOut">
              <a:rPr lang="en-US" smtClean="0"/>
              <a:t>5/20/2019</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53A4D9-E3B4-4060-9577-3BEE9CC74C4D}" type="slidenum">
              <a:rPr lang="en-US" smtClean="0"/>
              <a:t>‹#›</a:t>
            </a:fld>
            <a:endParaRPr lang="en-US"/>
          </a:p>
        </p:txBody>
      </p:sp>
    </p:spTree>
    <p:extLst>
      <p:ext uri="{BB962C8B-B14F-4D97-AF65-F5344CB8AC3E}">
        <p14:creationId xmlns:p14="http://schemas.microsoft.com/office/powerpoint/2010/main" val="9716139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7461C0B-7B0A-4439-9D20-3DEC988BCA09}" type="datetimeFigureOut">
              <a:rPr lang="en-US" smtClean="0"/>
              <a:t>5/20/2019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53A4D9-E3B4-4060-9577-3BEE9CC74C4D}" type="slidenum">
              <a:rPr lang="en-US" smtClean="0"/>
              <a:t>‹#›</a:t>
            </a:fld>
            <a:endParaRPr lang="en-US"/>
          </a:p>
        </p:txBody>
      </p:sp>
    </p:spTree>
    <p:extLst>
      <p:ext uri="{BB962C8B-B14F-4D97-AF65-F5344CB8AC3E}">
        <p14:creationId xmlns:p14="http://schemas.microsoft.com/office/powerpoint/2010/main" val="216353573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7461C0B-7B0A-4439-9D20-3DEC988BCA09}" type="datetimeFigureOut">
              <a:rPr lang="en-US" smtClean="0"/>
              <a:t>5/20/2019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53A4D9-E3B4-4060-9577-3BEE9CC74C4D}" type="slidenum">
              <a:rPr lang="en-US" smtClean="0"/>
              <a:t>‹#›</a:t>
            </a:fld>
            <a:endParaRPr lang="en-US"/>
          </a:p>
        </p:txBody>
      </p:sp>
    </p:spTree>
    <p:extLst>
      <p:ext uri="{BB962C8B-B14F-4D97-AF65-F5344CB8AC3E}">
        <p14:creationId xmlns:p14="http://schemas.microsoft.com/office/powerpoint/2010/main" val="944273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37461C0B-7B0A-4439-9D20-3DEC988BCA09}" type="datetimeFigureOut">
              <a:rPr lang="en-US" smtClean="0"/>
              <a:t>5/20/2019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53A4D9-E3B4-4060-9577-3BEE9CC74C4D}" type="slidenum">
              <a:rPr lang="en-US" smtClean="0"/>
              <a:t>‹#›</a:t>
            </a:fld>
            <a:endParaRPr lang="en-US"/>
          </a:p>
        </p:txBody>
      </p:sp>
    </p:spTree>
    <p:extLst>
      <p:ext uri="{BB962C8B-B14F-4D97-AF65-F5344CB8AC3E}">
        <p14:creationId xmlns:p14="http://schemas.microsoft.com/office/powerpoint/2010/main" val="17447742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7461C0B-7B0A-4439-9D20-3DEC988BCA09}" type="datetimeFigureOut">
              <a:rPr lang="en-US" smtClean="0"/>
              <a:t>5/20/2019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53A4D9-E3B4-4060-9577-3BEE9CC74C4D}" type="slidenum">
              <a:rPr lang="en-US" smtClean="0"/>
              <a:t>‹#›</a:t>
            </a:fld>
            <a:endParaRPr lang="en-US"/>
          </a:p>
        </p:txBody>
      </p:sp>
    </p:spTree>
    <p:extLst>
      <p:ext uri="{BB962C8B-B14F-4D97-AF65-F5344CB8AC3E}">
        <p14:creationId xmlns:p14="http://schemas.microsoft.com/office/powerpoint/2010/main" val="11399581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7461C0B-7B0A-4439-9D20-3DEC988BCA09}" type="datetimeFigureOut">
              <a:rPr lang="en-US" smtClean="0"/>
              <a:t>5/20/2019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53A4D9-E3B4-4060-9577-3BEE9CC74C4D}" type="slidenum">
              <a:rPr lang="en-US" smtClean="0"/>
              <a:t>‹#›</a:t>
            </a:fld>
            <a:endParaRPr lang="en-US"/>
          </a:p>
        </p:txBody>
      </p:sp>
    </p:spTree>
    <p:extLst>
      <p:ext uri="{BB962C8B-B14F-4D97-AF65-F5344CB8AC3E}">
        <p14:creationId xmlns:p14="http://schemas.microsoft.com/office/powerpoint/2010/main" val="19213937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7461C0B-7B0A-4439-9D20-3DEC988BCA09}" type="datetimeFigureOut">
              <a:rPr lang="en-US" smtClean="0"/>
              <a:t>5/20/2019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F53A4D9-E3B4-4060-9577-3BEE9CC74C4D}" type="slidenum">
              <a:rPr lang="en-US" smtClean="0"/>
              <a:t>‹#›</a:t>
            </a:fld>
            <a:endParaRPr lang="en-US"/>
          </a:p>
        </p:txBody>
      </p:sp>
    </p:spTree>
    <p:extLst>
      <p:ext uri="{BB962C8B-B14F-4D97-AF65-F5344CB8AC3E}">
        <p14:creationId xmlns:p14="http://schemas.microsoft.com/office/powerpoint/2010/main" val="30872610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37461C0B-7B0A-4439-9D20-3DEC988BCA09}" type="datetimeFigureOut">
              <a:rPr lang="en-US" smtClean="0"/>
              <a:t>5/20/2019</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6F53A4D9-E3B4-4060-9577-3BEE9CC74C4D}" type="slidenum">
              <a:rPr lang="en-US" smtClean="0"/>
              <a:t>‹#›</a:t>
            </a:fld>
            <a:endParaRPr lang="en-US"/>
          </a:p>
        </p:txBody>
      </p:sp>
    </p:spTree>
    <p:extLst>
      <p:ext uri="{BB962C8B-B14F-4D97-AF65-F5344CB8AC3E}">
        <p14:creationId xmlns:p14="http://schemas.microsoft.com/office/powerpoint/2010/main" val="14292413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37461C0B-7B0A-4439-9D20-3DEC988BCA09}" type="datetimeFigureOut">
              <a:rPr lang="en-US" smtClean="0"/>
              <a:t>5/20/2019</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6F53A4D9-E3B4-4060-9577-3BEE9CC74C4D}" type="slidenum">
              <a:rPr lang="en-US" smtClean="0"/>
              <a:t>‹#›</a:t>
            </a:fld>
            <a:endParaRPr lang="en-US"/>
          </a:p>
        </p:txBody>
      </p:sp>
    </p:spTree>
    <p:extLst>
      <p:ext uri="{BB962C8B-B14F-4D97-AF65-F5344CB8AC3E}">
        <p14:creationId xmlns:p14="http://schemas.microsoft.com/office/powerpoint/2010/main" val="485071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7" name="Date Placeholder 4"/>
          <p:cNvSpPr>
            <a:spLocks noGrp="1"/>
          </p:cNvSpPr>
          <p:nvPr>
            <p:ph type="dt" sz="half" idx="10"/>
          </p:nvPr>
        </p:nvSpPr>
        <p:spPr/>
        <p:txBody>
          <a:bodyPr/>
          <a:lstStyle/>
          <a:p>
            <a:fld id="{37461C0B-7B0A-4439-9D20-3DEC988BCA09}" type="datetimeFigureOut">
              <a:rPr lang="en-US" smtClean="0"/>
              <a:t>5/20/2019</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6F53A4D9-E3B4-4060-9577-3BEE9CC74C4D}" type="slidenum">
              <a:rPr lang="en-US" smtClean="0"/>
              <a:t>‹#›</a:t>
            </a:fld>
            <a:endParaRPr lang="en-US"/>
          </a:p>
        </p:txBody>
      </p:sp>
    </p:spTree>
    <p:extLst>
      <p:ext uri="{BB962C8B-B14F-4D97-AF65-F5344CB8AC3E}">
        <p14:creationId xmlns:p14="http://schemas.microsoft.com/office/powerpoint/2010/main" val="38120969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37461C0B-7B0A-4439-9D20-3DEC988BCA09}" type="datetimeFigureOut">
              <a:rPr lang="en-US" smtClean="0"/>
              <a:t>5/20/2019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53A4D9-E3B4-4060-9577-3BEE9CC74C4D}" type="slidenum">
              <a:rPr lang="en-US" smtClean="0"/>
              <a:t>‹#›</a:t>
            </a:fld>
            <a:endParaRPr lang="en-US"/>
          </a:p>
        </p:txBody>
      </p:sp>
    </p:spTree>
    <p:extLst>
      <p:ext uri="{BB962C8B-B14F-4D97-AF65-F5344CB8AC3E}">
        <p14:creationId xmlns:p14="http://schemas.microsoft.com/office/powerpoint/2010/main" val="22145387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37461C0B-7B0A-4439-9D20-3DEC988BCA09}" type="datetimeFigureOut">
              <a:rPr lang="en-US" smtClean="0"/>
              <a:t>5/20/2019</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6F53A4D9-E3B4-4060-9577-3BEE9CC74C4D}" type="slidenum">
              <a:rPr lang="en-US" smtClean="0"/>
              <a:t>‹#›</a:t>
            </a:fld>
            <a:endParaRPr lang="en-US"/>
          </a:p>
        </p:txBody>
      </p:sp>
    </p:spTree>
    <p:extLst>
      <p:ext uri="{BB962C8B-B14F-4D97-AF65-F5344CB8AC3E}">
        <p14:creationId xmlns:p14="http://schemas.microsoft.com/office/powerpoint/2010/main" val="245962234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www.dbta.com/Columns/Applications-Insight/Eventual-Consistency-73004.aspx" TargetMode="External"/><Relationship Id="rId2" Type="http://schemas.openxmlformats.org/officeDocument/2006/relationships/hyperlink" Target="https://slideplayer.com/slide/7720997/"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4487" y="1217467"/>
            <a:ext cx="12371340" cy="3329581"/>
          </a:xfrm>
        </p:spPr>
        <p:txBody>
          <a:bodyPr/>
          <a:lstStyle/>
          <a:p>
            <a:pPr algn="ctr"/>
            <a:r>
              <a:rPr lang="en-US" dirty="0" smtClean="0"/>
              <a:t>Consistency in Database Systems Illustrated with NRW Notation</a:t>
            </a:r>
            <a:endParaRPr lang="en-US" dirty="0"/>
          </a:p>
        </p:txBody>
      </p:sp>
    </p:spTree>
    <p:extLst>
      <p:ext uri="{BB962C8B-B14F-4D97-AF65-F5344CB8AC3E}">
        <p14:creationId xmlns:p14="http://schemas.microsoft.com/office/powerpoint/2010/main" val="380653410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 easy way to remember NRW</a:t>
            </a:r>
            <a:endParaRPr lang="en-US" dirty="0"/>
          </a:p>
        </p:txBody>
      </p:sp>
      <p:sp>
        <p:nvSpPr>
          <p:cNvPr id="4" name="Content Placeholder 3"/>
          <p:cNvSpPr>
            <a:spLocks noGrp="1"/>
          </p:cNvSpPr>
          <p:nvPr>
            <p:ph idx="1"/>
          </p:nvPr>
        </p:nvSpPr>
        <p:spPr/>
        <p:txBody>
          <a:bodyPr/>
          <a:lstStyle/>
          <a:p>
            <a:r>
              <a:rPr lang="en-US" dirty="0"/>
              <a:t>When Read or Write are 1 and the other two variables are the same, the unpaired (variable with 1) is the optimized pillar </a:t>
            </a:r>
          </a:p>
          <a:p>
            <a:pPr lvl="1">
              <a:buFont typeface="Wingdings" panose="05000000000000000000" pitchFamily="2" charset="2"/>
              <a:buChar char="§"/>
            </a:pPr>
            <a:r>
              <a:rPr lang="en-US" dirty="0"/>
              <a:t>will always be “read/write optimized </a:t>
            </a:r>
            <a:r>
              <a:rPr lang="en-US" u="sng" dirty="0"/>
              <a:t>strong</a:t>
            </a:r>
            <a:r>
              <a:rPr lang="en-US" dirty="0"/>
              <a:t> consistency”, since 1+x is always &gt; x</a:t>
            </a:r>
          </a:p>
          <a:p>
            <a:endParaRPr lang="en-US" dirty="0" smtClean="0"/>
          </a:p>
          <a:p>
            <a:pPr marL="0" indent="0">
              <a:buNone/>
            </a:pPr>
            <a:r>
              <a:rPr lang="en-US" dirty="0" smtClean="0"/>
              <a:t>So, once more, what is the answer to this question: </a:t>
            </a:r>
            <a:br>
              <a:rPr lang="en-US" dirty="0" smtClean="0"/>
            </a:br>
            <a:r>
              <a:rPr lang="en-US" dirty="0" smtClean="0"/>
              <a:t>Let R = 3, W = 1, and N = 1: STRONG CONSISTENCY</a:t>
            </a:r>
            <a:endParaRPr lang="en-US" dirty="0"/>
          </a:p>
        </p:txBody>
      </p:sp>
    </p:spTree>
    <p:extLst>
      <p:ext uri="{BB962C8B-B14F-4D97-AF65-F5344CB8AC3E}">
        <p14:creationId xmlns:p14="http://schemas.microsoft.com/office/powerpoint/2010/main" val="278532569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 easy way to remember NRW</a:t>
            </a:r>
            <a:endParaRPr lang="en-US" dirty="0"/>
          </a:p>
        </p:txBody>
      </p:sp>
      <p:sp>
        <p:nvSpPr>
          <p:cNvPr id="4" name="Content Placeholder 3"/>
          <p:cNvSpPr>
            <a:spLocks noGrp="1"/>
          </p:cNvSpPr>
          <p:nvPr>
            <p:ph idx="1"/>
          </p:nvPr>
        </p:nvSpPr>
        <p:spPr>
          <a:xfrm>
            <a:off x="1103312" y="2052918"/>
            <a:ext cx="8946541" cy="5813825"/>
          </a:xfrm>
        </p:spPr>
        <p:txBody>
          <a:bodyPr>
            <a:normAutofit/>
          </a:bodyPr>
          <a:lstStyle/>
          <a:p>
            <a:r>
              <a:rPr lang="en-US" dirty="0"/>
              <a:t>When Read or Write are 1 and the other two variables are the same, the unpaired (variable with 1) is the optimized pillar </a:t>
            </a:r>
          </a:p>
          <a:p>
            <a:pPr lvl="1">
              <a:buFont typeface="Wingdings" panose="05000000000000000000" pitchFamily="2" charset="2"/>
              <a:buChar char="§"/>
            </a:pPr>
            <a:r>
              <a:rPr lang="en-US" dirty="0"/>
              <a:t>will always be “read/write optimized </a:t>
            </a:r>
            <a:r>
              <a:rPr lang="en-US" u="sng" dirty="0"/>
              <a:t>strong</a:t>
            </a:r>
            <a:r>
              <a:rPr lang="en-US" dirty="0"/>
              <a:t> consistency”, since 1+x is always &gt; x</a:t>
            </a:r>
          </a:p>
          <a:p>
            <a:endParaRPr lang="en-US" dirty="0"/>
          </a:p>
          <a:p>
            <a:pPr marL="0" indent="0">
              <a:buNone/>
            </a:pPr>
            <a:r>
              <a:rPr lang="en-US" dirty="0" smtClean="0"/>
              <a:t>So, once more, what is the answer to this question: </a:t>
            </a:r>
            <a:br>
              <a:rPr lang="en-US" dirty="0" smtClean="0"/>
            </a:br>
            <a:r>
              <a:rPr lang="en-US" dirty="0" smtClean="0"/>
              <a:t>Let R = 3, W = 1, and N = 1: STRONG CONSISTENCY</a:t>
            </a:r>
          </a:p>
          <a:p>
            <a:pPr marL="0" indent="0">
              <a:buNone/>
            </a:pPr>
            <a:r>
              <a:rPr lang="en-US" dirty="0" smtClean="0"/>
              <a:t>The latency of read or write is dictated by the slowest of the R or W replicas. This is why R and W are usually configured to be less than N, to provide better latency (</a:t>
            </a:r>
            <a:r>
              <a:rPr lang="en-US" dirty="0" err="1" smtClean="0"/>
              <a:t>ctd</a:t>
            </a:r>
            <a:r>
              <a:rPr lang="en-US" dirty="0" smtClean="0"/>
              <a:t>. in “Dynamo: Amazon”).</a:t>
            </a:r>
          </a:p>
          <a:p>
            <a:pPr marL="0" indent="0">
              <a:buNone/>
            </a:pPr>
            <a:r>
              <a:rPr lang="en-US" dirty="0"/>
              <a:t>	</a:t>
            </a:r>
            <a:r>
              <a:rPr lang="en-US" dirty="0" smtClean="0"/>
              <a:t>Typical Values of (NRW) for Amazon Apps are (3, 2, 2)</a:t>
            </a:r>
            <a:endParaRPr lang="en-US" dirty="0"/>
          </a:p>
        </p:txBody>
      </p:sp>
    </p:spTree>
    <p:extLst>
      <p:ext uri="{BB962C8B-B14F-4D97-AF65-F5344CB8AC3E}">
        <p14:creationId xmlns:p14="http://schemas.microsoft.com/office/powerpoint/2010/main" val="323127125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Works Cited</a:t>
            </a:r>
            <a:endParaRPr lang="en-US" dirty="0"/>
          </a:p>
        </p:txBody>
      </p:sp>
      <p:sp>
        <p:nvSpPr>
          <p:cNvPr id="3" name="Content Placeholder 2"/>
          <p:cNvSpPr>
            <a:spLocks noGrp="1"/>
          </p:cNvSpPr>
          <p:nvPr>
            <p:ph idx="1"/>
          </p:nvPr>
        </p:nvSpPr>
        <p:spPr>
          <a:xfrm>
            <a:off x="1103312" y="1175658"/>
            <a:ext cx="8946541" cy="5072742"/>
          </a:xfrm>
        </p:spPr>
        <p:txBody>
          <a:bodyPr>
            <a:normAutofit/>
          </a:bodyPr>
          <a:lstStyle/>
          <a:p>
            <a:pPr marL="0" indent="0">
              <a:buNone/>
            </a:pPr>
            <a:r>
              <a:rPr lang="en-US" sz="1200" dirty="0"/>
              <a:t>"Dynamo: </a:t>
            </a:r>
            <a:r>
              <a:rPr lang="en-US" sz="1200" dirty="0" err="1"/>
              <a:t>Amazon’S</a:t>
            </a:r>
            <a:r>
              <a:rPr lang="en-US" sz="1200" dirty="0"/>
              <a:t> Highly Available Key-Value </a:t>
            </a:r>
            <a:r>
              <a:rPr lang="en-US" sz="1200" dirty="0" smtClean="0"/>
              <a:t>Store” </a:t>
            </a:r>
            <a:r>
              <a:rPr lang="en-US" sz="1200" dirty="0" err="1" smtClean="0"/>
              <a:t>Slideplayer.Com</a:t>
            </a:r>
            <a:r>
              <a:rPr lang="en-US" sz="1200" dirty="0"/>
              <a:t>, 2019, </a:t>
            </a:r>
            <a:r>
              <a:rPr lang="en-US" sz="1200" dirty="0" smtClean="0"/>
              <a:t/>
            </a:r>
            <a:br>
              <a:rPr lang="en-US" sz="1200" dirty="0" smtClean="0"/>
            </a:br>
            <a:r>
              <a:rPr lang="en-US" sz="1200" dirty="0" smtClean="0"/>
              <a:t>	</a:t>
            </a:r>
            <a:r>
              <a:rPr lang="en-US" sz="1200" dirty="0" smtClean="0">
                <a:hlinkClick r:id="rId2"/>
              </a:rPr>
              <a:t>https</a:t>
            </a:r>
            <a:r>
              <a:rPr lang="en-US" sz="1200" dirty="0">
                <a:hlinkClick r:id="rId2"/>
              </a:rPr>
              <a:t>://slideplayer.com/slide/7720997</a:t>
            </a:r>
            <a:r>
              <a:rPr lang="en-US" sz="1200" dirty="0" smtClean="0">
                <a:hlinkClick r:id="rId2"/>
              </a:rPr>
              <a:t>/</a:t>
            </a:r>
            <a:r>
              <a:rPr lang="en-US" sz="1200" dirty="0" smtClean="0"/>
              <a:t>.</a:t>
            </a:r>
          </a:p>
          <a:p>
            <a:pPr marL="0" indent="0">
              <a:buNone/>
            </a:pPr>
            <a:r>
              <a:rPr lang="en-US" sz="1200" dirty="0" smtClean="0"/>
              <a:t>Harrison</a:t>
            </a:r>
            <a:r>
              <a:rPr lang="en-US" sz="1200" dirty="0"/>
              <a:t>, Guy. “Eventual Consistency.” </a:t>
            </a:r>
            <a:r>
              <a:rPr lang="en-US" sz="1200" i="1" dirty="0"/>
              <a:t>Database Trends and Applications</a:t>
            </a:r>
            <a:r>
              <a:rPr lang="en-US" sz="1200" dirty="0"/>
              <a:t>, 7 Jan. 2011,</a:t>
            </a:r>
            <a:br>
              <a:rPr lang="en-US" sz="1200" dirty="0"/>
            </a:br>
            <a:r>
              <a:rPr lang="en-US" sz="1200" dirty="0"/>
              <a:t>	</a:t>
            </a:r>
            <a:r>
              <a:rPr lang="en-US" sz="1200" dirty="0">
                <a:hlinkClick r:id="rId3"/>
              </a:rPr>
              <a:t>www.dbta.com/Columns/Applications-Insight/Eventual-Consistency-73004.aspx</a:t>
            </a:r>
            <a:r>
              <a:rPr lang="en-US" sz="1200" dirty="0" smtClean="0"/>
              <a:t>.</a:t>
            </a:r>
          </a:p>
          <a:p>
            <a:pPr marL="0" indent="0">
              <a:buNone/>
            </a:pPr>
            <a:r>
              <a:rPr lang="en-US" sz="1200" dirty="0" smtClean="0"/>
              <a:t>---. "</a:t>
            </a:r>
            <a:r>
              <a:rPr lang="en-US" sz="1200" dirty="0"/>
              <a:t>Consistency Models." Next Generation Databases. </a:t>
            </a:r>
            <a:r>
              <a:rPr lang="en-US" sz="1200" dirty="0" err="1"/>
              <a:t>Apress</a:t>
            </a:r>
            <a:r>
              <a:rPr lang="en-US" sz="1200" dirty="0"/>
              <a:t>, Berkeley, CA, </a:t>
            </a:r>
            <a:r>
              <a:rPr lang="en-US" sz="1200" dirty="0" smtClean="0"/>
              <a:t>2015.</a:t>
            </a:r>
          </a:p>
          <a:p>
            <a:pPr marL="0" indent="0">
              <a:buNone/>
            </a:pPr>
            <a:r>
              <a:rPr lang="en-US" sz="1200" dirty="0"/>
              <a:t>Springer, Wilfred. “Eventually Consistent.” LinkedIn </a:t>
            </a:r>
            <a:r>
              <a:rPr lang="en-US" sz="1200" dirty="0" err="1"/>
              <a:t>SlideShare</a:t>
            </a:r>
            <a:r>
              <a:rPr lang="en-US" sz="1200" dirty="0"/>
              <a:t>, 21 July 2010, </a:t>
            </a:r>
            <a:r>
              <a:rPr lang="en-US" sz="1200" dirty="0" smtClean="0"/>
              <a:t>www.slideshare.net/springerw/eventually-</a:t>
            </a:r>
            <a:br>
              <a:rPr lang="en-US" sz="1200" dirty="0" smtClean="0"/>
            </a:br>
            <a:r>
              <a:rPr lang="en-US" sz="1200" dirty="0" smtClean="0"/>
              <a:t>	consistent</a:t>
            </a:r>
            <a:r>
              <a:rPr lang="en-US" sz="1200" dirty="0"/>
              <a:t>.</a:t>
            </a:r>
            <a:endParaRPr lang="en-US" sz="1200" dirty="0" smtClean="0"/>
          </a:p>
          <a:p>
            <a:pPr marL="0" indent="0">
              <a:buNone/>
            </a:pPr>
            <a:r>
              <a:rPr lang="en-US" sz="1200" dirty="0" smtClean="0"/>
              <a:t>Thant</a:t>
            </a:r>
            <a:r>
              <a:rPr lang="en-US" sz="1200" dirty="0"/>
              <a:t>, </a:t>
            </a:r>
            <a:r>
              <a:rPr lang="en-US" sz="1200" dirty="0" err="1"/>
              <a:t>Phyo</a:t>
            </a:r>
            <a:r>
              <a:rPr lang="en-US" sz="1200" dirty="0"/>
              <a:t> </a:t>
            </a:r>
            <a:r>
              <a:rPr lang="en-US" sz="1200" dirty="0" err="1"/>
              <a:t>Thandar</a:t>
            </a:r>
            <a:r>
              <a:rPr lang="en-US" sz="1200" dirty="0"/>
              <a:t>, and Thinn Thu </a:t>
            </a:r>
            <a:r>
              <a:rPr lang="en-US" sz="1200" dirty="0" err="1"/>
              <a:t>Naing</a:t>
            </a:r>
            <a:r>
              <a:rPr lang="en-US" sz="1200" dirty="0"/>
              <a:t>. "Improving the availability of NoSQL databases for Cloud Storage." </a:t>
            </a:r>
            <a:br>
              <a:rPr lang="en-US" sz="1200" dirty="0"/>
            </a:br>
            <a:r>
              <a:rPr lang="en-US" sz="1200" dirty="0"/>
              <a:t>	Yangon: University of Computer Studies.</a:t>
            </a:r>
          </a:p>
          <a:p>
            <a:pPr marL="0" indent="0">
              <a:buNone/>
            </a:pPr>
            <a:r>
              <a:rPr lang="en-US" sz="1200" dirty="0" err="1" smtClean="0"/>
              <a:t>Vanroose</a:t>
            </a:r>
            <a:r>
              <a:rPr lang="en-US" sz="1200" dirty="0"/>
              <a:t>, Peter, and GSE DB Belgium. "ACID or BASE?-the case of NoSQL</a:t>
            </a:r>
            <a:r>
              <a:rPr lang="en-US" sz="1200" dirty="0" smtClean="0"/>
              <a:t>.“</a:t>
            </a:r>
          </a:p>
          <a:p>
            <a:pPr marL="0" indent="0">
              <a:buNone/>
            </a:pPr>
            <a:endParaRPr lang="en-US" sz="1200" dirty="0"/>
          </a:p>
        </p:txBody>
      </p:sp>
    </p:spTree>
    <p:extLst>
      <p:ext uri="{BB962C8B-B14F-4D97-AF65-F5344CB8AC3E}">
        <p14:creationId xmlns:p14="http://schemas.microsoft.com/office/powerpoint/2010/main" val="32881873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CAP Theorem review</a:t>
            </a:r>
            <a:endParaRPr lang="en-US" dirty="0"/>
          </a:p>
        </p:txBody>
      </p:sp>
      <p:sp>
        <p:nvSpPr>
          <p:cNvPr id="3" name="Content Placeholder 2"/>
          <p:cNvSpPr>
            <a:spLocks noGrp="1"/>
          </p:cNvSpPr>
          <p:nvPr>
            <p:ph idx="1"/>
          </p:nvPr>
        </p:nvSpPr>
        <p:spPr/>
        <p:txBody>
          <a:bodyPr/>
          <a:lstStyle/>
          <a:p>
            <a:r>
              <a:rPr lang="en-US" dirty="0" smtClean="0"/>
              <a:t>CAP</a:t>
            </a:r>
          </a:p>
          <a:p>
            <a:pPr marL="800100" lvl="1" indent="-342900">
              <a:buFont typeface="+mj-lt"/>
              <a:buAutoNum type="arabicPeriod"/>
            </a:pPr>
            <a:r>
              <a:rPr lang="en-US" i="1" dirty="0" smtClean="0"/>
              <a:t>Consistency</a:t>
            </a:r>
          </a:p>
          <a:p>
            <a:pPr marL="800100" lvl="1" indent="-342900">
              <a:buFont typeface="+mj-lt"/>
              <a:buAutoNum type="arabicPeriod"/>
            </a:pPr>
            <a:r>
              <a:rPr lang="en-US" i="1" dirty="0" smtClean="0"/>
              <a:t>Availability</a:t>
            </a:r>
          </a:p>
          <a:p>
            <a:pPr marL="800100" lvl="1" indent="-342900">
              <a:buFont typeface="+mj-lt"/>
              <a:buAutoNum type="arabicPeriod"/>
            </a:pPr>
            <a:r>
              <a:rPr lang="en-US" i="1" dirty="0" smtClean="0"/>
              <a:t>Partition Tolerance</a:t>
            </a:r>
          </a:p>
          <a:p>
            <a:r>
              <a:rPr lang="en-US" dirty="0" smtClean="0"/>
              <a:t>After Eric Brewer outlined the “CAP theorem” (where, at most, two of the three aforementioned database system pillars can be supported at any one time), we quickly realized that some compromise was needed.</a:t>
            </a:r>
          </a:p>
          <a:p>
            <a:r>
              <a:rPr lang="en-US" dirty="0" smtClean="0"/>
              <a:t>One of those </a:t>
            </a:r>
            <a:r>
              <a:rPr lang="en-US" dirty="0" smtClean="0"/>
              <a:t>compromises </a:t>
            </a:r>
            <a:r>
              <a:rPr lang="en-US" dirty="0" smtClean="0"/>
              <a:t>was noted “Eventual Consistency</a:t>
            </a:r>
            <a:r>
              <a:rPr lang="en-US" dirty="0" smtClean="0"/>
              <a:t>.” (</a:t>
            </a:r>
            <a:r>
              <a:rPr lang="en-US" dirty="0" err="1" smtClean="0"/>
              <a:t>ctd</a:t>
            </a:r>
            <a:r>
              <a:rPr lang="en-US" dirty="0" smtClean="0"/>
              <a:t>. in Thant)</a:t>
            </a:r>
            <a:endParaRPr lang="en-US" dirty="0"/>
          </a:p>
        </p:txBody>
      </p:sp>
    </p:spTree>
    <p:extLst>
      <p:ext uri="{BB962C8B-B14F-4D97-AF65-F5344CB8AC3E}">
        <p14:creationId xmlns:p14="http://schemas.microsoft.com/office/powerpoint/2010/main" val="342794739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Consistencies</a:t>
            </a:r>
            <a:endParaRPr lang="en-US" dirty="0"/>
          </a:p>
        </p:txBody>
      </p:sp>
      <p:sp>
        <p:nvSpPr>
          <p:cNvPr id="3" name="Content Placeholder 2"/>
          <p:cNvSpPr>
            <a:spLocks noGrp="1"/>
          </p:cNvSpPr>
          <p:nvPr>
            <p:ph idx="1"/>
          </p:nvPr>
        </p:nvSpPr>
        <p:spPr/>
        <p:txBody>
          <a:bodyPr/>
          <a:lstStyle/>
          <a:p>
            <a:pPr marL="342900" lvl="1" indent="-342900"/>
            <a:r>
              <a:rPr lang="en-US" dirty="0" smtClean="0"/>
              <a:t>There are many types of consistencies </a:t>
            </a:r>
            <a:r>
              <a:rPr lang="en-US" dirty="0"/>
              <a:t>(</a:t>
            </a:r>
            <a:r>
              <a:rPr lang="en-US" dirty="0" err="1"/>
              <a:t>ctd</a:t>
            </a:r>
            <a:r>
              <a:rPr lang="en-US" dirty="0"/>
              <a:t>. in Springer</a:t>
            </a:r>
            <a:r>
              <a:rPr lang="en-US" dirty="0" smtClean="0"/>
              <a:t>):</a:t>
            </a:r>
            <a:endParaRPr lang="en-US" dirty="0"/>
          </a:p>
          <a:p>
            <a:pPr marL="742950" lvl="2" indent="-342900">
              <a:buFont typeface="Wingdings" panose="05000000000000000000" pitchFamily="2" charset="2"/>
              <a:buChar char="v"/>
            </a:pPr>
            <a:r>
              <a:rPr lang="en-US" dirty="0" smtClean="0"/>
              <a:t>Strong Consistency: After the update, any subsequent accesses will return the updated value.</a:t>
            </a:r>
          </a:p>
          <a:p>
            <a:pPr marL="742950" lvl="2" indent="-342900">
              <a:buFont typeface="Wingdings" panose="05000000000000000000" pitchFamily="2" charset="2"/>
              <a:buChar char="v"/>
            </a:pPr>
            <a:r>
              <a:rPr lang="en-US" dirty="0" smtClean="0"/>
              <a:t>Weak Consistency: The system does not guarantee that at any given point in the future subsequent access will return the updated value.</a:t>
            </a:r>
          </a:p>
          <a:p>
            <a:pPr marL="742950" lvl="2" indent="-342900">
              <a:buFont typeface="Wingdings" panose="05000000000000000000" pitchFamily="2" charset="2"/>
              <a:buChar char="v"/>
            </a:pPr>
            <a:r>
              <a:rPr lang="en-US" dirty="0" smtClean="0"/>
              <a:t>Eventual Consistency: If </a:t>
            </a:r>
            <a:r>
              <a:rPr lang="en-US" u="sng" dirty="0" smtClean="0"/>
              <a:t>NO UPDATES</a:t>
            </a:r>
            <a:r>
              <a:rPr lang="en-US" dirty="0" smtClean="0"/>
              <a:t> are made to the objet, eventually all accesses will return the last updated value.</a:t>
            </a:r>
          </a:p>
          <a:p>
            <a:pPr marL="742950" lvl="2" indent="-342900">
              <a:buFont typeface="Wingdings" panose="05000000000000000000" pitchFamily="2" charset="2"/>
              <a:buChar char="v"/>
            </a:pPr>
            <a:r>
              <a:rPr lang="en-US" dirty="0" smtClean="0"/>
              <a:t>There are also these, but we’ll not go any deeper than this: Casual, Read-Your-Writes, Session, Monotonic Read/Write, Eventual RDBMS consistencies. </a:t>
            </a:r>
            <a:endParaRPr lang="en-US" dirty="0"/>
          </a:p>
        </p:txBody>
      </p:sp>
    </p:spTree>
    <p:extLst>
      <p:ext uri="{BB962C8B-B14F-4D97-AF65-F5344CB8AC3E}">
        <p14:creationId xmlns:p14="http://schemas.microsoft.com/office/powerpoint/2010/main" val="23650887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NRW NOTATION</a:t>
            </a:r>
            <a:endParaRPr lang="en-US" dirty="0"/>
          </a:p>
        </p:txBody>
      </p:sp>
      <p:sp>
        <p:nvSpPr>
          <p:cNvPr id="3" name="Content Placeholder 2"/>
          <p:cNvSpPr>
            <a:spLocks noGrp="1"/>
          </p:cNvSpPr>
          <p:nvPr>
            <p:ph idx="1"/>
          </p:nvPr>
        </p:nvSpPr>
        <p:spPr/>
        <p:txBody>
          <a:bodyPr/>
          <a:lstStyle/>
          <a:p>
            <a:r>
              <a:rPr lang="en-US" dirty="0"/>
              <a:t>NRW notation </a:t>
            </a:r>
            <a:r>
              <a:rPr lang="en-US" dirty="0" smtClean="0"/>
              <a:t>describes, </a:t>
            </a:r>
            <a:r>
              <a:rPr lang="en-US" dirty="0"/>
              <a:t>at a high </a:t>
            </a:r>
            <a:r>
              <a:rPr lang="en-US" dirty="0" smtClean="0"/>
              <a:t>level, </a:t>
            </a:r>
            <a:r>
              <a:rPr lang="en-US" dirty="0"/>
              <a:t>how </a:t>
            </a:r>
            <a:r>
              <a:rPr lang="en-US" dirty="0" smtClean="0"/>
              <a:t>a distributed </a:t>
            </a:r>
            <a:r>
              <a:rPr lang="en-US" dirty="0"/>
              <a:t>database will trade </a:t>
            </a:r>
            <a:r>
              <a:rPr lang="en-US" dirty="0" smtClean="0"/>
              <a:t>consistency</a:t>
            </a:r>
            <a:r>
              <a:rPr lang="en-US" dirty="0"/>
              <a:t>, </a:t>
            </a:r>
            <a:r>
              <a:rPr lang="en-US" dirty="0" smtClean="0"/>
              <a:t>read </a:t>
            </a:r>
            <a:r>
              <a:rPr lang="en-US" dirty="0" smtClean="0"/>
              <a:t>and </a:t>
            </a:r>
            <a:r>
              <a:rPr lang="en-US" dirty="0"/>
              <a:t>write performance</a:t>
            </a:r>
            <a:r>
              <a:rPr lang="en-US" dirty="0" smtClean="0"/>
              <a:t>.</a:t>
            </a:r>
            <a:endParaRPr lang="en-US" dirty="0"/>
          </a:p>
          <a:p>
            <a:endParaRPr lang="en-US" dirty="0" smtClean="0"/>
          </a:p>
          <a:p>
            <a:r>
              <a:rPr lang="en-US" dirty="0" smtClean="0"/>
              <a:t>N = No. </a:t>
            </a:r>
            <a:r>
              <a:rPr lang="en-US" dirty="0"/>
              <a:t>of copies of each data item that </a:t>
            </a:r>
            <a:r>
              <a:rPr lang="en-US" dirty="0" smtClean="0"/>
              <a:t>the database </a:t>
            </a:r>
            <a:r>
              <a:rPr lang="en-US" dirty="0"/>
              <a:t>will maintain</a:t>
            </a:r>
          </a:p>
          <a:p>
            <a:endParaRPr lang="en-US" dirty="0" smtClean="0"/>
          </a:p>
          <a:p>
            <a:r>
              <a:rPr lang="en-US" dirty="0" smtClean="0"/>
              <a:t>R </a:t>
            </a:r>
            <a:r>
              <a:rPr lang="en-US" dirty="0"/>
              <a:t>= </a:t>
            </a:r>
            <a:r>
              <a:rPr lang="en-US" dirty="0" smtClean="0"/>
              <a:t>No. of </a:t>
            </a:r>
            <a:r>
              <a:rPr lang="en-US" dirty="0"/>
              <a:t>copies that application will </a:t>
            </a:r>
            <a:r>
              <a:rPr lang="en-US" dirty="0" smtClean="0"/>
              <a:t>assess when </a:t>
            </a:r>
            <a:r>
              <a:rPr lang="en-US" dirty="0"/>
              <a:t>reading the data item</a:t>
            </a:r>
          </a:p>
          <a:p>
            <a:endParaRPr lang="en-US" dirty="0" smtClean="0"/>
          </a:p>
          <a:p>
            <a:r>
              <a:rPr lang="en-US" dirty="0" smtClean="0"/>
              <a:t>W = No. </a:t>
            </a:r>
            <a:r>
              <a:rPr lang="en-US" dirty="0"/>
              <a:t>of copies of data item that must </a:t>
            </a:r>
            <a:r>
              <a:rPr lang="en-US" dirty="0" smtClean="0"/>
              <a:t>be written </a:t>
            </a:r>
            <a:r>
              <a:rPr lang="en-US" dirty="0"/>
              <a:t>before the write can complete</a:t>
            </a:r>
          </a:p>
        </p:txBody>
      </p:sp>
    </p:spTree>
    <p:extLst>
      <p:ext uri="{BB962C8B-B14F-4D97-AF65-F5344CB8AC3E}">
        <p14:creationId xmlns:p14="http://schemas.microsoft.com/office/powerpoint/2010/main" val="253323398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8088" y="4865062"/>
            <a:ext cx="9404723" cy="1400530"/>
          </a:xfrm>
        </p:spPr>
        <p:txBody>
          <a:bodyPr/>
          <a:lstStyle/>
          <a:p>
            <a:r>
              <a:rPr lang="en-US" sz="2000" dirty="0" smtClean="0"/>
              <a:t>When W = 3, R = 2 and R = 4 our outcome is:</a:t>
            </a:r>
            <a:endParaRPr lang="en-US" sz="2000" dirty="0"/>
          </a:p>
        </p:txBody>
      </p:sp>
      <p:graphicFrame>
        <p:nvGraphicFramePr>
          <p:cNvPr id="5" name="Content Placeholder 4"/>
          <p:cNvGraphicFramePr>
            <a:graphicFrameLocks/>
          </p:cNvGraphicFramePr>
          <p:nvPr>
            <p:extLst/>
          </p:nvPr>
        </p:nvGraphicFramePr>
        <p:xfrm>
          <a:off x="1208088" y="1726292"/>
          <a:ext cx="9802814" cy="2382840"/>
        </p:xfrm>
        <a:graphic>
          <a:graphicData uri="http://schemas.openxmlformats.org/drawingml/2006/table">
            <a:tbl>
              <a:tblPr firstRow="1" bandRow="1">
                <a:tableStyleId>{775DCB02-9BB8-47FD-8907-85C794F793BA}</a:tableStyleId>
              </a:tblPr>
              <a:tblGrid>
                <a:gridCol w="4901407">
                  <a:extLst>
                    <a:ext uri="{9D8B030D-6E8A-4147-A177-3AD203B41FA5}">
                      <a16:colId xmlns:a16="http://schemas.microsoft.com/office/drawing/2014/main" val="3734456281"/>
                    </a:ext>
                  </a:extLst>
                </a:gridCol>
                <a:gridCol w="4901407">
                  <a:extLst>
                    <a:ext uri="{9D8B030D-6E8A-4147-A177-3AD203B41FA5}">
                      <a16:colId xmlns:a16="http://schemas.microsoft.com/office/drawing/2014/main" val="1935269608"/>
                    </a:ext>
                  </a:extLst>
                </a:gridCol>
              </a:tblGrid>
              <a:tr h="476568">
                <a:tc>
                  <a:txBody>
                    <a:bodyPr/>
                    <a:lstStyle/>
                    <a:p>
                      <a:pPr algn="ctr"/>
                      <a:r>
                        <a:rPr lang="en-US" dirty="0" smtClean="0"/>
                        <a:t>NRW Configuration</a:t>
                      </a:r>
                      <a:endParaRPr lang="en-US" dirty="0"/>
                    </a:p>
                  </a:txBody>
                  <a:tcPr/>
                </a:tc>
                <a:tc>
                  <a:txBody>
                    <a:bodyPr/>
                    <a:lstStyle/>
                    <a:p>
                      <a:pPr algn="ctr"/>
                      <a:r>
                        <a:rPr lang="en-US" dirty="0" smtClean="0"/>
                        <a:t>Outcome</a:t>
                      </a:r>
                      <a:endParaRPr lang="en-US" dirty="0"/>
                    </a:p>
                  </a:txBody>
                  <a:tcPr/>
                </a:tc>
                <a:extLst>
                  <a:ext uri="{0D108BD9-81ED-4DB2-BD59-A6C34878D82A}">
                    <a16:rowId xmlns:a16="http://schemas.microsoft.com/office/drawing/2014/main" val="685672887"/>
                  </a:ext>
                </a:extLst>
              </a:tr>
              <a:tr h="476568">
                <a:tc>
                  <a:txBody>
                    <a:bodyPr/>
                    <a:lstStyle/>
                    <a:p>
                      <a:pPr algn="ctr"/>
                      <a:r>
                        <a:rPr lang="en-US" dirty="0" smtClean="0"/>
                        <a:t>(</a:t>
                      </a:r>
                      <a:r>
                        <a:rPr lang="en-US" baseline="0" dirty="0" smtClean="0"/>
                        <a:t> W = N ) &amp; ( R = 1 )</a:t>
                      </a:r>
                      <a:endParaRPr lang="en-US" dirty="0"/>
                    </a:p>
                  </a:txBody>
                  <a:tcPr/>
                </a:tc>
                <a:tc>
                  <a:txBody>
                    <a:bodyPr/>
                    <a:lstStyle/>
                    <a:p>
                      <a:pPr algn="l"/>
                      <a:r>
                        <a:rPr lang="en-US" dirty="0" smtClean="0"/>
                        <a:t>Read optimized strong consistency</a:t>
                      </a:r>
                      <a:endParaRPr lang="en-US" dirty="0"/>
                    </a:p>
                  </a:txBody>
                  <a:tcPr/>
                </a:tc>
                <a:extLst>
                  <a:ext uri="{0D108BD9-81ED-4DB2-BD59-A6C34878D82A}">
                    <a16:rowId xmlns:a16="http://schemas.microsoft.com/office/drawing/2014/main" val="563112223"/>
                  </a:ext>
                </a:extLst>
              </a:tr>
              <a:tr h="476568">
                <a:tc>
                  <a:txBody>
                    <a:bodyPr/>
                    <a:lstStyle/>
                    <a:p>
                      <a:pPr algn="ctr"/>
                      <a:r>
                        <a:rPr lang="en-US" dirty="0" smtClean="0"/>
                        <a:t>( W = 1 ) &amp; (</a:t>
                      </a:r>
                      <a:r>
                        <a:rPr lang="en-US" baseline="0" dirty="0" smtClean="0"/>
                        <a:t> R = N )</a:t>
                      </a:r>
                      <a:endParaRPr lang="en-US" dirty="0"/>
                    </a:p>
                  </a:txBody>
                  <a:tcPr/>
                </a:tc>
                <a:tc>
                  <a:txBody>
                    <a:bodyPr/>
                    <a:lstStyle/>
                    <a:p>
                      <a:pPr algn="l"/>
                      <a:r>
                        <a:rPr lang="en-US" dirty="0" smtClean="0"/>
                        <a:t>Write optimized strong consistency</a:t>
                      </a:r>
                      <a:endParaRPr lang="en-US" dirty="0"/>
                    </a:p>
                  </a:txBody>
                  <a:tcPr/>
                </a:tc>
                <a:extLst>
                  <a:ext uri="{0D108BD9-81ED-4DB2-BD59-A6C34878D82A}">
                    <a16:rowId xmlns:a16="http://schemas.microsoft.com/office/drawing/2014/main" val="1092152895"/>
                  </a:ext>
                </a:extLst>
              </a:tr>
              <a:tr h="476568">
                <a:tc>
                  <a:txBody>
                    <a:bodyPr/>
                    <a:lstStyle/>
                    <a:p>
                      <a:pPr algn="ctr"/>
                      <a:r>
                        <a:rPr lang="en-US" dirty="0" smtClean="0"/>
                        <a:t>(</a:t>
                      </a:r>
                      <a:r>
                        <a:rPr lang="en-US" baseline="0" dirty="0" smtClean="0"/>
                        <a:t> W + R ) &lt;= N</a:t>
                      </a:r>
                      <a:endParaRPr lang="en-US" dirty="0"/>
                    </a:p>
                  </a:txBody>
                  <a:tcPr/>
                </a:tc>
                <a:tc>
                  <a:txBody>
                    <a:bodyPr/>
                    <a:lstStyle/>
                    <a:p>
                      <a:pPr algn="l"/>
                      <a:r>
                        <a:rPr lang="en-US" dirty="0" smtClean="0"/>
                        <a:t>Weak eventual consistency</a:t>
                      </a:r>
                      <a:endParaRPr lang="en-US" dirty="0"/>
                    </a:p>
                  </a:txBody>
                  <a:tcPr/>
                </a:tc>
                <a:extLst>
                  <a:ext uri="{0D108BD9-81ED-4DB2-BD59-A6C34878D82A}">
                    <a16:rowId xmlns:a16="http://schemas.microsoft.com/office/drawing/2014/main" val="2292941581"/>
                  </a:ext>
                </a:extLst>
              </a:tr>
              <a:tr h="476568">
                <a:tc>
                  <a:txBody>
                    <a:bodyPr/>
                    <a:lstStyle/>
                    <a:p>
                      <a:pPr algn="ctr"/>
                      <a:r>
                        <a:rPr lang="en-US" dirty="0" smtClean="0"/>
                        <a:t>( W + R</a:t>
                      </a:r>
                      <a:r>
                        <a:rPr lang="en-US" baseline="0" dirty="0" smtClean="0"/>
                        <a:t> ) &gt; N</a:t>
                      </a:r>
                      <a:endParaRPr lang="en-US" dirty="0"/>
                    </a:p>
                  </a:txBody>
                  <a:tcPr/>
                </a:tc>
                <a:tc>
                  <a:txBody>
                    <a:bodyPr/>
                    <a:lstStyle/>
                    <a:p>
                      <a:pPr algn="l"/>
                      <a:r>
                        <a:rPr lang="en-US" dirty="0" smtClean="0"/>
                        <a:t>Strong consistency though quorum</a:t>
                      </a:r>
                      <a:endParaRPr lang="en-US" dirty="0"/>
                    </a:p>
                  </a:txBody>
                  <a:tcPr/>
                </a:tc>
                <a:extLst>
                  <a:ext uri="{0D108BD9-81ED-4DB2-BD59-A6C34878D82A}">
                    <a16:rowId xmlns:a16="http://schemas.microsoft.com/office/drawing/2014/main" val="1228862889"/>
                  </a:ext>
                </a:extLst>
              </a:tr>
            </a:tbl>
          </a:graphicData>
        </a:graphic>
      </p:graphicFrame>
      <p:sp>
        <p:nvSpPr>
          <p:cNvPr id="6" name="Title 1"/>
          <p:cNvSpPr txBox="1">
            <a:spLocks/>
          </p:cNvSpPr>
          <p:nvPr/>
        </p:nvSpPr>
        <p:spPr>
          <a:xfrm>
            <a:off x="798511" y="605118"/>
            <a:ext cx="9404723" cy="1400530"/>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smtClean="0"/>
              <a:t>NRW NOTATION</a:t>
            </a:r>
            <a:endParaRPr lang="en-US" dirty="0"/>
          </a:p>
        </p:txBody>
      </p:sp>
    </p:spTree>
    <p:extLst>
      <p:ext uri="{BB962C8B-B14F-4D97-AF65-F5344CB8AC3E}">
        <p14:creationId xmlns:p14="http://schemas.microsoft.com/office/powerpoint/2010/main" val="77641336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8088" y="4865062"/>
            <a:ext cx="9404723" cy="1400530"/>
          </a:xfrm>
        </p:spPr>
        <p:txBody>
          <a:bodyPr/>
          <a:lstStyle/>
          <a:p>
            <a:r>
              <a:rPr lang="en-US" sz="2000" dirty="0" smtClean="0"/>
              <a:t>When W = 3, R = 2 and R = 4 our outcome is: 3 + 2 = 5 and 5 &gt; 4 so it is a STRONG CONSISTENCY.</a:t>
            </a:r>
            <a:endParaRPr lang="en-US" sz="2000" dirty="0"/>
          </a:p>
        </p:txBody>
      </p:sp>
      <p:graphicFrame>
        <p:nvGraphicFramePr>
          <p:cNvPr id="5" name="Content Placeholder 4"/>
          <p:cNvGraphicFramePr>
            <a:graphicFrameLocks/>
          </p:cNvGraphicFramePr>
          <p:nvPr>
            <p:extLst>
              <p:ext uri="{D42A27DB-BD31-4B8C-83A1-F6EECF244321}">
                <p14:modId xmlns:p14="http://schemas.microsoft.com/office/powerpoint/2010/main" val="857674150"/>
              </p:ext>
            </p:extLst>
          </p:nvPr>
        </p:nvGraphicFramePr>
        <p:xfrm>
          <a:off x="1208088" y="1726292"/>
          <a:ext cx="9802814" cy="2382840"/>
        </p:xfrm>
        <a:graphic>
          <a:graphicData uri="http://schemas.openxmlformats.org/drawingml/2006/table">
            <a:tbl>
              <a:tblPr firstRow="1" bandRow="1">
                <a:tableStyleId>{775DCB02-9BB8-47FD-8907-85C794F793BA}</a:tableStyleId>
              </a:tblPr>
              <a:tblGrid>
                <a:gridCol w="4901407">
                  <a:extLst>
                    <a:ext uri="{9D8B030D-6E8A-4147-A177-3AD203B41FA5}">
                      <a16:colId xmlns:a16="http://schemas.microsoft.com/office/drawing/2014/main" val="3734456281"/>
                    </a:ext>
                  </a:extLst>
                </a:gridCol>
                <a:gridCol w="4901407">
                  <a:extLst>
                    <a:ext uri="{9D8B030D-6E8A-4147-A177-3AD203B41FA5}">
                      <a16:colId xmlns:a16="http://schemas.microsoft.com/office/drawing/2014/main" val="1935269608"/>
                    </a:ext>
                  </a:extLst>
                </a:gridCol>
              </a:tblGrid>
              <a:tr h="476568">
                <a:tc>
                  <a:txBody>
                    <a:bodyPr/>
                    <a:lstStyle/>
                    <a:p>
                      <a:pPr algn="ctr"/>
                      <a:r>
                        <a:rPr lang="en-US" dirty="0" smtClean="0"/>
                        <a:t>NRW Configuration</a:t>
                      </a:r>
                      <a:endParaRPr lang="en-US" dirty="0"/>
                    </a:p>
                  </a:txBody>
                  <a:tcPr/>
                </a:tc>
                <a:tc>
                  <a:txBody>
                    <a:bodyPr/>
                    <a:lstStyle/>
                    <a:p>
                      <a:pPr algn="ctr"/>
                      <a:r>
                        <a:rPr lang="en-US" dirty="0" smtClean="0"/>
                        <a:t>Outcome</a:t>
                      </a:r>
                      <a:endParaRPr lang="en-US" dirty="0"/>
                    </a:p>
                  </a:txBody>
                  <a:tcPr/>
                </a:tc>
                <a:extLst>
                  <a:ext uri="{0D108BD9-81ED-4DB2-BD59-A6C34878D82A}">
                    <a16:rowId xmlns:a16="http://schemas.microsoft.com/office/drawing/2014/main" val="685672887"/>
                  </a:ext>
                </a:extLst>
              </a:tr>
              <a:tr h="476568">
                <a:tc>
                  <a:txBody>
                    <a:bodyPr/>
                    <a:lstStyle/>
                    <a:p>
                      <a:pPr algn="ctr"/>
                      <a:r>
                        <a:rPr lang="en-US" dirty="0" smtClean="0"/>
                        <a:t>(</a:t>
                      </a:r>
                      <a:r>
                        <a:rPr lang="en-US" baseline="0" dirty="0" smtClean="0"/>
                        <a:t> W = N ) &amp; ( R = 1 )</a:t>
                      </a:r>
                      <a:endParaRPr lang="en-US" dirty="0"/>
                    </a:p>
                  </a:txBody>
                  <a:tcPr/>
                </a:tc>
                <a:tc>
                  <a:txBody>
                    <a:bodyPr/>
                    <a:lstStyle/>
                    <a:p>
                      <a:pPr algn="l"/>
                      <a:r>
                        <a:rPr lang="en-US" dirty="0" smtClean="0"/>
                        <a:t>Read optimized strong consistency</a:t>
                      </a:r>
                      <a:endParaRPr lang="en-US" dirty="0"/>
                    </a:p>
                  </a:txBody>
                  <a:tcPr/>
                </a:tc>
                <a:extLst>
                  <a:ext uri="{0D108BD9-81ED-4DB2-BD59-A6C34878D82A}">
                    <a16:rowId xmlns:a16="http://schemas.microsoft.com/office/drawing/2014/main" val="563112223"/>
                  </a:ext>
                </a:extLst>
              </a:tr>
              <a:tr h="476568">
                <a:tc>
                  <a:txBody>
                    <a:bodyPr/>
                    <a:lstStyle/>
                    <a:p>
                      <a:pPr algn="ctr"/>
                      <a:r>
                        <a:rPr lang="en-US" dirty="0" smtClean="0"/>
                        <a:t>( W = 1 ) &amp; (</a:t>
                      </a:r>
                      <a:r>
                        <a:rPr lang="en-US" baseline="0" dirty="0" smtClean="0"/>
                        <a:t> R = N )</a:t>
                      </a:r>
                      <a:endParaRPr lang="en-US" dirty="0"/>
                    </a:p>
                  </a:txBody>
                  <a:tcPr/>
                </a:tc>
                <a:tc>
                  <a:txBody>
                    <a:bodyPr/>
                    <a:lstStyle/>
                    <a:p>
                      <a:pPr algn="l"/>
                      <a:r>
                        <a:rPr lang="en-US" dirty="0" smtClean="0"/>
                        <a:t>Write optimized strong consistency</a:t>
                      </a:r>
                      <a:endParaRPr lang="en-US" dirty="0"/>
                    </a:p>
                  </a:txBody>
                  <a:tcPr/>
                </a:tc>
                <a:extLst>
                  <a:ext uri="{0D108BD9-81ED-4DB2-BD59-A6C34878D82A}">
                    <a16:rowId xmlns:a16="http://schemas.microsoft.com/office/drawing/2014/main" val="1092152895"/>
                  </a:ext>
                </a:extLst>
              </a:tr>
              <a:tr h="476568">
                <a:tc>
                  <a:txBody>
                    <a:bodyPr/>
                    <a:lstStyle/>
                    <a:p>
                      <a:pPr algn="ctr"/>
                      <a:r>
                        <a:rPr lang="en-US" dirty="0" smtClean="0"/>
                        <a:t>(</a:t>
                      </a:r>
                      <a:r>
                        <a:rPr lang="en-US" baseline="0" dirty="0" smtClean="0"/>
                        <a:t> W + R ) &lt;= N</a:t>
                      </a:r>
                      <a:endParaRPr lang="en-US" dirty="0"/>
                    </a:p>
                  </a:txBody>
                  <a:tcPr/>
                </a:tc>
                <a:tc>
                  <a:txBody>
                    <a:bodyPr/>
                    <a:lstStyle/>
                    <a:p>
                      <a:pPr algn="l"/>
                      <a:r>
                        <a:rPr lang="en-US" dirty="0" smtClean="0"/>
                        <a:t>Weak eventual consistency</a:t>
                      </a:r>
                      <a:endParaRPr lang="en-US" dirty="0"/>
                    </a:p>
                  </a:txBody>
                  <a:tcPr/>
                </a:tc>
                <a:extLst>
                  <a:ext uri="{0D108BD9-81ED-4DB2-BD59-A6C34878D82A}">
                    <a16:rowId xmlns:a16="http://schemas.microsoft.com/office/drawing/2014/main" val="2292941581"/>
                  </a:ext>
                </a:extLst>
              </a:tr>
              <a:tr h="476568">
                <a:tc>
                  <a:txBody>
                    <a:bodyPr/>
                    <a:lstStyle/>
                    <a:p>
                      <a:pPr algn="ctr"/>
                      <a:r>
                        <a:rPr lang="en-US" dirty="0" smtClean="0"/>
                        <a:t>( W + R</a:t>
                      </a:r>
                      <a:r>
                        <a:rPr lang="en-US" baseline="0" dirty="0" smtClean="0"/>
                        <a:t> ) &gt; N</a:t>
                      </a:r>
                      <a:endParaRPr lang="en-US" dirty="0"/>
                    </a:p>
                  </a:txBody>
                  <a:tcPr/>
                </a:tc>
                <a:tc>
                  <a:txBody>
                    <a:bodyPr/>
                    <a:lstStyle/>
                    <a:p>
                      <a:pPr algn="l"/>
                      <a:r>
                        <a:rPr lang="en-US" dirty="0" smtClean="0"/>
                        <a:t>Strong consistency though quorum</a:t>
                      </a:r>
                      <a:endParaRPr lang="en-US" dirty="0"/>
                    </a:p>
                  </a:txBody>
                  <a:tcPr/>
                </a:tc>
                <a:extLst>
                  <a:ext uri="{0D108BD9-81ED-4DB2-BD59-A6C34878D82A}">
                    <a16:rowId xmlns:a16="http://schemas.microsoft.com/office/drawing/2014/main" val="1228862889"/>
                  </a:ext>
                </a:extLst>
              </a:tr>
            </a:tbl>
          </a:graphicData>
        </a:graphic>
      </p:graphicFrame>
      <p:sp>
        <p:nvSpPr>
          <p:cNvPr id="6" name="Title 1"/>
          <p:cNvSpPr txBox="1">
            <a:spLocks/>
          </p:cNvSpPr>
          <p:nvPr/>
        </p:nvSpPr>
        <p:spPr>
          <a:xfrm>
            <a:off x="798511" y="605118"/>
            <a:ext cx="9404723" cy="1400530"/>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smtClean="0"/>
              <a:t>NRW NOTATION</a:t>
            </a:r>
            <a:endParaRPr lang="en-US" dirty="0"/>
          </a:p>
        </p:txBody>
      </p:sp>
    </p:spTree>
    <p:extLst>
      <p:ext uri="{BB962C8B-B14F-4D97-AF65-F5344CB8AC3E}">
        <p14:creationId xmlns:p14="http://schemas.microsoft.com/office/powerpoint/2010/main" val="187302218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8088" y="4865062"/>
            <a:ext cx="9404723" cy="1400530"/>
          </a:xfrm>
        </p:spPr>
        <p:txBody>
          <a:bodyPr/>
          <a:lstStyle/>
          <a:p>
            <a:r>
              <a:rPr lang="en-US" sz="2000" dirty="0" smtClean="0"/>
              <a:t>When W = 3, R = 2 and R = 4 our outcome is: 3 + 2 = 5 and 5 &gt; 4 so it is a STRONG CONSISTENCY.</a:t>
            </a:r>
            <a:br>
              <a:rPr lang="en-US" sz="2000" dirty="0" smtClean="0"/>
            </a:br>
            <a:r>
              <a:rPr lang="en-US" sz="2000" dirty="0" smtClean="0"/>
              <a:t/>
            </a:r>
            <a:br>
              <a:rPr lang="en-US" sz="2000" dirty="0" smtClean="0"/>
            </a:br>
            <a:r>
              <a:rPr lang="en-US" sz="2000" dirty="0" smtClean="0"/>
              <a:t>Let W = 7, R = 1 and N = 7; what’s the outcome? </a:t>
            </a:r>
            <a:endParaRPr lang="en-US" sz="2000" dirty="0"/>
          </a:p>
        </p:txBody>
      </p:sp>
      <p:graphicFrame>
        <p:nvGraphicFramePr>
          <p:cNvPr id="5" name="Content Placeholder 4"/>
          <p:cNvGraphicFramePr>
            <a:graphicFrameLocks/>
          </p:cNvGraphicFramePr>
          <p:nvPr>
            <p:extLst/>
          </p:nvPr>
        </p:nvGraphicFramePr>
        <p:xfrm>
          <a:off x="1208088" y="1726292"/>
          <a:ext cx="9802814" cy="2382840"/>
        </p:xfrm>
        <a:graphic>
          <a:graphicData uri="http://schemas.openxmlformats.org/drawingml/2006/table">
            <a:tbl>
              <a:tblPr firstRow="1" bandRow="1">
                <a:tableStyleId>{775DCB02-9BB8-47FD-8907-85C794F793BA}</a:tableStyleId>
              </a:tblPr>
              <a:tblGrid>
                <a:gridCol w="4901407">
                  <a:extLst>
                    <a:ext uri="{9D8B030D-6E8A-4147-A177-3AD203B41FA5}">
                      <a16:colId xmlns:a16="http://schemas.microsoft.com/office/drawing/2014/main" val="3734456281"/>
                    </a:ext>
                  </a:extLst>
                </a:gridCol>
                <a:gridCol w="4901407">
                  <a:extLst>
                    <a:ext uri="{9D8B030D-6E8A-4147-A177-3AD203B41FA5}">
                      <a16:colId xmlns:a16="http://schemas.microsoft.com/office/drawing/2014/main" val="1935269608"/>
                    </a:ext>
                  </a:extLst>
                </a:gridCol>
              </a:tblGrid>
              <a:tr h="476568">
                <a:tc>
                  <a:txBody>
                    <a:bodyPr/>
                    <a:lstStyle/>
                    <a:p>
                      <a:pPr algn="ctr"/>
                      <a:r>
                        <a:rPr lang="en-US" dirty="0" smtClean="0"/>
                        <a:t>NRW Configuration</a:t>
                      </a:r>
                      <a:endParaRPr lang="en-US" dirty="0"/>
                    </a:p>
                  </a:txBody>
                  <a:tcPr/>
                </a:tc>
                <a:tc>
                  <a:txBody>
                    <a:bodyPr/>
                    <a:lstStyle/>
                    <a:p>
                      <a:pPr algn="ctr"/>
                      <a:r>
                        <a:rPr lang="en-US" dirty="0" smtClean="0"/>
                        <a:t>Outcome</a:t>
                      </a:r>
                      <a:endParaRPr lang="en-US" dirty="0"/>
                    </a:p>
                  </a:txBody>
                  <a:tcPr/>
                </a:tc>
                <a:extLst>
                  <a:ext uri="{0D108BD9-81ED-4DB2-BD59-A6C34878D82A}">
                    <a16:rowId xmlns:a16="http://schemas.microsoft.com/office/drawing/2014/main" val="685672887"/>
                  </a:ext>
                </a:extLst>
              </a:tr>
              <a:tr h="476568">
                <a:tc>
                  <a:txBody>
                    <a:bodyPr/>
                    <a:lstStyle/>
                    <a:p>
                      <a:pPr algn="ctr"/>
                      <a:r>
                        <a:rPr lang="en-US" dirty="0" smtClean="0"/>
                        <a:t>(</a:t>
                      </a:r>
                      <a:r>
                        <a:rPr lang="en-US" baseline="0" dirty="0" smtClean="0"/>
                        <a:t> W = N ) &amp; ( R = 1 )</a:t>
                      </a:r>
                      <a:endParaRPr lang="en-US" dirty="0"/>
                    </a:p>
                  </a:txBody>
                  <a:tcPr/>
                </a:tc>
                <a:tc>
                  <a:txBody>
                    <a:bodyPr/>
                    <a:lstStyle/>
                    <a:p>
                      <a:pPr algn="l"/>
                      <a:r>
                        <a:rPr lang="en-US" dirty="0" smtClean="0"/>
                        <a:t>Read optimized strong consistency</a:t>
                      </a:r>
                      <a:endParaRPr lang="en-US" dirty="0"/>
                    </a:p>
                  </a:txBody>
                  <a:tcPr/>
                </a:tc>
                <a:extLst>
                  <a:ext uri="{0D108BD9-81ED-4DB2-BD59-A6C34878D82A}">
                    <a16:rowId xmlns:a16="http://schemas.microsoft.com/office/drawing/2014/main" val="563112223"/>
                  </a:ext>
                </a:extLst>
              </a:tr>
              <a:tr h="476568">
                <a:tc>
                  <a:txBody>
                    <a:bodyPr/>
                    <a:lstStyle/>
                    <a:p>
                      <a:pPr algn="ctr"/>
                      <a:r>
                        <a:rPr lang="en-US" dirty="0" smtClean="0"/>
                        <a:t>( W = 1 ) &amp; (</a:t>
                      </a:r>
                      <a:r>
                        <a:rPr lang="en-US" baseline="0" dirty="0" smtClean="0"/>
                        <a:t> R = N )</a:t>
                      </a:r>
                      <a:endParaRPr lang="en-US" dirty="0"/>
                    </a:p>
                  </a:txBody>
                  <a:tcPr/>
                </a:tc>
                <a:tc>
                  <a:txBody>
                    <a:bodyPr/>
                    <a:lstStyle/>
                    <a:p>
                      <a:pPr algn="l"/>
                      <a:r>
                        <a:rPr lang="en-US" dirty="0" smtClean="0"/>
                        <a:t>Write optimized strong consistency</a:t>
                      </a:r>
                      <a:endParaRPr lang="en-US" dirty="0"/>
                    </a:p>
                  </a:txBody>
                  <a:tcPr/>
                </a:tc>
                <a:extLst>
                  <a:ext uri="{0D108BD9-81ED-4DB2-BD59-A6C34878D82A}">
                    <a16:rowId xmlns:a16="http://schemas.microsoft.com/office/drawing/2014/main" val="1092152895"/>
                  </a:ext>
                </a:extLst>
              </a:tr>
              <a:tr h="476568">
                <a:tc>
                  <a:txBody>
                    <a:bodyPr/>
                    <a:lstStyle/>
                    <a:p>
                      <a:pPr algn="ctr"/>
                      <a:r>
                        <a:rPr lang="en-US" dirty="0" smtClean="0"/>
                        <a:t>(</a:t>
                      </a:r>
                      <a:r>
                        <a:rPr lang="en-US" baseline="0" dirty="0" smtClean="0"/>
                        <a:t> W + R ) &lt;= N</a:t>
                      </a:r>
                      <a:endParaRPr lang="en-US" dirty="0"/>
                    </a:p>
                  </a:txBody>
                  <a:tcPr/>
                </a:tc>
                <a:tc>
                  <a:txBody>
                    <a:bodyPr/>
                    <a:lstStyle/>
                    <a:p>
                      <a:pPr algn="l"/>
                      <a:r>
                        <a:rPr lang="en-US" dirty="0" smtClean="0"/>
                        <a:t>Weak eventual consistency</a:t>
                      </a:r>
                      <a:endParaRPr lang="en-US" dirty="0"/>
                    </a:p>
                  </a:txBody>
                  <a:tcPr/>
                </a:tc>
                <a:extLst>
                  <a:ext uri="{0D108BD9-81ED-4DB2-BD59-A6C34878D82A}">
                    <a16:rowId xmlns:a16="http://schemas.microsoft.com/office/drawing/2014/main" val="2292941581"/>
                  </a:ext>
                </a:extLst>
              </a:tr>
              <a:tr h="476568">
                <a:tc>
                  <a:txBody>
                    <a:bodyPr/>
                    <a:lstStyle/>
                    <a:p>
                      <a:pPr algn="ctr"/>
                      <a:r>
                        <a:rPr lang="en-US" dirty="0" smtClean="0"/>
                        <a:t>( W + R</a:t>
                      </a:r>
                      <a:r>
                        <a:rPr lang="en-US" baseline="0" dirty="0" smtClean="0"/>
                        <a:t> ) &gt; N</a:t>
                      </a:r>
                      <a:endParaRPr lang="en-US" dirty="0"/>
                    </a:p>
                  </a:txBody>
                  <a:tcPr/>
                </a:tc>
                <a:tc>
                  <a:txBody>
                    <a:bodyPr/>
                    <a:lstStyle/>
                    <a:p>
                      <a:pPr algn="l"/>
                      <a:r>
                        <a:rPr lang="en-US" dirty="0" smtClean="0"/>
                        <a:t>Strong consistency though quorum</a:t>
                      </a:r>
                      <a:endParaRPr lang="en-US" dirty="0"/>
                    </a:p>
                  </a:txBody>
                  <a:tcPr/>
                </a:tc>
                <a:extLst>
                  <a:ext uri="{0D108BD9-81ED-4DB2-BD59-A6C34878D82A}">
                    <a16:rowId xmlns:a16="http://schemas.microsoft.com/office/drawing/2014/main" val="1228862889"/>
                  </a:ext>
                </a:extLst>
              </a:tr>
            </a:tbl>
          </a:graphicData>
        </a:graphic>
      </p:graphicFrame>
      <p:sp>
        <p:nvSpPr>
          <p:cNvPr id="6" name="Title 1"/>
          <p:cNvSpPr txBox="1">
            <a:spLocks/>
          </p:cNvSpPr>
          <p:nvPr/>
        </p:nvSpPr>
        <p:spPr>
          <a:xfrm>
            <a:off x="798511" y="605118"/>
            <a:ext cx="9404723" cy="1400530"/>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smtClean="0"/>
              <a:t>NRW NOTATION</a:t>
            </a:r>
            <a:endParaRPr lang="en-US" dirty="0"/>
          </a:p>
        </p:txBody>
      </p:sp>
    </p:spTree>
    <p:extLst>
      <p:ext uri="{BB962C8B-B14F-4D97-AF65-F5344CB8AC3E}">
        <p14:creationId xmlns:p14="http://schemas.microsoft.com/office/powerpoint/2010/main" val="215905924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8088" y="4865061"/>
            <a:ext cx="9404723" cy="2101795"/>
          </a:xfrm>
        </p:spPr>
        <p:txBody>
          <a:bodyPr/>
          <a:lstStyle/>
          <a:p>
            <a:r>
              <a:rPr lang="en-US" sz="2000" dirty="0" smtClean="0"/>
              <a:t>When W = 3, R = 2 and R = 4 our outcome is: 3 + 2 = 5 and 5 &gt; 4 so it is a STRONG CONSISTENCY.</a:t>
            </a:r>
            <a:br>
              <a:rPr lang="en-US" sz="2000" dirty="0" smtClean="0"/>
            </a:br>
            <a:r>
              <a:rPr lang="en-US" sz="2000" dirty="0" smtClean="0"/>
              <a:t/>
            </a:r>
            <a:br>
              <a:rPr lang="en-US" sz="2000" dirty="0" smtClean="0"/>
            </a:br>
            <a:r>
              <a:rPr lang="en-US" sz="2000" dirty="0" smtClean="0"/>
              <a:t>Let W = 7, R = 1 and N = 7; what’s the outcome: Since W == N and R = 1</a:t>
            </a:r>
            <a:br>
              <a:rPr lang="en-US" sz="2000" dirty="0" smtClean="0"/>
            </a:br>
            <a:r>
              <a:rPr lang="en-US" sz="2000" dirty="0" smtClean="0"/>
              <a:t>our configuration’s outcome is READ OPTIMIZED STRONG CONSISTENCY</a:t>
            </a:r>
            <a:endParaRPr lang="en-US" sz="2000" dirty="0"/>
          </a:p>
        </p:txBody>
      </p:sp>
      <p:graphicFrame>
        <p:nvGraphicFramePr>
          <p:cNvPr id="5" name="Content Placeholder 4"/>
          <p:cNvGraphicFramePr>
            <a:graphicFrameLocks/>
          </p:cNvGraphicFramePr>
          <p:nvPr>
            <p:extLst/>
          </p:nvPr>
        </p:nvGraphicFramePr>
        <p:xfrm>
          <a:off x="1208088" y="1726292"/>
          <a:ext cx="9802814" cy="2382840"/>
        </p:xfrm>
        <a:graphic>
          <a:graphicData uri="http://schemas.openxmlformats.org/drawingml/2006/table">
            <a:tbl>
              <a:tblPr firstRow="1" bandRow="1">
                <a:tableStyleId>{775DCB02-9BB8-47FD-8907-85C794F793BA}</a:tableStyleId>
              </a:tblPr>
              <a:tblGrid>
                <a:gridCol w="4901407">
                  <a:extLst>
                    <a:ext uri="{9D8B030D-6E8A-4147-A177-3AD203B41FA5}">
                      <a16:colId xmlns:a16="http://schemas.microsoft.com/office/drawing/2014/main" val="3734456281"/>
                    </a:ext>
                  </a:extLst>
                </a:gridCol>
                <a:gridCol w="4901407">
                  <a:extLst>
                    <a:ext uri="{9D8B030D-6E8A-4147-A177-3AD203B41FA5}">
                      <a16:colId xmlns:a16="http://schemas.microsoft.com/office/drawing/2014/main" val="1935269608"/>
                    </a:ext>
                  </a:extLst>
                </a:gridCol>
              </a:tblGrid>
              <a:tr h="476568">
                <a:tc>
                  <a:txBody>
                    <a:bodyPr/>
                    <a:lstStyle/>
                    <a:p>
                      <a:pPr algn="ctr"/>
                      <a:r>
                        <a:rPr lang="en-US" dirty="0" smtClean="0"/>
                        <a:t>NRW Configuration</a:t>
                      </a:r>
                      <a:endParaRPr lang="en-US" dirty="0"/>
                    </a:p>
                  </a:txBody>
                  <a:tcPr/>
                </a:tc>
                <a:tc>
                  <a:txBody>
                    <a:bodyPr/>
                    <a:lstStyle/>
                    <a:p>
                      <a:pPr algn="ctr"/>
                      <a:r>
                        <a:rPr lang="en-US" dirty="0" smtClean="0"/>
                        <a:t>Outcome</a:t>
                      </a:r>
                      <a:endParaRPr lang="en-US" dirty="0"/>
                    </a:p>
                  </a:txBody>
                  <a:tcPr/>
                </a:tc>
                <a:extLst>
                  <a:ext uri="{0D108BD9-81ED-4DB2-BD59-A6C34878D82A}">
                    <a16:rowId xmlns:a16="http://schemas.microsoft.com/office/drawing/2014/main" val="685672887"/>
                  </a:ext>
                </a:extLst>
              </a:tr>
              <a:tr h="476568">
                <a:tc>
                  <a:txBody>
                    <a:bodyPr/>
                    <a:lstStyle/>
                    <a:p>
                      <a:pPr algn="ctr"/>
                      <a:r>
                        <a:rPr lang="en-US" dirty="0" smtClean="0"/>
                        <a:t>(</a:t>
                      </a:r>
                      <a:r>
                        <a:rPr lang="en-US" baseline="0" dirty="0" smtClean="0"/>
                        <a:t> W = N ) &amp; ( R = 1 )</a:t>
                      </a:r>
                      <a:endParaRPr lang="en-US" dirty="0"/>
                    </a:p>
                  </a:txBody>
                  <a:tcPr/>
                </a:tc>
                <a:tc>
                  <a:txBody>
                    <a:bodyPr/>
                    <a:lstStyle/>
                    <a:p>
                      <a:pPr algn="l"/>
                      <a:r>
                        <a:rPr lang="en-US" dirty="0" smtClean="0"/>
                        <a:t>Read optimized strong consistency</a:t>
                      </a:r>
                      <a:endParaRPr lang="en-US" dirty="0"/>
                    </a:p>
                  </a:txBody>
                  <a:tcPr/>
                </a:tc>
                <a:extLst>
                  <a:ext uri="{0D108BD9-81ED-4DB2-BD59-A6C34878D82A}">
                    <a16:rowId xmlns:a16="http://schemas.microsoft.com/office/drawing/2014/main" val="563112223"/>
                  </a:ext>
                </a:extLst>
              </a:tr>
              <a:tr h="476568">
                <a:tc>
                  <a:txBody>
                    <a:bodyPr/>
                    <a:lstStyle/>
                    <a:p>
                      <a:pPr algn="ctr"/>
                      <a:r>
                        <a:rPr lang="en-US" dirty="0" smtClean="0"/>
                        <a:t>( W = 1 ) &amp; (</a:t>
                      </a:r>
                      <a:r>
                        <a:rPr lang="en-US" baseline="0" dirty="0" smtClean="0"/>
                        <a:t> R = N )</a:t>
                      </a:r>
                      <a:endParaRPr lang="en-US" dirty="0"/>
                    </a:p>
                  </a:txBody>
                  <a:tcPr/>
                </a:tc>
                <a:tc>
                  <a:txBody>
                    <a:bodyPr/>
                    <a:lstStyle/>
                    <a:p>
                      <a:pPr algn="l"/>
                      <a:r>
                        <a:rPr lang="en-US" dirty="0" smtClean="0"/>
                        <a:t>Write optimized strong consistency</a:t>
                      </a:r>
                      <a:endParaRPr lang="en-US" dirty="0"/>
                    </a:p>
                  </a:txBody>
                  <a:tcPr/>
                </a:tc>
                <a:extLst>
                  <a:ext uri="{0D108BD9-81ED-4DB2-BD59-A6C34878D82A}">
                    <a16:rowId xmlns:a16="http://schemas.microsoft.com/office/drawing/2014/main" val="1092152895"/>
                  </a:ext>
                </a:extLst>
              </a:tr>
              <a:tr h="476568">
                <a:tc>
                  <a:txBody>
                    <a:bodyPr/>
                    <a:lstStyle/>
                    <a:p>
                      <a:pPr algn="ctr"/>
                      <a:r>
                        <a:rPr lang="en-US" dirty="0" smtClean="0"/>
                        <a:t>(</a:t>
                      </a:r>
                      <a:r>
                        <a:rPr lang="en-US" baseline="0" dirty="0" smtClean="0"/>
                        <a:t> W + R ) &lt;= N</a:t>
                      </a:r>
                      <a:endParaRPr lang="en-US" dirty="0"/>
                    </a:p>
                  </a:txBody>
                  <a:tcPr/>
                </a:tc>
                <a:tc>
                  <a:txBody>
                    <a:bodyPr/>
                    <a:lstStyle/>
                    <a:p>
                      <a:pPr algn="l"/>
                      <a:r>
                        <a:rPr lang="en-US" dirty="0" smtClean="0"/>
                        <a:t>Weak eventual consistency</a:t>
                      </a:r>
                      <a:endParaRPr lang="en-US" dirty="0"/>
                    </a:p>
                  </a:txBody>
                  <a:tcPr/>
                </a:tc>
                <a:extLst>
                  <a:ext uri="{0D108BD9-81ED-4DB2-BD59-A6C34878D82A}">
                    <a16:rowId xmlns:a16="http://schemas.microsoft.com/office/drawing/2014/main" val="2292941581"/>
                  </a:ext>
                </a:extLst>
              </a:tr>
              <a:tr h="476568">
                <a:tc>
                  <a:txBody>
                    <a:bodyPr/>
                    <a:lstStyle/>
                    <a:p>
                      <a:pPr algn="ctr"/>
                      <a:r>
                        <a:rPr lang="en-US" dirty="0" smtClean="0"/>
                        <a:t>( W + R</a:t>
                      </a:r>
                      <a:r>
                        <a:rPr lang="en-US" baseline="0" dirty="0" smtClean="0"/>
                        <a:t> ) &gt; N</a:t>
                      </a:r>
                      <a:endParaRPr lang="en-US" dirty="0"/>
                    </a:p>
                  </a:txBody>
                  <a:tcPr/>
                </a:tc>
                <a:tc>
                  <a:txBody>
                    <a:bodyPr/>
                    <a:lstStyle/>
                    <a:p>
                      <a:pPr algn="l"/>
                      <a:r>
                        <a:rPr lang="en-US" dirty="0" smtClean="0"/>
                        <a:t>Strong consistency though quorum</a:t>
                      </a:r>
                      <a:endParaRPr lang="en-US" dirty="0"/>
                    </a:p>
                  </a:txBody>
                  <a:tcPr/>
                </a:tc>
                <a:extLst>
                  <a:ext uri="{0D108BD9-81ED-4DB2-BD59-A6C34878D82A}">
                    <a16:rowId xmlns:a16="http://schemas.microsoft.com/office/drawing/2014/main" val="1228862889"/>
                  </a:ext>
                </a:extLst>
              </a:tr>
            </a:tbl>
          </a:graphicData>
        </a:graphic>
      </p:graphicFrame>
      <p:sp>
        <p:nvSpPr>
          <p:cNvPr id="6" name="Title 1"/>
          <p:cNvSpPr txBox="1">
            <a:spLocks/>
          </p:cNvSpPr>
          <p:nvPr/>
        </p:nvSpPr>
        <p:spPr>
          <a:xfrm>
            <a:off x="798511" y="605118"/>
            <a:ext cx="9404723" cy="1400530"/>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smtClean="0"/>
              <a:t>NRW NOTATION</a:t>
            </a:r>
            <a:endParaRPr lang="en-US" dirty="0"/>
          </a:p>
        </p:txBody>
      </p:sp>
    </p:spTree>
    <p:extLst>
      <p:ext uri="{BB962C8B-B14F-4D97-AF65-F5344CB8AC3E}">
        <p14:creationId xmlns:p14="http://schemas.microsoft.com/office/powerpoint/2010/main" val="420200922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 easy way to remember NRW</a:t>
            </a:r>
            <a:endParaRPr lang="en-US" dirty="0"/>
          </a:p>
        </p:txBody>
      </p:sp>
      <p:sp>
        <p:nvSpPr>
          <p:cNvPr id="4" name="Content Placeholder 3"/>
          <p:cNvSpPr>
            <a:spLocks noGrp="1"/>
          </p:cNvSpPr>
          <p:nvPr>
            <p:ph idx="1"/>
          </p:nvPr>
        </p:nvSpPr>
        <p:spPr/>
        <p:txBody>
          <a:bodyPr/>
          <a:lstStyle/>
          <a:p>
            <a:r>
              <a:rPr lang="en-US" dirty="0" smtClean="0"/>
              <a:t>When Read or Write are 1 and the other two variables are the same, the unpaired (variable with 1) is the optimized pillar </a:t>
            </a:r>
          </a:p>
          <a:p>
            <a:pPr lvl="1">
              <a:buFont typeface="Wingdings" panose="05000000000000000000" pitchFamily="2" charset="2"/>
              <a:buChar char="§"/>
            </a:pPr>
            <a:r>
              <a:rPr lang="en-US" dirty="0" smtClean="0"/>
              <a:t>will always be “read/write optimized </a:t>
            </a:r>
            <a:r>
              <a:rPr lang="en-US" u="sng" dirty="0" smtClean="0"/>
              <a:t>strong</a:t>
            </a:r>
            <a:r>
              <a:rPr lang="en-US" dirty="0" smtClean="0"/>
              <a:t> consistency”, since 1+x is always &gt; x</a:t>
            </a:r>
          </a:p>
          <a:p>
            <a:endParaRPr lang="en-US" dirty="0"/>
          </a:p>
          <a:p>
            <a:pPr marL="0" indent="0">
              <a:buNone/>
            </a:pPr>
            <a:r>
              <a:rPr lang="en-US" dirty="0" smtClean="0"/>
              <a:t>So, once more, what is the answer to this question: </a:t>
            </a:r>
            <a:br>
              <a:rPr lang="en-US" dirty="0" smtClean="0"/>
            </a:br>
            <a:r>
              <a:rPr lang="en-US" dirty="0" smtClean="0"/>
              <a:t>Let R = 3, W = 1, and N = 1:</a:t>
            </a:r>
            <a:endParaRPr lang="en-US" dirty="0"/>
          </a:p>
        </p:txBody>
      </p:sp>
    </p:spTree>
    <p:extLst>
      <p:ext uri="{BB962C8B-B14F-4D97-AF65-F5344CB8AC3E}">
        <p14:creationId xmlns:p14="http://schemas.microsoft.com/office/powerpoint/2010/main" val="67003822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1937</TotalTime>
  <Words>777</Words>
  <Application>Microsoft Office PowerPoint</Application>
  <PresentationFormat>Widescreen</PresentationFormat>
  <Paragraphs>94</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Century Gothic</vt:lpstr>
      <vt:lpstr>Wingdings</vt:lpstr>
      <vt:lpstr>Wingdings 3</vt:lpstr>
      <vt:lpstr>Ion</vt:lpstr>
      <vt:lpstr>Consistency in Database Systems Illustrated with NRW Notation</vt:lpstr>
      <vt:lpstr>CAP Theorem review</vt:lpstr>
      <vt:lpstr>Consistencies</vt:lpstr>
      <vt:lpstr>NRW NOTATION</vt:lpstr>
      <vt:lpstr>When W = 3, R = 2 and R = 4 our outcome is:</vt:lpstr>
      <vt:lpstr>When W = 3, R = 2 and R = 4 our outcome is: 3 + 2 = 5 and 5 &gt; 4 so it is a STRONG CONSISTENCY.</vt:lpstr>
      <vt:lpstr>When W = 3, R = 2 and R = 4 our outcome is: 3 + 2 = 5 and 5 &gt; 4 so it is a STRONG CONSISTENCY.  Let W = 7, R = 1 and N = 7; what’s the outcome? </vt:lpstr>
      <vt:lpstr>When W = 3, R = 2 and R = 4 our outcome is: 3 + 2 = 5 and 5 &gt; 4 so it is a STRONG CONSISTENCY.  Let W = 7, R = 1 and N = 7; what’s the outcome: Since W == N and R = 1 our configuration’s outcome is READ OPTIMIZED STRONG CONSISTENCY</vt:lpstr>
      <vt:lpstr>An easy way to remember NRW</vt:lpstr>
      <vt:lpstr>An easy way to remember NRW</vt:lpstr>
      <vt:lpstr>An easy way to remember NRW</vt:lpstr>
      <vt:lpstr>Works Cited</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Eventual Consistency in NoSQL</dc:title>
  <dc:creator>Max</dc:creator>
  <cp:lastModifiedBy>Max</cp:lastModifiedBy>
  <cp:revision>31</cp:revision>
  <dcterms:created xsi:type="dcterms:W3CDTF">2019-05-20T23:38:15Z</dcterms:created>
  <dcterms:modified xsi:type="dcterms:W3CDTF">2019-05-22T07:57:11Z</dcterms:modified>
</cp:coreProperties>
</file>