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71" r:id="rId6"/>
    <p:sldId id="265" r:id="rId7"/>
    <p:sldId id="266" r:id="rId8"/>
    <p:sldId id="267" r:id="rId9"/>
    <p:sldId id="268" r:id="rId10"/>
    <p:sldId id="269" r:id="rId11"/>
    <p:sldId id="270" r:id="rId12"/>
    <p:sldId id="272" r:id="rId13"/>
    <p:sldId id="273" r:id="rId14"/>
    <p:sldId id="274"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3613" autoAdjust="0"/>
  </p:normalViewPr>
  <p:slideViewPr>
    <p:cSldViewPr snapToGrid="0">
      <p:cViewPr>
        <p:scale>
          <a:sx n="75" d="100"/>
          <a:sy n="75" d="100"/>
        </p:scale>
        <p:origin x="60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5/31/2019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r>
              <a:rPr lang="en-US" dirty="0" smtClean="0"/>
              <a:t>: Amazon’s Highly Available Key-value Store</a:t>
            </a:r>
            <a:endParaRPr lang="en-US" dirty="0"/>
          </a:p>
        </p:txBody>
      </p:sp>
      <p:sp>
        <p:nvSpPr>
          <p:cNvPr id="3" name="Content Placeholder 2"/>
          <p:cNvSpPr>
            <a:spLocks noGrp="1"/>
          </p:cNvSpPr>
          <p:nvPr>
            <p:ph idx="1"/>
          </p:nvPr>
        </p:nvSpPr>
        <p:spPr/>
        <p:txBody>
          <a:bodyPr/>
          <a:lstStyle/>
          <a:p>
            <a:r>
              <a:rPr lang="en-US" dirty="0" smtClean="0"/>
              <a:t>One problem </a:t>
            </a:r>
            <a:r>
              <a:rPr lang="en-US" dirty="0" err="1" smtClean="0"/>
              <a:t>DynamoDB</a:t>
            </a:r>
            <a:r>
              <a:rPr lang="en-US" dirty="0" smtClean="0"/>
              <a:t>, a NoSQL database service, has is partitioning. Their solution was to do “Consistent Hashing,” which resulted in incremental scalability. </a:t>
            </a:r>
            <a:endParaRPr lang="en-US" dirty="0"/>
          </a:p>
          <a:p>
            <a:r>
              <a:rPr lang="en-US" dirty="0" smtClean="0"/>
              <a:t>There are many good tools out there that can simulate the NRW patterns, i.e. </a:t>
            </a:r>
            <a:r>
              <a:rPr lang="en-US" i="1" dirty="0" err="1" smtClean="0"/>
              <a:t>Simizer</a:t>
            </a:r>
            <a:r>
              <a:rPr lang="en-US" dirty="0" smtClean="0"/>
              <a:t>, </a:t>
            </a:r>
            <a:r>
              <a:rPr lang="en-US" i="1" dirty="0" err="1" smtClean="0"/>
              <a:t>CloudSim</a:t>
            </a:r>
            <a:r>
              <a:rPr lang="en-US" i="1" dirty="0" smtClean="0"/>
              <a:t>,</a:t>
            </a:r>
            <a:r>
              <a:rPr lang="en-US" dirty="0" smtClean="0"/>
              <a:t> </a:t>
            </a:r>
            <a:r>
              <a:rPr lang="en-US" i="1" dirty="0" err="1" smtClean="0"/>
              <a:t>SimGRID</a:t>
            </a:r>
            <a:r>
              <a:rPr lang="en-US" dirty="0" smtClean="0"/>
              <a:t>, and </a:t>
            </a:r>
            <a:r>
              <a:rPr lang="en-US" i="1" dirty="0" err="1" smtClean="0"/>
              <a:t>OptorSim</a:t>
            </a:r>
            <a:r>
              <a:rPr lang="en-US" dirty="0" smtClean="0"/>
              <a:t>. </a:t>
            </a:r>
          </a:p>
          <a:p>
            <a:endParaRPr lang="en-US" dirty="0"/>
          </a:p>
        </p:txBody>
      </p:sp>
    </p:spTree>
    <p:extLst>
      <p:ext uri="{BB962C8B-B14F-4D97-AF65-F5344CB8AC3E}">
        <p14:creationId xmlns:p14="http://schemas.microsoft.com/office/powerpoint/2010/main" val="3446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11" y="3716618"/>
            <a:ext cx="9404723" cy="1400530"/>
          </a:xfrm>
        </p:spPr>
        <p:txBody>
          <a:bodyPr/>
          <a:lstStyle/>
          <a:p>
            <a:r>
              <a:rPr lang="en-US" sz="2000" dirty="0"/>
              <a:t>This here is a diagram of control flow for client write to Dynamo-style quorum. </a:t>
            </a:r>
            <a:br>
              <a:rPr lang="en-US" sz="2000" dirty="0"/>
            </a:br>
            <a:r>
              <a:rPr lang="en-US" sz="2000" dirty="0"/>
              <a:t/>
            </a:r>
            <a:br>
              <a:rPr lang="en-US" sz="2000" dirty="0"/>
            </a:br>
            <a:r>
              <a:rPr lang="en-US" sz="2000" dirty="0"/>
              <a:t>Where N = 3 and W = 2. A coordinator node handles the client write and sends it to all N replicas. The Write call returns after the coordinator </a:t>
            </a:r>
            <a:r>
              <a:rPr lang="en-US" sz="2000" dirty="0" smtClean="0"/>
              <a:t>receives </a:t>
            </a:r>
            <a:r>
              <a:rPr lang="en-US" sz="2000" dirty="0"/>
              <a:t>W acknowledgements. </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616" y="0"/>
            <a:ext cx="6614467" cy="3759199"/>
          </a:xfrm>
          <a:prstGeom prst="rect">
            <a:avLst/>
          </a:prstGeom>
        </p:spPr>
      </p:pic>
    </p:spTree>
    <p:extLst>
      <p:ext uri="{BB962C8B-B14F-4D97-AF65-F5344CB8AC3E}">
        <p14:creationId xmlns:p14="http://schemas.microsoft.com/office/powerpoint/2010/main" val="413386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configurations</a:t>
            </a:r>
            <a:endParaRPr lang="en-US" dirty="0"/>
          </a:p>
        </p:txBody>
      </p:sp>
      <p:sp>
        <p:nvSpPr>
          <p:cNvPr id="3" name="Content Placeholder 2"/>
          <p:cNvSpPr>
            <a:spLocks noGrp="1"/>
          </p:cNvSpPr>
          <p:nvPr>
            <p:ph idx="1"/>
          </p:nvPr>
        </p:nvSpPr>
        <p:spPr>
          <a:xfrm>
            <a:off x="646111" y="1853248"/>
            <a:ext cx="10669588" cy="4195481"/>
          </a:xfrm>
        </p:spPr>
        <p:txBody>
          <a:bodyPr/>
          <a:lstStyle/>
          <a:p>
            <a:r>
              <a:rPr lang="en-US" dirty="0" smtClean="0"/>
              <a:t>Cassandra: N = 3, R = W = 1</a:t>
            </a:r>
          </a:p>
          <a:p>
            <a:r>
              <a:rPr lang="en-US" dirty="0" smtClean="0"/>
              <a:t>Rika: N = 3, R = W = 2</a:t>
            </a:r>
          </a:p>
          <a:p>
            <a:pPr lvl="1"/>
            <a:r>
              <a:rPr lang="en-US" dirty="0" smtClean="0"/>
              <a:t>User sometimes suggest using “low value” R = W = 1 &amp; N = 2 and strict quorum variants for “web,” “mission critical,” and “financial” data.</a:t>
            </a:r>
          </a:p>
          <a:p>
            <a:r>
              <a:rPr lang="en-US" dirty="0" smtClean="0"/>
              <a:t>Voldemort’s authors at LinkedIn often choose: N = </a:t>
            </a:r>
            <a:r>
              <a:rPr lang="en-US" i="1" dirty="0" smtClean="0"/>
              <a:t>c</a:t>
            </a:r>
            <a:r>
              <a:rPr lang="en-US" dirty="0" smtClean="0"/>
              <a:t>, R = W = [</a:t>
            </a:r>
            <a:r>
              <a:rPr lang="en-US" i="1" dirty="0" smtClean="0"/>
              <a:t>c</a:t>
            </a:r>
            <a:r>
              <a:rPr lang="en-US" dirty="0" smtClean="0"/>
              <a:t>/2] for odd </a:t>
            </a:r>
            <a:r>
              <a:rPr lang="en-US" i="1" dirty="0" smtClean="0"/>
              <a:t>c</a:t>
            </a:r>
            <a:r>
              <a:rPr lang="en-US" dirty="0" smtClean="0"/>
              <a:t> </a:t>
            </a:r>
          </a:p>
          <a:p>
            <a:pPr lvl="1"/>
            <a:r>
              <a:rPr lang="en-US" dirty="0" smtClean="0"/>
              <a:t>Often great for “very low latency and high availability.</a:t>
            </a:r>
            <a:endParaRPr lang="en-US" dirty="0"/>
          </a:p>
          <a:p>
            <a:r>
              <a:rPr lang="en-US" dirty="0" smtClean="0"/>
              <a:t>LinkedIn deployments of Voldemort with N = 2, R = W = 1 provide “some consistency,” when three way replication is not required (</a:t>
            </a:r>
            <a:r>
              <a:rPr lang="en-US" dirty="0" err="1" smtClean="0"/>
              <a:t>ctd</a:t>
            </a:r>
            <a:r>
              <a:rPr lang="en-US" dirty="0" smtClean="0"/>
              <a:t>. in Berkeley). </a:t>
            </a:r>
          </a:p>
        </p:txBody>
      </p:sp>
    </p:spTree>
    <p:extLst>
      <p:ext uri="{BB962C8B-B14F-4D97-AF65-F5344CB8AC3E}">
        <p14:creationId xmlns:p14="http://schemas.microsoft.com/office/powerpoint/2010/main" val="1427029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r>
              <a:rPr lang="en-US" sz="1200" dirty="0" smtClean="0"/>
              <a:t>Berkeley, Www2.Eecs.Berkeley.Edu</a:t>
            </a:r>
            <a:r>
              <a:rPr lang="en-US" sz="1200" dirty="0"/>
              <a:t>, 2019, https://www2.eecs.berkeley.edu/Pubs/TechRpts/2012/EECS-2012-4.pdf.</a:t>
            </a:r>
            <a:endParaRPr lang="en-US" sz="1200" dirty="0" smtClean="0"/>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compromises was noted “Eventual Consistency.”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normAutofit/>
          </a:bodyPr>
          <a:lstStyle/>
          <a:p>
            <a:r>
              <a:rPr lang="en-US" dirty="0" smtClean="0"/>
              <a:t>NRW (</a:t>
            </a:r>
            <a:r>
              <a:rPr lang="en-US" i="1" dirty="0" smtClean="0"/>
              <a:t>Node, Read, Write)</a:t>
            </a:r>
            <a:r>
              <a:rPr lang="en-US" dirty="0" smtClean="0"/>
              <a:t> </a:t>
            </a:r>
            <a:r>
              <a:rPr lang="en-US" dirty="0"/>
              <a:t>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a:t>
            </a:r>
            <a:r>
              <a:rPr lang="en-US" dirty="0" smtClean="0"/>
              <a:t>maintain</a:t>
            </a:r>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a:t>
            </a:r>
            <a:r>
              <a:rPr lang="en-US" dirty="0" smtClean="0"/>
              <a:t>item</a:t>
            </a:r>
          </a:p>
          <a:p>
            <a:r>
              <a:rPr lang="en-US" dirty="0" smtClean="0"/>
              <a:t>W = No. </a:t>
            </a:r>
            <a:r>
              <a:rPr lang="en-US" dirty="0"/>
              <a:t>of copies of data item that must </a:t>
            </a:r>
            <a:r>
              <a:rPr lang="en-US" dirty="0" smtClean="0"/>
              <a:t>be written </a:t>
            </a:r>
            <a:r>
              <a:rPr lang="en-US" dirty="0"/>
              <a:t>before the write can </a:t>
            </a:r>
            <a:r>
              <a:rPr lang="en-US" dirty="0" smtClean="0"/>
              <a:t>complete</a:t>
            </a:r>
            <a:endParaRPr lang="en-US" dirty="0"/>
          </a:p>
          <a:p>
            <a:r>
              <a:rPr lang="en-US" dirty="0" smtClean="0"/>
              <a:t>Most NoSQL Databases use N&gt;W&gt;1 more than one write must complete, but not all nodes need to be updated immediately.</a:t>
            </a:r>
            <a:endParaRPr lang="en-US" dirty="0"/>
          </a:p>
        </p:txBody>
      </p:sp>
    </p:spTree>
    <p:extLst>
      <p:ext uri="{BB962C8B-B14F-4D97-AF65-F5344CB8AC3E}">
        <p14:creationId xmlns:p14="http://schemas.microsoft.com/office/powerpoint/2010/main" val="253323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776413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2985</TotalTime>
  <Words>1005</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N = 4 our outcome is:</vt:lpstr>
      <vt:lpstr>When W = 3, R = 2 and N = 4 our outcome is: 3 + 2 = 5 and 5 &gt; 4 so it is a STRONG CONSISTENCY.</vt:lpstr>
      <vt:lpstr>When W = 3, R = 2 and N = 4 our outcome is: 3 + 2 = 5 and 5 &gt; 4 so it is a STRONG CONSISTENCY.  Let W = 7, R = 1 and N = 7; what’s the outcome? </vt:lpstr>
      <vt:lpstr>When W = 3, R = 2 and N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DynamoDB: Amazon’s Highly Available Key-value Store</vt:lpstr>
      <vt:lpstr>This here is a diagram of control flow for client write to Dynamo-style quorum.   Where N = 3 and W = 2. A coordinator node handles the client write and sends it to all N replicas. The Write call returns after the coordinator receives W acknowledgements. </vt:lpstr>
      <vt:lpstr>Some other configurations</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45</cp:revision>
  <dcterms:created xsi:type="dcterms:W3CDTF">2019-05-20T23:38:15Z</dcterms:created>
  <dcterms:modified xsi:type="dcterms:W3CDTF">2019-06-01T21:01:00Z</dcterms:modified>
</cp:coreProperties>
</file>