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 autoAdjust="0"/>
    <p:restoredTop sz="93502" autoAdjust="0"/>
  </p:normalViewPr>
  <p:slideViewPr>
    <p:cSldViewPr snapToGrid="0">
      <p:cViewPr varScale="1">
        <p:scale>
          <a:sx n="69" d="100"/>
          <a:sy n="69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EBC6-0CC8-47E0-960D-C0E08CE7FC8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69B0-9A3D-4406-8829-B31EE04B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7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9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0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3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6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461C0B-7B0A-4439-9D20-3DEC988BCA09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yugabyte.com/apache-cassandra-lightweight-transactions-secondary-indexes-tunable-consistency/" TargetMode="External"/><Relationship Id="rId3" Type="http://schemas.openxmlformats.org/officeDocument/2006/relationships/hyperlink" Target="http://www.dbta.com/Columns/Applications-Insight/Eventual-Consistency-73004.aspx" TargetMode="External"/><Relationship Id="rId7" Type="http://schemas.openxmlformats.org/officeDocument/2006/relationships/hyperlink" Target="https://www.slideshare.net/benjaminblack/introduction-to-cassandra-replication-and-consistency" TargetMode="External"/><Relationship Id="rId2" Type="http://schemas.openxmlformats.org/officeDocument/2006/relationships/hyperlink" Target="https://slideplayer.com/slide/772099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ssandra.apache.org/" TargetMode="External"/><Relationship Id="rId5" Type="http://schemas.openxmlformats.org/officeDocument/2006/relationships/hyperlink" Target="https://www.slideshare.net/GrishaWeintraub/cap-28353551" TargetMode="External"/><Relationship Id="rId4" Type="http://schemas.openxmlformats.org/officeDocument/2006/relationships/hyperlink" Target="https://www2.eecs.berkeley.edu/Pubs/TechRpts/2012/EECS-2012-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487" y="1217467"/>
            <a:ext cx="12371340" cy="3329581"/>
          </a:xfrm>
        </p:spPr>
        <p:txBody>
          <a:bodyPr/>
          <a:lstStyle/>
          <a:p>
            <a:pPr algn="ctr"/>
            <a:r>
              <a:rPr lang="en-US" dirty="0"/>
              <a:t>Consistency in Database Systems Illustrated with NRW Notation</a:t>
            </a:r>
          </a:p>
        </p:txBody>
      </p:sp>
    </p:spTree>
    <p:extLst>
      <p:ext uri="{BB962C8B-B14F-4D97-AF65-F5344CB8AC3E}">
        <p14:creationId xmlns:p14="http://schemas.microsoft.com/office/powerpoint/2010/main" val="380653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E6EF5713-AC5C-4404-B2A2-561562DB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35" y="0"/>
            <a:ext cx="4066282" cy="27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95513-FEF8-46AE-99AA-D1488CEDA306}"/>
              </a:ext>
            </a:extLst>
          </p:cNvPr>
          <p:cNvSpPr txBox="1"/>
          <p:nvPr/>
        </p:nvSpPr>
        <p:spPr>
          <a:xfrm>
            <a:off x="498854" y="606582"/>
            <a:ext cx="4970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-Developed and maintained by Apache Software Foundation</a:t>
            </a:r>
          </a:p>
          <a:p>
            <a:endParaRPr lang="en-US" dirty="0"/>
          </a:p>
          <a:p>
            <a:r>
              <a:rPr lang="en-US" dirty="0"/>
              <a:t>-In use by CERN, eBay, GitHub, Hulu, Instagram, Netflix, Reddit and over 1500 more companies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2F75F-3D3C-46A5-A0C9-AB132CCA4F50}"/>
              </a:ext>
            </a:extLst>
          </p:cNvPr>
          <p:cNvSpPr txBox="1"/>
          <p:nvPr/>
        </p:nvSpPr>
        <p:spPr>
          <a:xfrm>
            <a:off x="2064190" y="2953450"/>
            <a:ext cx="8229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Apache Cassandra database prioritizes:</a:t>
            </a:r>
          </a:p>
          <a:p>
            <a:endParaRPr lang="en-US" dirty="0"/>
          </a:p>
          <a:p>
            <a:r>
              <a:rPr lang="en-US" dirty="0"/>
              <a:t>-Performance; Consistently outperforms popular NoSQL options in both benchmarks and real applications.</a:t>
            </a:r>
          </a:p>
          <a:p>
            <a:endParaRPr lang="en-US" dirty="0"/>
          </a:p>
          <a:p>
            <a:r>
              <a:rPr lang="en-US" dirty="0"/>
              <a:t>-Scalability; Linear Scalability allows large scale operations. Apple uses a network of over 75,000 nodes storing over 10 petabytes of data. </a:t>
            </a:r>
          </a:p>
          <a:p>
            <a:endParaRPr lang="en-US" dirty="0"/>
          </a:p>
          <a:p>
            <a:r>
              <a:rPr lang="en-US" dirty="0"/>
              <a:t>-Fault Tolerance; Data is automatically replicated to multiple nodes for fault tolerance, including across multiple data centers. </a:t>
            </a:r>
          </a:p>
          <a:p>
            <a:endParaRPr lang="en-US" dirty="0"/>
          </a:p>
          <a:p>
            <a:r>
              <a:rPr lang="en-US" dirty="0"/>
              <a:t>-Elasticity; Read and write throughput increase linearly as new machines are added, with no downtime or interruption of application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F4206-C0FA-4BF2-8040-855719FC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" y="3757199"/>
            <a:ext cx="6666495" cy="287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B2591-619F-432A-BCA2-0793CD26C690}"/>
              </a:ext>
            </a:extLst>
          </p:cNvPr>
          <p:cNvSpPr txBox="1"/>
          <p:nvPr/>
        </p:nvSpPr>
        <p:spPr>
          <a:xfrm>
            <a:off x="7382465" y="4787164"/>
            <a:ext cx="323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+ W &gt; N architecture guarantees overlap of the read and write </a:t>
            </a:r>
            <a:r>
              <a:rPr lang="en-US" dirty="0" err="1"/>
              <a:t>quoroms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6D6A7-EA62-42C0-9B28-D968DFE6576A}"/>
              </a:ext>
            </a:extLst>
          </p:cNvPr>
          <p:cNvSpPr txBox="1"/>
          <p:nvPr/>
        </p:nvSpPr>
        <p:spPr>
          <a:xfrm>
            <a:off x="562062" y="440467"/>
            <a:ext cx="9251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CAP THEOREM</a:t>
            </a:r>
          </a:p>
          <a:p>
            <a:r>
              <a:rPr lang="en-US" dirty="0"/>
              <a:t>-Cassandra is an A-P (availability &amp; partition tolerant) database. It aims to achieve  C through eventual consistency.</a:t>
            </a:r>
          </a:p>
          <a:p>
            <a:endParaRPr lang="en-US" dirty="0"/>
          </a:p>
          <a:p>
            <a:r>
              <a:rPr lang="en-US" b="1" u="sng" dirty="0"/>
              <a:t>ACID vs. BASE</a:t>
            </a:r>
            <a:endParaRPr lang="en-US" b="1" dirty="0"/>
          </a:p>
          <a:p>
            <a:r>
              <a:rPr lang="en-US" dirty="0"/>
              <a:t>-Cassandra follows the BASE paradigm to achieve eventual consistency.</a:t>
            </a:r>
          </a:p>
          <a:p>
            <a:endParaRPr lang="en-US" dirty="0"/>
          </a:p>
          <a:p>
            <a:r>
              <a:rPr lang="en-US" b="1" u="sng" dirty="0"/>
              <a:t>NRW Notation</a:t>
            </a:r>
            <a:endParaRPr lang="en-US" dirty="0"/>
          </a:p>
          <a:p>
            <a:r>
              <a:rPr lang="en-US" dirty="0"/>
              <a:t>-By default Cassandra is a N = 3, R = 1, W = 1 database which is weak consistency. I will be discussing an N = 3, R = 2, W = 2 implementation which uses strong consistency through </a:t>
            </a:r>
            <a:r>
              <a:rPr lang="en-US" dirty="0" err="1"/>
              <a:t>quoroms</a:t>
            </a:r>
            <a:r>
              <a:rPr lang="en-US" dirty="0"/>
              <a:t> (R + W &gt; 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4C02A-2210-4D4D-BD8D-0568AC50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7" y="319087"/>
            <a:ext cx="8239125" cy="621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CFDBF-34A7-4152-B5F9-ED1727B12FD9}"/>
              </a:ext>
            </a:extLst>
          </p:cNvPr>
          <p:cNvSpPr txBox="1"/>
          <p:nvPr/>
        </p:nvSpPr>
        <p:spPr>
          <a:xfrm>
            <a:off x="8682274" y="1358020"/>
            <a:ext cx="33506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represents a Single Region 3 node cluster network. </a:t>
            </a:r>
          </a:p>
          <a:p>
            <a:endParaRPr lang="en-US" dirty="0"/>
          </a:p>
          <a:p>
            <a:r>
              <a:rPr lang="en-US" dirty="0"/>
              <a:t>Each piece of data is stored in 3 places (N = 3) as can be seen by P1, P2 and P3 replicas. </a:t>
            </a:r>
          </a:p>
          <a:p>
            <a:endParaRPr lang="en-US" dirty="0"/>
          </a:p>
          <a:p>
            <a:r>
              <a:rPr lang="en-US" dirty="0"/>
              <a:t>With this structure if a single failure occurs the network is still fine as 2 replicas remain satisfying the R(</a:t>
            </a:r>
            <a:r>
              <a:rPr lang="en-US" dirty="0" err="1"/>
              <a:t>ead</a:t>
            </a:r>
            <a:r>
              <a:rPr lang="en-US" dirty="0"/>
              <a:t>) = 2 and W(rite) = 2 scenarios. </a:t>
            </a:r>
          </a:p>
          <a:p>
            <a:endParaRPr lang="en-US" dirty="0"/>
          </a:p>
          <a:p>
            <a:r>
              <a:rPr lang="en-US" dirty="0"/>
              <a:t>However, if 2 nodes / connections were to fail, this network would fail.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4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5658"/>
            <a:ext cx="8946541" cy="5072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"Dynamo: Amazon’S Highly Available Key-Value Store” Slideplayer.Com, 2019,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2"/>
              </a:rPr>
              <a:t>https://slideplayer.com/slide/7720997/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Harrison, Guy. “Eventual Consistency.” </a:t>
            </a:r>
            <a:r>
              <a:rPr lang="en-US" sz="1200" i="1" dirty="0"/>
              <a:t>Database Trends and Applications</a:t>
            </a:r>
            <a:r>
              <a:rPr lang="en-US" sz="1200" dirty="0"/>
              <a:t>, 7 Jan. 2011,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3"/>
              </a:rPr>
              <a:t>www.dbta.com/Columns/Applications-Insight/Eventual-Consistency-73004.aspx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---. "Consistency Models." Next Generation Databases. Apress, Berkeley, CA, 2015.</a:t>
            </a:r>
          </a:p>
          <a:p>
            <a:pPr marL="0" indent="0">
              <a:buNone/>
            </a:pPr>
            <a:r>
              <a:rPr lang="en-US" sz="1200" dirty="0"/>
              <a:t>Springer, Wilfred. “Eventually Consistent.” LinkedIn SlideShare, 21 July 2010, www.slideshare.net/springerw/eventually-</a:t>
            </a:r>
            <a:br>
              <a:rPr lang="en-US" sz="1200" dirty="0"/>
            </a:br>
            <a:r>
              <a:rPr lang="en-US" sz="1200" dirty="0"/>
              <a:t>	consistent.</a:t>
            </a:r>
          </a:p>
          <a:p>
            <a:pPr marL="0" indent="0">
              <a:buNone/>
            </a:pPr>
            <a:r>
              <a:rPr lang="en-US" sz="1200" dirty="0"/>
              <a:t>Thant, Phyo Thandar, and Thinn Thu Naing. "Improving the availability of NoSQL databases for Cloud Storage." </a:t>
            </a:r>
            <a:br>
              <a:rPr lang="en-US" sz="1200" dirty="0"/>
            </a:br>
            <a:r>
              <a:rPr lang="en-US" sz="1200" dirty="0"/>
              <a:t>	Yangon: University of Computer Studies.</a:t>
            </a:r>
          </a:p>
          <a:p>
            <a:pPr marL="0" indent="0">
              <a:buNone/>
            </a:pPr>
            <a:r>
              <a:rPr lang="en-US" sz="1200" dirty="0"/>
              <a:t>Vanroose, Peter, and GSE DB Belgium. "ACID or BASE?-the case of NoSQL.“</a:t>
            </a:r>
          </a:p>
          <a:p>
            <a:pPr marL="0" indent="0">
              <a:buNone/>
            </a:pPr>
            <a:r>
              <a:rPr lang="en-US" sz="1200" dirty="0"/>
              <a:t>Berkeley, Www2.Eecs.Berkeley.Edu, 2019, </a:t>
            </a:r>
            <a:r>
              <a:rPr lang="en-US" sz="1200" dirty="0">
                <a:hlinkClick r:id="rId4"/>
              </a:rPr>
              <a:t>https://www2.eecs.berkeley.edu/Pubs/TechRpts/2012/EECS-2012-4.pdf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Weintraub, </a:t>
            </a:r>
            <a:r>
              <a:rPr lang="en-US" sz="1200" dirty="0" err="1"/>
              <a:t>Grisha</a:t>
            </a:r>
            <a:r>
              <a:rPr lang="en-US" sz="1200" dirty="0"/>
              <a:t>. </a:t>
            </a:r>
            <a:r>
              <a:rPr lang="en-US" sz="1200" i="1" dirty="0"/>
              <a:t>Database and Data Mining, </a:t>
            </a:r>
            <a:r>
              <a:rPr lang="en-US" sz="1200" dirty="0"/>
              <a:t>2013, </a:t>
            </a:r>
            <a:r>
              <a:rPr lang="en-US" sz="1200" dirty="0">
                <a:hlinkClick r:id="rId5"/>
              </a:rPr>
              <a:t>https://www.slideshare.net/GrishaWeintraub/cap-28353551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Apache Software Foundation, </a:t>
            </a:r>
            <a:r>
              <a:rPr lang="en-US" sz="1200" dirty="0">
                <a:hlinkClick r:id="rId6"/>
              </a:rPr>
              <a:t>http://cassandra.apache.org/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Benjamin Black, </a:t>
            </a:r>
            <a:r>
              <a:rPr lang="en-US" sz="1200" i="1" dirty="0"/>
              <a:t>Cassandra Replication &amp; Consistency, </a:t>
            </a:r>
            <a:r>
              <a:rPr lang="en-US" sz="1200" dirty="0"/>
              <a:t>2014, </a:t>
            </a:r>
            <a:r>
              <a:rPr lang="en-US" sz="1200" dirty="0">
                <a:hlinkClick r:id="rId7"/>
              </a:rPr>
              <a:t>https://www.slideshare.net/benjaminblack/introduction-to-cassandra-replication-and-consistency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Sid Choudhury, </a:t>
            </a:r>
            <a:r>
              <a:rPr lang="en-US" sz="1200" i="1" dirty="0"/>
              <a:t>Apache Cassandra: The Truth Behind Turntable Consistency, Lightweight Transactions &amp; Secondary 	Indexes, </a:t>
            </a:r>
            <a:r>
              <a:rPr lang="en-US" sz="1200" dirty="0">
                <a:hlinkClick r:id="rId8"/>
              </a:rPr>
              <a:t>https://blog.yugabyte.com/apache-cassandra-lightweight-transactions-secondary-indexes-tunable-consistency/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1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NRW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NRW (</a:t>
            </a:r>
            <a:r>
              <a:rPr lang="en-US" i="1" dirty="0"/>
              <a:t>Node, Read, Write)</a:t>
            </a:r>
            <a:r>
              <a:rPr lang="en-US" dirty="0"/>
              <a:t> notation describes, at a high level, how a distributed database will trade consistency, read and write performance.</a:t>
            </a:r>
          </a:p>
          <a:p>
            <a:endParaRPr lang="en-US" dirty="0"/>
          </a:p>
          <a:p>
            <a:r>
              <a:rPr lang="en-US" dirty="0"/>
              <a:t>N = No. of copies of each data item that the database will maintain</a:t>
            </a:r>
          </a:p>
          <a:p>
            <a:r>
              <a:rPr lang="en-US" dirty="0"/>
              <a:t>R = No. of copies that application will assess when reading the data item</a:t>
            </a:r>
          </a:p>
          <a:p>
            <a:r>
              <a:rPr lang="en-US" dirty="0"/>
              <a:t>W = No. of copies of data item that must be written before the write can complete</a:t>
            </a:r>
          </a:p>
          <a:p>
            <a:r>
              <a:rPr lang="en-US" dirty="0"/>
              <a:t>Most NoSQL Databases use N&gt;W&gt;1 more than one write must complete, but not all nodes need to be updated immediately.</a:t>
            </a:r>
          </a:p>
        </p:txBody>
      </p:sp>
    </p:spTree>
    <p:extLst>
      <p:ext uri="{BB962C8B-B14F-4D97-AF65-F5344CB8AC3E}">
        <p14:creationId xmlns:p14="http://schemas.microsoft.com/office/powerpoint/2010/main" val="25332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4357062"/>
            <a:ext cx="9404723" cy="1400530"/>
          </a:xfrm>
        </p:spPr>
        <p:txBody>
          <a:bodyPr/>
          <a:lstStyle/>
          <a:p>
            <a:r>
              <a:rPr lang="en-US" sz="2000" dirty="0"/>
              <a:t>When W = 3, R = 2 and N = 4 our outcome is: 3 + 2 = 5 and 5 &gt; 4 so it is a STRONG CONSISTENCY.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latency of read or write is dictated by the slowest of the R or W replicas. This is why R and W are usually configured to be less than N, to provide better latency (ctd. in “Dynamo: Amazon”).</a:t>
            </a:r>
            <a:br>
              <a:rPr lang="en-US" sz="2000" dirty="0"/>
            </a:br>
            <a:r>
              <a:rPr lang="en-US" sz="2000" dirty="0"/>
              <a:t>	Typical Values of (NRW) for Amazon Apps are (3, 2, 2)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74150"/>
              </p:ext>
            </p:extLst>
          </p:nvPr>
        </p:nvGraphicFramePr>
        <p:xfrm>
          <a:off x="1208088" y="1726292"/>
          <a:ext cx="9802814" cy="2382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01407">
                  <a:extLst>
                    <a:ext uri="{9D8B030D-6E8A-4147-A177-3AD203B41FA5}">
                      <a16:colId xmlns:a16="http://schemas.microsoft.com/office/drawing/2014/main" val="3734456281"/>
                    </a:ext>
                  </a:extLst>
                </a:gridCol>
                <a:gridCol w="4901407">
                  <a:extLst>
                    <a:ext uri="{9D8B030D-6E8A-4147-A177-3AD203B41FA5}">
                      <a16:colId xmlns:a16="http://schemas.microsoft.com/office/drawing/2014/main" val="1935269608"/>
                    </a:ext>
                  </a:extLst>
                </a:gridCol>
              </a:tblGrid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NRW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72887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aseline="0" dirty="0"/>
                        <a:t> W = N ) &amp; ( R = 1 )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optimized strong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2223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W = 1 ) &amp; (</a:t>
                      </a:r>
                      <a:r>
                        <a:rPr lang="en-US" baseline="0" dirty="0"/>
                        <a:t> R = 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Write optimized strong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52895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aseline="0" dirty="0"/>
                        <a:t> W + R ) &lt;=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Weak eventual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41581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W + R</a:t>
                      </a:r>
                      <a:r>
                        <a:rPr lang="en-US" baseline="0" dirty="0"/>
                        <a:t> ) &gt;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Strong consistency though quorum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6288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NRW NOTATION</a:t>
            </a:r>
          </a:p>
        </p:txBody>
      </p:sp>
    </p:spTree>
    <p:extLst>
      <p:ext uri="{BB962C8B-B14F-4D97-AF65-F5344CB8AC3E}">
        <p14:creationId xmlns:p14="http://schemas.microsoft.com/office/powerpoint/2010/main" val="187302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DynamoDB: Amazon’s Highly Available Key-value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problem DynamoDB, a NoSQL database service, has is partitioning. Their solution was to do “Consistent Hashing,” which resulted in incremental scalability. </a:t>
            </a:r>
          </a:p>
          <a:p>
            <a:r>
              <a:rPr lang="en-US" dirty="0"/>
              <a:t>There are many good tools out there that can simulate the NRW patterns, i.e. </a:t>
            </a:r>
            <a:r>
              <a:rPr lang="en-US" i="1" dirty="0"/>
              <a:t>Simizer</a:t>
            </a:r>
            <a:r>
              <a:rPr lang="en-US" dirty="0"/>
              <a:t>, </a:t>
            </a:r>
            <a:r>
              <a:rPr lang="en-US" i="1" dirty="0"/>
              <a:t>CloudSim,</a:t>
            </a:r>
            <a:r>
              <a:rPr lang="en-US" dirty="0"/>
              <a:t> </a:t>
            </a:r>
            <a:r>
              <a:rPr lang="en-US" i="1" dirty="0"/>
              <a:t>SimGRID</a:t>
            </a:r>
            <a:r>
              <a:rPr lang="en-US" dirty="0"/>
              <a:t>, and </a:t>
            </a:r>
            <a:r>
              <a:rPr lang="en-US" i="1" dirty="0"/>
              <a:t>OptorSim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11" y="3716618"/>
            <a:ext cx="9404723" cy="1400530"/>
          </a:xfrm>
        </p:spPr>
        <p:txBody>
          <a:bodyPr/>
          <a:lstStyle/>
          <a:p>
            <a:r>
              <a:rPr lang="en-US" sz="2000" dirty="0"/>
              <a:t>This here is a diagram of control flow for client write to Dynamo-style quorum.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 N = 3 and W = 2. A coordinator node handles the client write and sends it to all N replicas. The Write call returns after the coordinator receives W acknowledgements.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16" y="0"/>
            <a:ext cx="6614467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69588" cy="4195481"/>
          </a:xfrm>
        </p:spPr>
        <p:txBody>
          <a:bodyPr/>
          <a:lstStyle/>
          <a:p>
            <a:r>
              <a:rPr lang="en-US" dirty="0"/>
              <a:t>Rika: N = 3, R = W = 2</a:t>
            </a:r>
          </a:p>
          <a:p>
            <a:pPr lvl="1"/>
            <a:r>
              <a:rPr lang="en-US" dirty="0"/>
              <a:t>User sometimes suggest using “low value” R = W = 1 &amp; N = 2 and strict quorum variants for “web,” “mission critical,” and “financial” data.</a:t>
            </a:r>
          </a:p>
          <a:p>
            <a:r>
              <a:rPr lang="en-US" dirty="0"/>
              <a:t>Voldemort’s authors at LinkedIn often choose: N = </a:t>
            </a:r>
            <a:r>
              <a:rPr lang="en-US" i="1" dirty="0"/>
              <a:t>c</a:t>
            </a:r>
            <a:r>
              <a:rPr lang="en-US" dirty="0"/>
              <a:t>, R = W = [</a:t>
            </a:r>
            <a:r>
              <a:rPr lang="en-US" i="1" dirty="0"/>
              <a:t>c</a:t>
            </a:r>
            <a:r>
              <a:rPr lang="en-US" dirty="0"/>
              <a:t>/2] for odd </a:t>
            </a:r>
            <a:r>
              <a:rPr lang="en-US" i="1" dirty="0"/>
              <a:t>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Often great for “very low latency and high availability.</a:t>
            </a:r>
          </a:p>
          <a:p>
            <a:r>
              <a:rPr lang="en-US" dirty="0"/>
              <a:t>LinkedIn deployments of Voldemort with N = 2, R = W = 1 provide “some consistency,” when three way replication is not required (ctd. in Berkeley). </a:t>
            </a:r>
          </a:p>
        </p:txBody>
      </p:sp>
    </p:spTree>
    <p:extLst>
      <p:ext uri="{BB962C8B-B14F-4D97-AF65-F5344CB8AC3E}">
        <p14:creationId xmlns:p14="http://schemas.microsoft.com/office/powerpoint/2010/main" val="142702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databases that do not use NRW notation: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OrientDB</a:t>
            </a:r>
          </a:p>
          <a:p>
            <a:pPr fontAlgn="base"/>
            <a:r>
              <a:rPr lang="en-US" dirty="0"/>
              <a:t>Redis</a:t>
            </a:r>
          </a:p>
          <a:p>
            <a:pPr fontAlgn="base"/>
            <a:r>
              <a:rPr lang="en-US" dirty="0"/>
              <a:t>MongoDB</a:t>
            </a:r>
          </a:p>
          <a:p>
            <a:pPr fontAlgn="base"/>
            <a:r>
              <a:rPr lang="en-US" dirty="0"/>
              <a:t>Bigtable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the next upcoming slides we will focus more on Bigtable as an example.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Bigtable??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Bigtable is a distributed storage system for managing structured data that is designed to scale to a very large size: petabytes of data across thousands of commodity servers.</a:t>
            </a:r>
          </a:p>
          <a:p>
            <a:endParaRPr lang="en-US" dirty="0"/>
          </a:p>
          <a:p>
            <a:pPr fontAlgn="base"/>
            <a:r>
              <a:rPr lang="en-US" dirty="0"/>
              <a:t>Developed by Google</a:t>
            </a:r>
          </a:p>
          <a:p>
            <a:pPr fontAlgn="base"/>
            <a:r>
              <a:rPr lang="en-US" dirty="0"/>
              <a:t>Column Oriented</a:t>
            </a:r>
          </a:p>
          <a:p>
            <a:pPr fontAlgn="base"/>
            <a:r>
              <a:rPr lang="en-US" dirty="0"/>
              <a:t>NoSQL database</a:t>
            </a:r>
          </a:p>
          <a:p>
            <a:pPr fontAlgn="base"/>
            <a:r>
              <a:rPr lang="en-US" dirty="0"/>
              <a:t>Consistency &amp; Partial Tolerance  (of CAP Theorem)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Bigtable uses instead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A lock system called a Chubby.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GFS (Google File System), a large scale file system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SSTable, what Bigtable uses to store all their data.</a:t>
            </a:r>
          </a:p>
        </p:txBody>
      </p:sp>
    </p:spTree>
    <p:extLst>
      <p:ext uri="{BB962C8B-B14F-4D97-AF65-F5344CB8AC3E}">
        <p14:creationId xmlns:p14="http://schemas.microsoft.com/office/powerpoint/2010/main" val="179230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3089</TotalTime>
  <Words>821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Consistency in Database Systems Illustrated with NRW Notation</vt:lpstr>
      <vt:lpstr>NRW NOTATION</vt:lpstr>
      <vt:lpstr>When W = 3, R = 2 and N = 4 our outcome is: 3 + 2 = 5 and 5 &gt; 4 so it is a STRONG CONSISTENCY.  The latency of read or write is dictated by the slowest of the R or W replicas. This is why R and W are usually configured to be less than N, to provide better latency (ctd. in “Dynamo: Amazon”).  Typical Values of (NRW) for Amazon Apps are (3, 2, 2) </vt:lpstr>
      <vt:lpstr>DynamoDB: Amazon’s Highly Available Key-value Store</vt:lpstr>
      <vt:lpstr>This here is a diagram of control flow for client write to Dynamo-style quorum.   Where N = 3 and W = 2. A coordinator node handles the client write and sends it to all N replicas. The Write call returns after the coordinator receives W acknowledgements. </vt:lpstr>
      <vt:lpstr>Some other configurations</vt:lpstr>
      <vt:lpstr>Example of databases that do not use NRW notation:  </vt:lpstr>
      <vt:lpstr>What is Bigtable??  </vt:lpstr>
      <vt:lpstr>What Bigtable uses instead  </vt:lpstr>
      <vt:lpstr>PowerPoint Presentation</vt:lpstr>
      <vt:lpstr>PowerPoint Presentation</vt:lpstr>
      <vt:lpstr>PowerPoint Presentation</vt:lpstr>
      <vt:lpstr>Works Cited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Eventual Consistency in NoSQL</dc:title>
  <dc:creator>Max</dc:creator>
  <cp:lastModifiedBy>Max</cp:lastModifiedBy>
  <cp:revision>54</cp:revision>
  <dcterms:created xsi:type="dcterms:W3CDTF">2019-05-20T23:38:15Z</dcterms:created>
  <dcterms:modified xsi:type="dcterms:W3CDTF">2019-06-03T00:09:31Z</dcterms:modified>
</cp:coreProperties>
</file>