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5" r:id="rId5"/>
    <p:sldId id="272" r:id="rId6"/>
    <p:sldId id="273" r:id="rId7"/>
    <p:sldId id="27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3613" autoAdjust="0"/>
  </p:normalViewPr>
  <p:slideViewPr>
    <p:cSldViewPr snapToGrid="0">
      <p:cViewPr>
        <p:scale>
          <a:sx n="75" d="100"/>
          <a:sy n="75" d="100"/>
        </p:scale>
        <p:origin x="60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7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9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0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3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6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ta.com/Columns/Applications-Insight/Eventual-Consistency-73004.aspx" TargetMode="External"/><Relationship Id="rId2" Type="http://schemas.openxmlformats.org/officeDocument/2006/relationships/hyperlink" Target="https://slideplayer.com/slide/772099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487" y="1217467"/>
            <a:ext cx="12371340" cy="3329581"/>
          </a:xfrm>
        </p:spPr>
        <p:txBody>
          <a:bodyPr/>
          <a:lstStyle/>
          <a:p>
            <a:pPr algn="ctr"/>
            <a:r>
              <a:rPr lang="en-US" dirty="0" smtClean="0"/>
              <a:t>Consistency in Database Systems Illustrated with NRW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NRW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NRW (</a:t>
            </a:r>
            <a:r>
              <a:rPr lang="en-US" i="1" dirty="0" smtClean="0"/>
              <a:t>Node, Read, Write)</a:t>
            </a:r>
            <a:r>
              <a:rPr lang="en-US" dirty="0" smtClean="0"/>
              <a:t> </a:t>
            </a:r>
            <a:r>
              <a:rPr lang="en-US" dirty="0"/>
              <a:t>notation </a:t>
            </a:r>
            <a:r>
              <a:rPr lang="en-US" dirty="0" smtClean="0"/>
              <a:t>describes, </a:t>
            </a:r>
            <a:r>
              <a:rPr lang="en-US" dirty="0"/>
              <a:t>at a high </a:t>
            </a:r>
            <a:r>
              <a:rPr lang="en-US" dirty="0" smtClean="0"/>
              <a:t>level, </a:t>
            </a:r>
            <a:r>
              <a:rPr lang="en-US" dirty="0"/>
              <a:t>how </a:t>
            </a:r>
            <a:r>
              <a:rPr lang="en-US" dirty="0" smtClean="0"/>
              <a:t>a distributed </a:t>
            </a:r>
            <a:r>
              <a:rPr lang="en-US" dirty="0"/>
              <a:t>database will trade </a:t>
            </a:r>
            <a:r>
              <a:rPr lang="en-US" dirty="0" smtClean="0"/>
              <a:t>consistency</a:t>
            </a:r>
            <a:r>
              <a:rPr lang="en-US" dirty="0"/>
              <a:t>, </a:t>
            </a:r>
            <a:r>
              <a:rPr lang="en-US" dirty="0" smtClean="0"/>
              <a:t>read and </a:t>
            </a:r>
            <a:r>
              <a:rPr lang="en-US" dirty="0"/>
              <a:t>write performance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 = No. </a:t>
            </a:r>
            <a:r>
              <a:rPr lang="en-US" dirty="0"/>
              <a:t>of copies of each data item that </a:t>
            </a:r>
            <a:r>
              <a:rPr lang="en-US" dirty="0" smtClean="0"/>
              <a:t>the database </a:t>
            </a:r>
            <a:r>
              <a:rPr lang="en-US" dirty="0"/>
              <a:t>will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No. of </a:t>
            </a:r>
            <a:r>
              <a:rPr lang="en-US" dirty="0"/>
              <a:t>copies that application will </a:t>
            </a:r>
            <a:r>
              <a:rPr lang="en-US" dirty="0" smtClean="0"/>
              <a:t>assess when </a:t>
            </a:r>
            <a:r>
              <a:rPr lang="en-US" dirty="0"/>
              <a:t>reading the data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W = No. </a:t>
            </a:r>
            <a:r>
              <a:rPr lang="en-US" dirty="0"/>
              <a:t>of copies of data item that must </a:t>
            </a:r>
            <a:r>
              <a:rPr lang="en-US" dirty="0" smtClean="0"/>
              <a:t>be written </a:t>
            </a:r>
            <a:r>
              <a:rPr lang="en-US" dirty="0"/>
              <a:t>before the write can </a:t>
            </a:r>
            <a:r>
              <a:rPr lang="en-US" dirty="0" smtClean="0"/>
              <a:t>complete</a:t>
            </a:r>
            <a:endParaRPr lang="en-US" dirty="0"/>
          </a:p>
          <a:p>
            <a:r>
              <a:rPr lang="en-US" dirty="0" smtClean="0"/>
              <a:t>Most NoSQL Databases use N&gt;W&gt;1 more than one write must complete, but not all nodes need to be updated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4865062"/>
            <a:ext cx="9404723" cy="1400530"/>
          </a:xfrm>
        </p:spPr>
        <p:txBody>
          <a:bodyPr/>
          <a:lstStyle/>
          <a:p>
            <a:r>
              <a:rPr lang="en-US" sz="2000" dirty="0" smtClean="0"/>
              <a:t>When W = 3, R = 2 and N = 4 our outcome is: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208088" y="1726292"/>
          <a:ext cx="9802814" cy="2382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01407">
                  <a:extLst>
                    <a:ext uri="{9D8B030D-6E8A-4147-A177-3AD203B41FA5}">
                      <a16:colId xmlns:a16="http://schemas.microsoft.com/office/drawing/2014/main" val="3734456281"/>
                    </a:ext>
                  </a:extLst>
                </a:gridCol>
                <a:gridCol w="4901407">
                  <a:extLst>
                    <a:ext uri="{9D8B030D-6E8A-4147-A177-3AD203B41FA5}">
                      <a16:colId xmlns:a16="http://schemas.microsoft.com/office/drawing/2014/main" val="1935269608"/>
                    </a:ext>
                  </a:extLst>
                </a:gridCol>
              </a:tblGrid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NRW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72887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= N ) &amp; ( R = 1 )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2223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= 1 ) &amp; (</a:t>
                      </a:r>
                      <a:r>
                        <a:rPr lang="en-US" baseline="0" dirty="0" smtClean="0"/>
                        <a:t> R = 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Write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52895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+ R ) &lt;=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Weak eventual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41581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+ R</a:t>
                      </a:r>
                      <a:r>
                        <a:rPr lang="en-US" baseline="0" dirty="0" smtClean="0"/>
                        <a:t> ) &gt;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Strong consistency though quorum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6288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NRW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4357062"/>
            <a:ext cx="9404723" cy="1400530"/>
          </a:xfrm>
        </p:spPr>
        <p:txBody>
          <a:bodyPr/>
          <a:lstStyle/>
          <a:p>
            <a:r>
              <a:rPr lang="en-US" sz="2000" dirty="0" smtClean="0"/>
              <a:t>When W = 3, R = 2 and N = 4 our outcome is: 3 + 2 = 5 and 5 &gt; 4 so it is a STRONG CONSISTENCY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 latency of read or write is dictated by the slowest of the R or W replicas. This is why R and W are usually configured to be less than N, to provide better latency (ctd. in “Dynamo: Amazon”).</a:t>
            </a:r>
            <a:br>
              <a:rPr lang="en-US" sz="2000" dirty="0"/>
            </a:br>
            <a:r>
              <a:rPr lang="en-US" sz="2000" dirty="0"/>
              <a:t>	Typical Values of (NRW) for Amazon Apps are (3, 2, 2)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74150"/>
              </p:ext>
            </p:extLst>
          </p:nvPr>
        </p:nvGraphicFramePr>
        <p:xfrm>
          <a:off x="1208088" y="1726292"/>
          <a:ext cx="9802814" cy="2382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01407">
                  <a:extLst>
                    <a:ext uri="{9D8B030D-6E8A-4147-A177-3AD203B41FA5}">
                      <a16:colId xmlns:a16="http://schemas.microsoft.com/office/drawing/2014/main" val="3734456281"/>
                    </a:ext>
                  </a:extLst>
                </a:gridCol>
                <a:gridCol w="4901407">
                  <a:extLst>
                    <a:ext uri="{9D8B030D-6E8A-4147-A177-3AD203B41FA5}">
                      <a16:colId xmlns:a16="http://schemas.microsoft.com/office/drawing/2014/main" val="1935269608"/>
                    </a:ext>
                  </a:extLst>
                </a:gridCol>
              </a:tblGrid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NRW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72887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= N ) &amp; ( R = 1 )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2223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= 1 ) &amp; (</a:t>
                      </a:r>
                      <a:r>
                        <a:rPr lang="en-US" baseline="0" dirty="0" smtClean="0"/>
                        <a:t> R = 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Write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52895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+ R ) &lt;=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Weak eventual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41581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+ R</a:t>
                      </a:r>
                      <a:r>
                        <a:rPr lang="en-US" baseline="0" dirty="0" smtClean="0"/>
                        <a:t> ) &gt;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Strong consistency though quorum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6288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NRW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DynamoDB: Amazon’s Highly Available 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DynamoDB, a NoSQL database service, has is partitioning. Their solution was to do “Consistent Hashing,” which resulted in incremental scalability. </a:t>
            </a:r>
            <a:endParaRPr lang="en-US" dirty="0"/>
          </a:p>
          <a:p>
            <a:r>
              <a:rPr lang="en-US" dirty="0" smtClean="0"/>
              <a:t>There are many good tools out there that can simulate the NRW patterns, i.e. </a:t>
            </a:r>
            <a:r>
              <a:rPr lang="en-US" i="1" dirty="0" smtClean="0"/>
              <a:t>Simizer</a:t>
            </a:r>
            <a:r>
              <a:rPr lang="en-US" dirty="0" smtClean="0"/>
              <a:t>, </a:t>
            </a:r>
            <a:r>
              <a:rPr lang="en-US" i="1" dirty="0" smtClean="0"/>
              <a:t>CloudSim,</a:t>
            </a:r>
            <a:r>
              <a:rPr lang="en-US" dirty="0" smtClean="0"/>
              <a:t> </a:t>
            </a:r>
            <a:r>
              <a:rPr lang="en-US" i="1" dirty="0" smtClean="0"/>
              <a:t>SimGRID</a:t>
            </a:r>
            <a:r>
              <a:rPr lang="en-US" dirty="0" smtClean="0"/>
              <a:t>, and </a:t>
            </a:r>
            <a:r>
              <a:rPr lang="en-US" i="1" dirty="0" smtClean="0"/>
              <a:t>OptorSim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11" y="3716618"/>
            <a:ext cx="9404723" cy="1400530"/>
          </a:xfrm>
        </p:spPr>
        <p:txBody>
          <a:bodyPr/>
          <a:lstStyle/>
          <a:p>
            <a:r>
              <a:rPr lang="en-US" sz="2000" dirty="0"/>
              <a:t>This here is a diagram of control flow for client write to Dynamo-style quorum.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 N = 3 and W = 2. A coordinator node handles the client write and sends it to all N replicas. The Write call returns after the coordinator </a:t>
            </a:r>
            <a:r>
              <a:rPr lang="en-US" sz="2000" dirty="0" smtClean="0"/>
              <a:t>receives </a:t>
            </a:r>
            <a:r>
              <a:rPr lang="en-US" sz="2000" dirty="0"/>
              <a:t>W acknowledgements.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16" y="0"/>
            <a:ext cx="6614467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69588" cy="4195481"/>
          </a:xfrm>
        </p:spPr>
        <p:txBody>
          <a:bodyPr/>
          <a:lstStyle/>
          <a:p>
            <a:r>
              <a:rPr lang="en-US" dirty="0" smtClean="0"/>
              <a:t>Cassandra: N = 3, R = W = 1</a:t>
            </a:r>
          </a:p>
          <a:p>
            <a:r>
              <a:rPr lang="en-US" dirty="0" smtClean="0"/>
              <a:t>Rika: N = 3, R = W = 2</a:t>
            </a:r>
          </a:p>
          <a:p>
            <a:pPr lvl="1"/>
            <a:r>
              <a:rPr lang="en-US" dirty="0" smtClean="0"/>
              <a:t>User sometimes suggest using “low value” R = W = 1 &amp; N = 2 and strict quorum variants for “web,” “mission critical,” and “financial” data.</a:t>
            </a:r>
          </a:p>
          <a:p>
            <a:r>
              <a:rPr lang="en-US" dirty="0" smtClean="0"/>
              <a:t>Voldemort’s authors at LinkedIn often choose: N = </a:t>
            </a:r>
            <a:r>
              <a:rPr lang="en-US" i="1" dirty="0" smtClean="0"/>
              <a:t>c</a:t>
            </a:r>
            <a:r>
              <a:rPr lang="en-US" dirty="0" smtClean="0"/>
              <a:t>, R = W = [</a:t>
            </a:r>
            <a:r>
              <a:rPr lang="en-US" i="1" dirty="0" smtClean="0"/>
              <a:t>c</a:t>
            </a:r>
            <a:r>
              <a:rPr lang="en-US" dirty="0" smtClean="0"/>
              <a:t>/2] for odd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Often great for “very low latency and high availability.</a:t>
            </a:r>
            <a:endParaRPr lang="en-US" dirty="0"/>
          </a:p>
          <a:p>
            <a:r>
              <a:rPr lang="en-US" dirty="0" smtClean="0"/>
              <a:t>LinkedIn deployments of Voldemort with N = 2, R = W = 1 provide “some consistency,” when three way replication is not required (ctd. in Berkeley). </a:t>
            </a:r>
          </a:p>
        </p:txBody>
      </p:sp>
    </p:spTree>
    <p:extLst>
      <p:ext uri="{BB962C8B-B14F-4D97-AF65-F5344CB8AC3E}">
        <p14:creationId xmlns:p14="http://schemas.microsoft.com/office/powerpoint/2010/main" val="14270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5658"/>
            <a:ext cx="8946541" cy="5072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"Dynamo: Amazon’S Highly Available Key-Value </a:t>
            </a:r>
            <a:r>
              <a:rPr lang="en-US" sz="1200" dirty="0" smtClean="0"/>
              <a:t>Store” Slideplayer.Com</a:t>
            </a:r>
            <a:r>
              <a:rPr lang="en-US" sz="1200" dirty="0"/>
              <a:t>, 2019,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://slideplayer.com/slide/7720997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Harrison</a:t>
            </a:r>
            <a:r>
              <a:rPr lang="en-US" sz="1200" dirty="0"/>
              <a:t>, Guy. “Eventual Consistency.” </a:t>
            </a:r>
            <a:r>
              <a:rPr lang="en-US" sz="1200" i="1" dirty="0"/>
              <a:t>Database Trends and Applications</a:t>
            </a:r>
            <a:r>
              <a:rPr lang="en-US" sz="1200" dirty="0"/>
              <a:t>, 7 Jan. 2011,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3"/>
              </a:rPr>
              <a:t>www.dbta.com/Columns/Applications-Insight/Eventual-Consistency-73004.aspx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---. "</a:t>
            </a:r>
            <a:r>
              <a:rPr lang="en-US" sz="1200" dirty="0"/>
              <a:t>Consistency Models." Next Generation Databases. Apress, Berkeley, CA, </a:t>
            </a:r>
            <a:r>
              <a:rPr lang="en-US" sz="1200" dirty="0" smtClean="0"/>
              <a:t>2015.</a:t>
            </a:r>
          </a:p>
          <a:p>
            <a:pPr marL="0" indent="0">
              <a:buNone/>
            </a:pPr>
            <a:r>
              <a:rPr lang="en-US" sz="1200" dirty="0"/>
              <a:t>Springer, Wilfred. “Eventually Consistent.” LinkedIn SlideShare, 21 July 2010, </a:t>
            </a:r>
            <a:r>
              <a:rPr lang="en-US" sz="1200" dirty="0" smtClean="0"/>
              <a:t>www.slideshare.net/springerw/eventually-</a:t>
            </a:r>
            <a:br>
              <a:rPr lang="en-US" sz="1200" dirty="0" smtClean="0"/>
            </a:br>
            <a:r>
              <a:rPr lang="en-US" sz="1200" dirty="0" smtClean="0"/>
              <a:t>	consistent</a:t>
            </a:r>
            <a:r>
              <a:rPr lang="en-US" sz="1200" dirty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Thant</a:t>
            </a:r>
            <a:r>
              <a:rPr lang="en-US" sz="1200" dirty="0"/>
              <a:t>, Phyo Thandar, and Thinn Thu Naing. "Improving the availability of NoSQL databases for Cloud Storage." </a:t>
            </a:r>
            <a:br>
              <a:rPr lang="en-US" sz="1200" dirty="0"/>
            </a:br>
            <a:r>
              <a:rPr lang="en-US" sz="1200" dirty="0"/>
              <a:t>	Yangon: University of Computer Studies.</a:t>
            </a:r>
          </a:p>
          <a:p>
            <a:pPr marL="0" indent="0">
              <a:buNone/>
            </a:pPr>
            <a:r>
              <a:rPr lang="en-US" sz="1200" dirty="0" smtClean="0"/>
              <a:t>Vanroose</a:t>
            </a:r>
            <a:r>
              <a:rPr lang="en-US" sz="1200" dirty="0"/>
              <a:t>, Peter, and GSE DB Belgium. "ACID or BASE?-the case of NoSQL</a:t>
            </a:r>
            <a:r>
              <a:rPr lang="en-US" sz="1200" dirty="0" smtClean="0"/>
              <a:t>.“</a:t>
            </a:r>
          </a:p>
          <a:p>
            <a:pPr marL="0" indent="0">
              <a:buNone/>
            </a:pPr>
            <a:r>
              <a:rPr lang="en-US" sz="1200" dirty="0" smtClean="0"/>
              <a:t>Berkeley, Www2.Eecs.Berkeley.Edu</a:t>
            </a:r>
            <a:r>
              <a:rPr lang="en-US" sz="1200" dirty="0"/>
              <a:t>, 2019, https://www2.eecs.berkeley.edu/Pubs/TechRpts/2012/EECS-2012-4.pdf.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1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2996</TotalTime>
  <Words>483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Consistency in Database Systems Illustrated with NRW Notation</vt:lpstr>
      <vt:lpstr>NRW NOTATION</vt:lpstr>
      <vt:lpstr>When W = 3, R = 2 and N = 4 our outcome is:</vt:lpstr>
      <vt:lpstr>When W = 3, R = 2 and N = 4 our outcome is: 3 + 2 = 5 and 5 &gt; 4 so it is a STRONG CONSISTENCY.  The latency of read or write is dictated by the slowest of the R or W replicas. This is why R and W are usually configured to be less than N, to provide better latency (ctd. in “Dynamo: Amazon”).  Typical Values of (NRW) for Amazon Apps are (3, 2, 2) </vt:lpstr>
      <vt:lpstr>DynamoDB: Amazon’s Highly Available Key-value Store</vt:lpstr>
      <vt:lpstr>This here is a diagram of control flow for client write to Dynamo-style quorum.   Where N = 3 and W = 2. A coordinator node handles the client write and sends it to all N replicas. The Write call returns after the coordinator receives W acknowledgements. </vt:lpstr>
      <vt:lpstr>Some other configurations</vt:lpstr>
      <vt:lpstr>Works Cited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Eventual Consistency in NoSQL</dc:title>
  <dc:creator>Max</dc:creator>
  <cp:lastModifiedBy>Max</cp:lastModifiedBy>
  <cp:revision>47</cp:revision>
  <dcterms:created xsi:type="dcterms:W3CDTF">2019-05-20T23:38:15Z</dcterms:created>
  <dcterms:modified xsi:type="dcterms:W3CDTF">2019-06-01T21:11:53Z</dcterms:modified>
</cp:coreProperties>
</file>